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7" r:id="rId2"/>
    <p:sldId id="256" r:id="rId3"/>
    <p:sldId id="257" r:id="rId4"/>
    <p:sldId id="258" r:id="rId5"/>
    <p:sldId id="259" r:id="rId6"/>
    <p:sldId id="260" r:id="rId7"/>
    <p:sldId id="261" r:id="rId8"/>
    <p:sldId id="262" r:id="rId9"/>
    <p:sldId id="263" r:id="rId10"/>
    <p:sldId id="332"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333"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20" r:id="rId66"/>
    <p:sldId id="319" r:id="rId67"/>
    <p:sldId id="321" r:id="rId68"/>
    <p:sldId id="328" r:id="rId69"/>
    <p:sldId id="329" r:id="rId70"/>
    <p:sldId id="330" r:id="rId71"/>
    <p:sldId id="331" r:id="rId7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61" autoAdjust="0"/>
    <p:restoredTop sz="94660"/>
  </p:normalViewPr>
  <p:slideViewPr>
    <p:cSldViewPr snapToGrid="0">
      <p:cViewPr varScale="1">
        <p:scale>
          <a:sx n="81" d="100"/>
          <a:sy n="81" d="100"/>
        </p:scale>
        <p:origin x="114" y="8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4F02F-053B-48A3-A5A5-4FEC2CD86D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877E38-D93F-42F6-ABBA-730EBA5ACA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B29D0F-9FE5-4FEC-8E22-B02AE7E54E81}"/>
              </a:ext>
            </a:extLst>
          </p:cNvPr>
          <p:cNvSpPr>
            <a:spLocks noGrp="1"/>
          </p:cNvSpPr>
          <p:nvPr>
            <p:ph type="dt" sz="half" idx="10"/>
          </p:nvPr>
        </p:nvSpPr>
        <p:spPr/>
        <p:txBody>
          <a:bodyPr/>
          <a:lstStyle/>
          <a:p>
            <a:fld id="{EAAC96D8-9371-415C-B5BA-E17492B65A64}" type="datetimeFigureOut">
              <a:rPr lang="en-US" smtClean="0"/>
              <a:t>11/7/2019</a:t>
            </a:fld>
            <a:endParaRPr lang="en-US" dirty="0"/>
          </a:p>
        </p:txBody>
      </p:sp>
      <p:sp>
        <p:nvSpPr>
          <p:cNvPr id="5" name="Footer Placeholder 4">
            <a:extLst>
              <a:ext uri="{FF2B5EF4-FFF2-40B4-BE49-F238E27FC236}">
                <a16:creationId xmlns:a16="http://schemas.microsoft.com/office/drawing/2014/main" id="{26F09BE4-20DD-4CE0-9D51-1A75A790B18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FA91718-2BF4-41BB-99DF-707F91DFEB6A}"/>
              </a:ext>
            </a:extLst>
          </p:cNvPr>
          <p:cNvSpPr>
            <a:spLocks noGrp="1"/>
          </p:cNvSpPr>
          <p:nvPr>
            <p:ph type="sldNum" sz="quarter" idx="12"/>
          </p:nvPr>
        </p:nvSpPr>
        <p:spPr/>
        <p:txBody>
          <a:bodyPr/>
          <a:lstStyle/>
          <a:p>
            <a:fld id="{20741B0F-54AC-4099-BD1E-9207F377DEAD}" type="slidenum">
              <a:rPr lang="en-US" smtClean="0"/>
              <a:t>‹#›</a:t>
            </a:fld>
            <a:endParaRPr lang="en-US" dirty="0"/>
          </a:p>
        </p:txBody>
      </p:sp>
    </p:spTree>
    <p:extLst>
      <p:ext uri="{BB962C8B-B14F-4D97-AF65-F5344CB8AC3E}">
        <p14:creationId xmlns:p14="http://schemas.microsoft.com/office/powerpoint/2010/main" val="36313688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CE3E7-975D-4CD1-A376-D3B0AABA6C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79C1639-A163-4319-9B16-CF683CF457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259F88-BA1B-4D7F-999C-D768211CA7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A3B7AF-BC13-43D5-8904-5AB03EBAD183}"/>
              </a:ext>
            </a:extLst>
          </p:cNvPr>
          <p:cNvSpPr>
            <a:spLocks noGrp="1"/>
          </p:cNvSpPr>
          <p:nvPr>
            <p:ph type="dt" sz="half" idx="10"/>
          </p:nvPr>
        </p:nvSpPr>
        <p:spPr/>
        <p:txBody>
          <a:bodyPr/>
          <a:lstStyle/>
          <a:p>
            <a:fld id="{EAAC96D8-9371-415C-B5BA-E17492B65A64}" type="datetimeFigureOut">
              <a:rPr lang="en-US" smtClean="0"/>
              <a:t>11/7/2019</a:t>
            </a:fld>
            <a:endParaRPr lang="en-US" dirty="0"/>
          </a:p>
        </p:txBody>
      </p:sp>
      <p:sp>
        <p:nvSpPr>
          <p:cNvPr id="6" name="Footer Placeholder 5">
            <a:extLst>
              <a:ext uri="{FF2B5EF4-FFF2-40B4-BE49-F238E27FC236}">
                <a16:creationId xmlns:a16="http://schemas.microsoft.com/office/drawing/2014/main" id="{FB41E051-9615-431B-9E0F-537E15C9FA7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27DF505-3F24-41A6-A609-0804C668DBC7}"/>
              </a:ext>
            </a:extLst>
          </p:cNvPr>
          <p:cNvSpPr>
            <a:spLocks noGrp="1"/>
          </p:cNvSpPr>
          <p:nvPr>
            <p:ph type="sldNum" sz="quarter" idx="12"/>
          </p:nvPr>
        </p:nvSpPr>
        <p:spPr/>
        <p:txBody>
          <a:bodyPr/>
          <a:lstStyle/>
          <a:p>
            <a:fld id="{20741B0F-54AC-4099-BD1E-9207F377DEAD}" type="slidenum">
              <a:rPr lang="en-US" smtClean="0"/>
              <a:t>‹#›</a:t>
            </a:fld>
            <a:endParaRPr lang="en-US" dirty="0"/>
          </a:p>
        </p:txBody>
      </p:sp>
    </p:spTree>
    <p:extLst>
      <p:ext uri="{BB962C8B-B14F-4D97-AF65-F5344CB8AC3E}">
        <p14:creationId xmlns:p14="http://schemas.microsoft.com/office/powerpoint/2010/main" val="15670657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2D3B5-E0D0-4634-BCB2-F8B2D876D8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F6FBCD2-00DA-4AE9-A752-9BF51F8098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9751156-A08F-46EC-A8EC-86FDA35495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D7EF70B-F709-4186-9D20-29FEED7A2E1D}"/>
              </a:ext>
            </a:extLst>
          </p:cNvPr>
          <p:cNvSpPr>
            <a:spLocks noGrp="1"/>
          </p:cNvSpPr>
          <p:nvPr>
            <p:ph type="dt" sz="half" idx="10"/>
          </p:nvPr>
        </p:nvSpPr>
        <p:spPr/>
        <p:txBody>
          <a:bodyPr/>
          <a:lstStyle/>
          <a:p>
            <a:fld id="{EAAC96D8-9371-415C-B5BA-E17492B65A64}" type="datetimeFigureOut">
              <a:rPr lang="en-US" smtClean="0"/>
              <a:t>11/7/2019</a:t>
            </a:fld>
            <a:endParaRPr lang="en-US" dirty="0"/>
          </a:p>
        </p:txBody>
      </p:sp>
      <p:sp>
        <p:nvSpPr>
          <p:cNvPr id="6" name="Footer Placeholder 5">
            <a:extLst>
              <a:ext uri="{FF2B5EF4-FFF2-40B4-BE49-F238E27FC236}">
                <a16:creationId xmlns:a16="http://schemas.microsoft.com/office/drawing/2014/main" id="{803E4F90-176F-47ED-B7D6-8195776B27F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841AE68-242D-42CB-88C7-071721DC21B3}"/>
              </a:ext>
            </a:extLst>
          </p:cNvPr>
          <p:cNvSpPr>
            <a:spLocks noGrp="1"/>
          </p:cNvSpPr>
          <p:nvPr>
            <p:ph type="sldNum" sz="quarter" idx="12"/>
          </p:nvPr>
        </p:nvSpPr>
        <p:spPr/>
        <p:txBody>
          <a:bodyPr/>
          <a:lstStyle/>
          <a:p>
            <a:fld id="{20741B0F-54AC-4099-BD1E-9207F377DEAD}" type="slidenum">
              <a:rPr lang="en-US" smtClean="0"/>
              <a:t>‹#›</a:t>
            </a:fld>
            <a:endParaRPr lang="en-US" dirty="0"/>
          </a:p>
        </p:txBody>
      </p:sp>
    </p:spTree>
    <p:extLst>
      <p:ext uri="{BB962C8B-B14F-4D97-AF65-F5344CB8AC3E}">
        <p14:creationId xmlns:p14="http://schemas.microsoft.com/office/powerpoint/2010/main" val="714350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AF91D-4BA9-44C1-B23E-4C49084945A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2F3255-2208-4C26-B5C2-98DF9266BA9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0CF3BF-E219-4188-8F1B-B9CEB7E24C2E}"/>
              </a:ext>
            </a:extLst>
          </p:cNvPr>
          <p:cNvSpPr>
            <a:spLocks noGrp="1"/>
          </p:cNvSpPr>
          <p:nvPr>
            <p:ph type="dt" sz="half" idx="10"/>
          </p:nvPr>
        </p:nvSpPr>
        <p:spPr/>
        <p:txBody>
          <a:bodyPr/>
          <a:lstStyle/>
          <a:p>
            <a:fld id="{EAAC96D8-9371-415C-B5BA-E17492B65A64}" type="datetimeFigureOut">
              <a:rPr lang="en-US" smtClean="0"/>
              <a:t>11/7/2019</a:t>
            </a:fld>
            <a:endParaRPr lang="en-US" dirty="0"/>
          </a:p>
        </p:txBody>
      </p:sp>
      <p:sp>
        <p:nvSpPr>
          <p:cNvPr id="5" name="Footer Placeholder 4">
            <a:extLst>
              <a:ext uri="{FF2B5EF4-FFF2-40B4-BE49-F238E27FC236}">
                <a16:creationId xmlns:a16="http://schemas.microsoft.com/office/drawing/2014/main" id="{855F2C45-A1E4-47BD-B015-2289A454F5D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070B3C-7FDE-4E5C-9A58-CD4E6FD5CA72}"/>
              </a:ext>
            </a:extLst>
          </p:cNvPr>
          <p:cNvSpPr>
            <a:spLocks noGrp="1"/>
          </p:cNvSpPr>
          <p:nvPr>
            <p:ph type="sldNum" sz="quarter" idx="12"/>
          </p:nvPr>
        </p:nvSpPr>
        <p:spPr/>
        <p:txBody>
          <a:bodyPr/>
          <a:lstStyle/>
          <a:p>
            <a:fld id="{20741B0F-54AC-4099-BD1E-9207F377DEAD}" type="slidenum">
              <a:rPr lang="en-US" smtClean="0"/>
              <a:t>‹#›</a:t>
            </a:fld>
            <a:endParaRPr lang="en-US" dirty="0"/>
          </a:p>
        </p:txBody>
      </p:sp>
    </p:spTree>
    <p:extLst>
      <p:ext uri="{BB962C8B-B14F-4D97-AF65-F5344CB8AC3E}">
        <p14:creationId xmlns:p14="http://schemas.microsoft.com/office/powerpoint/2010/main" val="21521506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55EA5E-93AA-48BB-A46D-2B87146F48A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DA98430-019D-44DB-AC87-97A936867D5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F2D72A-264E-4B51-A4E7-DBAB2C07A4E7}"/>
              </a:ext>
            </a:extLst>
          </p:cNvPr>
          <p:cNvSpPr>
            <a:spLocks noGrp="1"/>
          </p:cNvSpPr>
          <p:nvPr>
            <p:ph type="dt" sz="half" idx="10"/>
          </p:nvPr>
        </p:nvSpPr>
        <p:spPr/>
        <p:txBody>
          <a:bodyPr/>
          <a:lstStyle/>
          <a:p>
            <a:fld id="{EAAC96D8-9371-415C-B5BA-E17492B65A64}" type="datetimeFigureOut">
              <a:rPr lang="en-US" smtClean="0"/>
              <a:t>11/7/2019</a:t>
            </a:fld>
            <a:endParaRPr lang="en-US" dirty="0"/>
          </a:p>
        </p:txBody>
      </p:sp>
      <p:sp>
        <p:nvSpPr>
          <p:cNvPr id="5" name="Footer Placeholder 4">
            <a:extLst>
              <a:ext uri="{FF2B5EF4-FFF2-40B4-BE49-F238E27FC236}">
                <a16:creationId xmlns:a16="http://schemas.microsoft.com/office/drawing/2014/main" id="{BEBAB4AB-2069-4D9F-9817-8AD7CF6F51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397AF8-4F14-4927-8EC8-80B9D6C8FB16}"/>
              </a:ext>
            </a:extLst>
          </p:cNvPr>
          <p:cNvSpPr>
            <a:spLocks noGrp="1"/>
          </p:cNvSpPr>
          <p:nvPr>
            <p:ph type="sldNum" sz="quarter" idx="12"/>
          </p:nvPr>
        </p:nvSpPr>
        <p:spPr/>
        <p:txBody>
          <a:bodyPr/>
          <a:lstStyle/>
          <a:p>
            <a:fld id="{20741B0F-54AC-4099-BD1E-9207F377DEAD}" type="slidenum">
              <a:rPr lang="en-US" smtClean="0"/>
              <a:t>‹#›</a:t>
            </a:fld>
            <a:endParaRPr lang="en-US" dirty="0"/>
          </a:p>
        </p:txBody>
      </p:sp>
    </p:spTree>
    <p:extLst>
      <p:ext uri="{BB962C8B-B14F-4D97-AF65-F5344CB8AC3E}">
        <p14:creationId xmlns:p14="http://schemas.microsoft.com/office/powerpoint/2010/main" val="17423932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lu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EC834-A52F-4011-B3DE-9BC1518E475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35FAACB-DF2B-40E9-802D-C1E0EFB90727}"/>
              </a:ext>
            </a:extLst>
          </p:cNvPr>
          <p:cNvSpPr>
            <a:spLocks noGrp="1"/>
          </p:cNvSpPr>
          <p:nvPr>
            <p:ph type="dt" sz="half" idx="10"/>
          </p:nvPr>
        </p:nvSpPr>
        <p:spPr/>
        <p:txBody>
          <a:bodyPr/>
          <a:lstStyle/>
          <a:p>
            <a:fld id="{EAAC96D8-9371-415C-B5BA-E17492B65A64}" type="datetimeFigureOut">
              <a:rPr lang="en-US" smtClean="0"/>
              <a:t>11/7/2019</a:t>
            </a:fld>
            <a:endParaRPr lang="en-US" dirty="0"/>
          </a:p>
        </p:txBody>
      </p:sp>
      <p:sp>
        <p:nvSpPr>
          <p:cNvPr id="4" name="Footer Placeholder 3">
            <a:extLst>
              <a:ext uri="{FF2B5EF4-FFF2-40B4-BE49-F238E27FC236}">
                <a16:creationId xmlns:a16="http://schemas.microsoft.com/office/drawing/2014/main" id="{AA0C6DD1-7A9D-4B4A-A970-3FBB34F4B50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26601956-03EC-4A74-AB54-FDA3FCA6E2FD}"/>
              </a:ext>
            </a:extLst>
          </p:cNvPr>
          <p:cNvSpPr>
            <a:spLocks noGrp="1"/>
          </p:cNvSpPr>
          <p:nvPr>
            <p:ph type="sldNum" sz="quarter" idx="12"/>
          </p:nvPr>
        </p:nvSpPr>
        <p:spPr/>
        <p:txBody>
          <a:bodyPr/>
          <a:lstStyle/>
          <a:p>
            <a:fld id="{20741B0F-54AC-4099-BD1E-9207F377DEAD}" type="slidenum">
              <a:rPr lang="en-US" smtClean="0"/>
              <a:t>‹#›</a:t>
            </a:fld>
            <a:endParaRPr lang="en-US" dirty="0"/>
          </a:p>
        </p:txBody>
      </p:sp>
      <p:sp>
        <p:nvSpPr>
          <p:cNvPr id="6" name="Action Button: Blank 5">
            <a:hlinkClick r:id="" action="ppaction://hlinkshowjump?jump=nextslide" highlightClick="1"/>
            <a:extLst>
              <a:ext uri="{FF2B5EF4-FFF2-40B4-BE49-F238E27FC236}">
                <a16:creationId xmlns:a16="http://schemas.microsoft.com/office/drawing/2014/main" id="{EC4322B1-5B64-4A51-AC95-7C87D13EC3A7}"/>
              </a:ext>
            </a:extLst>
          </p:cNvPr>
          <p:cNvSpPr/>
          <p:nvPr userDrawn="1"/>
        </p:nvSpPr>
        <p:spPr>
          <a:xfrm>
            <a:off x="5103114" y="5620194"/>
            <a:ext cx="1985772" cy="560197"/>
          </a:xfrm>
          <a:prstGeom prst="actionButtonBlan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latin typeface="Advent Sans Logo" panose="020B0502040504020204" pitchFamily="34" charset="0"/>
                <a:ea typeface="Advent Sans Logo" panose="020B0502040504020204" pitchFamily="34" charset="0"/>
                <a:cs typeface="Advent Sans Logo" panose="020B0502040504020204" pitchFamily="34" charset="0"/>
              </a:rPr>
              <a:t>Answer</a:t>
            </a:r>
          </a:p>
        </p:txBody>
      </p:sp>
    </p:spTree>
    <p:extLst>
      <p:ext uri="{BB962C8B-B14F-4D97-AF65-F5344CB8AC3E}">
        <p14:creationId xmlns:p14="http://schemas.microsoft.com/office/powerpoint/2010/main" val="21821440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rrect Answ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E64F0-9709-47CD-81EB-665FB16F00C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9B4977-4D33-40D4-AC00-FAC2B95F70B5}"/>
              </a:ext>
            </a:extLst>
          </p:cNvPr>
          <p:cNvSpPr>
            <a:spLocks noGrp="1"/>
          </p:cNvSpPr>
          <p:nvPr>
            <p:ph type="dt" sz="half" idx="10"/>
          </p:nvPr>
        </p:nvSpPr>
        <p:spPr/>
        <p:txBody>
          <a:bodyPr/>
          <a:lstStyle/>
          <a:p>
            <a:fld id="{EAAC96D8-9371-415C-B5BA-E17492B65A64}" type="datetimeFigureOut">
              <a:rPr lang="en-US" smtClean="0"/>
              <a:t>11/7/2019</a:t>
            </a:fld>
            <a:endParaRPr lang="en-US" dirty="0"/>
          </a:p>
        </p:txBody>
      </p:sp>
      <p:sp>
        <p:nvSpPr>
          <p:cNvPr id="4" name="Footer Placeholder 3">
            <a:extLst>
              <a:ext uri="{FF2B5EF4-FFF2-40B4-BE49-F238E27FC236}">
                <a16:creationId xmlns:a16="http://schemas.microsoft.com/office/drawing/2014/main" id="{D9AA846F-095F-427D-AB4B-300704E9A67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1C41A01-2383-4EB6-A9C4-B6A581F2037E}"/>
              </a:ext>
            </a:extLst>
          </p:cNvPr>
          <p:cNvSpPr>
            <a:spLocks noGrp="1"/>
          </p:cNvSpPr>
          <p:nvPr>
            <p:ph type="sldNum" sz="quarter" idx="12"/>
          </p:nvPr>
        </p:nvSpPr>
        <p:spPr/>
        <p:txBody>
          <a:bodyPr/>
          <a:lstStyle/>
          <a:p>
            <a:fld id="{20741B0F-54AC-4099-BD1E-9207F377DEAD}" type="slidenum">
              <a:rPr lang="en-US" smtClean="0"/>
              <a:t>‹#›</a:t>
            </a:fld>
            <a:endParaRPr lang="en-US" dirty="0"/>
          </a:p>
        </p:txBody>
      </p:sp>
      <p:sp>
        <p:nvSpPr>
          <p:cNvPr id="6" name="Action Button: Go Home 5">
            <a:hlinkClick r:id="rId2" action="ppaction://hlinksldjump" highlightClick="1"/>
            <a:extLst>
              <a:ext uri="{FF2B5EF4-FFF2-40B4-BE49-F238E27FC236}">
                <a16:creationId xmlns:a16="http://schemas.microsoft.com/office/drawing/2014/main" id="{9F9A29FE-7086-4451-8F33-C46D73C79EA9}"/>
              </a:ext>
            </a:extLst>
          </p:cNvPr>
          <p:cNvSpPr/>
          <p:nvPr userDrawn="1"/>
        </p:nvSpPr>
        <p:spPr>
          <a:xfrm>
            <a:off x="5650992" y="5162677"/>
            <a:ext cx="890016" cy="914400"/>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68953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0E37A-84D8-4914-A322-C4C0BFFBC6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F50C31-EBDC-41D8-BB91-BF783C7B81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B186BA-F20A-4556-8EC9-FEBED2B863B6}"/>
              </a:ext>
            </a:extLst>
          </p:cNvPr>
          <p:cNvSpPr>
            <a:spLocks noGrp="1"/>
          </p:cNvSpPr>
          <p:nvPr>
            <p:ph type="dt" sz="half" idx="10"/>
          </p:nvPr>
        </p:nvSpPr>
        <p:spPr/>
        <p:txBody>
          <a:bodyPr/>
          <a:lstStyle/>
          <a:p>
            <a:fld id="{EAAC96D8-9371-415C-B5BA-E17492B65A64}" type="datetimeFigureOut">
              <a:rPr lang="en-US" smtClean="0"/>
              <a:t>11/7/2019</a:t>
            </a:fld>
            <a:endParaRPr lang="en-US" dirty="0"/>
          </a:p>
        </p:txBody>
      </p:sp>
      <p:sp>
        <p:nvSpPr>
          <p:cNvPr id="5" name="Footer Placeholder 4">
            <a:extLst>
              <a:ext uri="{FF2B5EF4-FFF2-40B4-BE49-F238E27FC236}">
                <a16:creationId xmlns:a16="http://schemas.microsoft.com/office/drawing/2014/main" id="{DC859B25-E83D-48D2-927B-1E0C93176AA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020EDA2-F3C7-4D43-9663-06EBA118D0BA}"/>
              </a:ext>
            </a:extLst>
          </p:cNvPr>
          <p:cNvSpPr>
            <a:spLocks noGrp="1"/>
          </p:cNvSpPr>
          <p:nvPr>
            <p:ph type="sldNum" sz="quarter" idx="12"/>
          </p:nvPr>
        </p:nvSpPr>
        <p:spPr/>
        <p:txBody>
          <a:bodyPr/>
          <a:lstStyle/>
          <a:p>
            <a:fld id="{20741B0F-54AC-4099-BD1E-9207F377DEAD}" type="slidenum">
              <a:rPr lang="en-US" smtClean="0"/>
              <a:t>‹#›</a:t>
            </a:fld>
            <a:endParaRPr lang="en-US" dirty="0"/>
          </a:p>
        </p:txBody>
      </p:sp>
    </p:spTree>
    <p:extLst>
      <p:ext uri="{BB962C8B-B14F-4D97-AF65-F5344CB8AC3E}">
        <p14:creationId xmlns:p14="http://schemas.microsoft.com/office/powerpoint/2010/main" val="316354493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44B68-BF63-41DD-87D5-227E45B16E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B19362-C9A1-47F0-B26F-1E5E81660D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21E724B-243C-461F-A928-DD7AE753EB21}"/>
              </a:ext>
            </a:extLst>
          </p:cNvPr>
          <p:cNvSpPr>
            <a:spLocks noGrp="1"/>
          </p:cNvSpPr>
          <p:nvPr>
            <p:ph type="dt" sz="half" idx="10"/>
          </p:nvPr>
        </p:nvSpPr>
        <p:spPr/>
        <p:txBody>
          <a:bodyPr/>
          <a:lstStyle/>
          <a:p>
            <a:fld id="{EAAC96D8-9371-415C-B5BA-E17492B65A64}" type="datetimeFigureOut">
              <a:rPr lang="en-US" smtClean="0"/>
              <a:t>11/7/2019</a:t>
            </a:fld>
            <a:endParaRPr lang="en-US" dirty="0"/>
          </a:p>
        </p:txBody>
      </p:sp>
      <p:sp>
        <p:nvSpPr>
          <p:cNvPr id="5" name="Footer Placeholder 4">
            <a:extLst>
              <a:ext uri="{FF2B5EF4-FFF2-40B4-BE49-F238E27FC236}">
                <a16:creationId xmlns:a16="http://schemas.microsoft.com/office/drawing/2014/main" id="{61582427-4A55-43DD-AA9C-5F2B0AAC79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08B1FC5-707E-40A0-8AD8-F6789B75DD64}"/>
              </a:ext>
            </a:extLst>
          </p:cNvPr>
          <p:cNvSpPr>
            <a:spLocks noGrp="1"/>
          </p:cNvSpPr>
          <p:nvPr>
            <p:ph type="sldNum" sz="quarter" idx="12"/>
          </p:nvPr>
        </p:nvSpPr>
        <p:spPr/>
        <p:txBody>
          <a:bodyPr/>
          <a:lstStyle/>
          <a:p>
            <a:fld id="{20741B0F-54AC-4099-BD1E-9207F377DEAD}" type="slidenum">
              <a:rPr lang="en-US" smtClean="0"/>
              <a:t>‹#›</a:t>
            </a:fld>
            <a:endParaRPr lang="en-US" dirty="0"/>
          </a:p>
        </p:txBody>
      </p:sp>
    </p:spTree>
    <p:extLst>
      <p:ext uri="{BB962C8B-B14F-4D97-AF65-F5344CB8AC3E}">
        <p14:creationId xmlns:p14="http://schemas.microsoft.com/office/powerpoint/2010/main" val="8546021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46B8D-C502-436A-A2AE-A13A21DFC6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519BBD-C887-462C-B0D2-7C9F827B1A9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93E5827-5201-437B-9CDB-C8EA75672E2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400173E-7CF2-4A83-8206-CC4E126B1EAF}"/>
              </a:ext>
            </a:extLst>
          </p:cNvPr>
          <p:cNvSpPr>
            <a:spLocks noGrp="1"/>
          </p:cNvSpPr>
          <p:nvPr>
            <p:ph type="dt" sz="half" idx="10"/>
          </p:nvPr>
        </p:nvSpPr>
        <p:spPr/>
        <p:txBody>
          <a:bodyPr/>
          <a:lstStyle/>
          <a:p>
            <a:fld id="{EAAC96D8-9371-415C-B5BA-E17492B65A64}" type="datetimeFigureOut">
              <a:rPr lang="en-US" smtClean="0"/>
              <a:t>11/7/2019</a:t>
            </a:fld>
            <a:endParaRPr lang="en-US" dirty="0"/>
          </a:p>
        </p:txBody>
      </p:sp>
      <p:sp>
        <p:nvSpPr>
          <p:cNvPr id="6" name="Footer Placeholder 5">
            <a:extLst>
              <a:ext uri="{FF2B5EF4-FFF2-40B4-BE49-F238E27FC236}">
                <a16:creationId xmlns:a16="http://schemas.microsoft.com/office/drawing/2014/main" id="{E4BFE197-5BD9-466E-BCBD-71F0B6B13AE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EAAD988-E5E2-4DD9-BEE3-7B5AAD091861}"/>
              </a:ext>
            </a:extLst>
          </p:cNvPr>
          <p:cNvSpPr>
            <a:spLocks noGrp="1"/>
          </p:cNvSpPr>
          <p:nvPr>
            <p:ph type="sldNum" sz="quarter" idx="12"/>
          </p:nvPr>
        </p:nvSpPr>
        <p:spPr/>
        <p:txBody>
          <a:bodyPr/>
          <a:lstStyle/>
          <a:p>
            <a:fld id="{20741B0F-54AC-4099-BD1E-9207F377DEAD}" type="slidenum">
              <a:rPr lang="en-US" smtClean="0"/>
              <a:t>‹#›</a:t>
            </a:fld>
            <a:endParaRPr lang="en-US" dirty="0"/>
          </a:p>
        </p:txBody>
      </p:sp>
    </p:spTree>
    <p:extLst>
      <p:ext uri="{BB962C8B-B14F-4D97-AF65-F5344CB8AC3E}">
        <p14:creationId xmlns:p14="http://schemas.microsoft.com/office/powerpoint/2010/main" val="38067178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D44CB-5A2B-4E50-92D5-1D031FD8D5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8D82F59-A1AF-405E-9BB9-AA97808906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5A8283-F16C-4912-AF42-21ED2216810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AC2D1F-2760-4273-84BD-11F572C016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D15595C-EDFD-4F90-B57F-61F99548206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DBA5999-D7BD-4933-A213-2FCC32388406}"/>
              </a:ext>
            </a:extLst>
          </p:cNvPr>
          <p:cNvSpPr>
            <a:spLocks noGrp="1"/>
          </p:cNvSpPr>
          <p:nvPr>
            <p:ph type="dt" sz="half" idx="10"/>
          </p:nvPr>
        </p:nvSpPr>
        <p:spPr/>
        <p:txBody>
          <a:bodyPr/>
          <a:lstStyle/>
          <a:p>
            <a:fld id="{EAAC96D8-9371-415C-B5BA-E17492B65A64}" type="datetimeFigureOut">
              <a:rPr lang="en-US" smtClean="0"/>
              <a:t>11/7/2019</a:t>
            </a:fld>
            <a:endParaRPr lang="en-US" dirty="0"/>
          </a:p>
        </p:txBody>
      </p:sp>
      <p:sp>
        <p:nvSpPr>
          <p:cNvPr id="8" name="Footer Placeholder 7">
            <a:extLst>
              <a:ext uri="{FF2B5EF4-FFF2-40B4-BE49-F238E27FC236}">
                <a16:creationId xmlns:a16="http://schemas.microsoft.com/office/drawing/2014/main" id="{8AF8D1B5-4772-462C-A281-EEE96CE9B74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759C9AE-E1AC-4940-B007-FFD269385D11}"/>
              </a:ext>
            </a:extLst>
          </p:cNvPr>
          <p:cNvSpPr>
            <a:spLocks noGrp="1"/>
          </p:cNvSpPr>
          <p:nvPr>
            <p:ph type="sldNum" sz="quarter" idx="12"/>
          </p:nvPr>
        </p:nvSpPr>
        <p:spPr/>
        <p:txBody>
          <a:bodyPr/>
          <a:lstStyle/>
          <a:p>
            <a:fld id="{20741B0F-54AC-4099-BD1E-9207F377DEAD}" type="slidenum">
              <a:rPr lang="en-US" smtClean="0"/>
              <a:t>‹#›</a:t>
            </a:fld>
            <a:endParaRPr lang="en-US" dirty="0"/>
          </a:p>
        </p:txBody>
      </p:sp>
    </p:spTree>
    <p:extLst>
      <p:ext uri="{BB962C8B-B14F-4D97-AF65-F5344CB8AC3E}">
        <p14:creationId xmlns:p14="http://schemas.microsoft.com/office/powerpoint/2010/main" val="29617259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5D5EE9-0C5A-435C-B474-50DA126797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82ABAB-9B40-42D9-8D2B-5356A6849B95}"/>
              </a:ext>
            </a:extLst>
          </p:cNvPr>
          <p:cNvSpPr>
            <a:spLocks noGrp="1"/>
          </p:cNvSpPr>
          <p:nvPr>
            <p:ph type="dt" sz="half" idx="10"/>
          </p:nvPr>
        </p:nvSpPr>
        <p:spPr/>
        <p:txBody>
          <a:bodyPr/>
          <a:lstStyle/>
          <a:p>
            <a:fld id="{EAAC96D8-9371-415C-B5BA-E17492B65A64}" type="datetimeFigureOut">
              <a:rPr lang="en-US" smtClean="0"/>
              <a:t>11/7/2019</a:t>
            </a:fld>
            <a:endParaRPr lang="en-US" dirty="0"/>
          </a:p>
        </p:txBody>
      </p:sp>
      <p:sp>
        <p:nvSpPr>
          <p:cNvPr id="4" name="Footer Placeholder 3">
            <a:extLst>
              <a:ext uri="{FF2B5EF4-FFF2-40B4-BE49-F238E27FC236}">
                <a16:creationId xmlns:a16="http://schemas.microsoft.com/office/drawing/2014/main" id="{FD181B29-8FAC-46E9-BEAD-7E7099648456}"/>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3F7BFB7-8667-46F8-9A44-6691CB857092}"/>
              </a:ext>
            </a:extLst>
          </p:cNvPr>
          <p:cNvSpPr>
            <a:spLocks noGrp="1"/>
          </p:cNvSpPr>
          <p:nvPr>
            <p:ph type="sldNum" sz="quarter" idx="12"/>
          </p:nvPr>
        </p:nvSpPr>
        <p:spPr/>
        <p:txBody>
          <a:bodyPr/>
          <a:lstStyle/>
          <a:p>
            <a:fld id="{20741B0F-54AC-4099-BD1E-9207F377DEAD}" type="slidenum">
              <a:rPr lang="en-US" smtClean="0"/>
              <a:t>‹#›</a:t>
            </a:fld>
            <a:endParaRPr lang="en-US" dirty="0"/>
          </a:p>
        </p:txBody>
      </p:sp>
    </p:spTree>
    <p:extLst>
      <p:ext uri="{BB962C8B-B14F-4D97-AF65-F5344CB8AC3E}">
        <p14:creationId xmlns:p14="http://schemas.microsoft.com/office/powerpoint/2010/main" val="37570044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415DC3-CFC6-417B-81C7-EDC9D0DFD864}"/>
              </a:ext>
            </a:extLst>
          </p:cNvPr>
          <p:cNvSpPr>
            <a:spLocks noGrp="1"/>
          </p:cNvSpPr>
          <p:nvPr>
            <p:ph type="dt" sz="half" idx="10"/>
          </p:nvPr>
        </p:nvSpPr>
        <p:spPr/>
        <p:txBody>
          <a:bodyPr/>
          <a:lstStyle/>
          <a:p>
            <a:fld id="{EAAC96D8-9371-415C-B5BA-E17492B65A64}" type="datetimeFigureOut">
              <a:rPr lang="en-US" smtClean="0"/>
              <a:t>11/7/2019</a:t>
            </a:fld>
            <a:endParaRPr lang="en-US" dirty="0"/>
          </a:p>
        </p:txBody>
      </p:sp>
      <p:sp>
        <p:nvSpPr>
          <p:cNvPr id="3" name="Footer Placeholder 2">
            <a:extLst>
              <a:ext uri="{FF2B5EF4-FFF2-40B4-BE49-F238E27FC236}">
                <a16:creationId xmlns:a16="http://schemas.microsoft.com/office/drawing/2014/main" id="{CD8F63C8-567B-414A-A853-5FB7CF36F1B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01C74D9-313D-481C-92C5-04BE25E93168}"/>
              </a:ext>
            </a:extLst>
          </p:cNvPr>
          <p:cNvSpPr>
            <a:spLocks noGrp="1"/>
          </p:cNvSpPr>
          <p:nvPr>
            <p:ph type="sldNum" sz="quarter" idx="12"/>
          </p:nvPr>
        </p:nvSpPr>
        <p:spPr/>
        <p:txBody>
          <a:bodyPr/>
          <a:lstStyle/>
          <a:p>
            <a:fld id="{20741B0F-54AC-4099-BD1E-9207F377DEAD}" type="slidenum">
              <a:rPr lang="en-US" smtClean="0"/>
              <a:t>‹#›</a:t>
            </a:fld>
            <a:endParaRPr lang="en-US" dirty="0"/>
          </a:p>
        </p:txBody>
      </p:sp>
    </p:spTree>
    <p:extLst>
      <p:ext uri="{BB962C8B-B14F-4D97-AF65-F5344CB8AC3E}">
        <p14:creationId xmlns:p14="http://schemas.microsoft.com/office/powerpoint/2010/main" val="216845784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523217-1C64-4CCF-BFAB-378AB124344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1E5B3C-CBCA-42CB-AF38-3E56CD995C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C74116-D8AF-4F70-9BBD-2C40277FB5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C96D8-9371-415C-B5BA-E17492B65A64}" type="datetimeFigureOut">
              <a:rPr lang="en-US" smtClean="0"/>
              <a:t>11/7/2019</a:t>
            </a:fld>
            <a:endParaRPr lang="en-US" dirty="0"/>
          </a:p>
        </p:txBody>
      </p:sp>
      <p:sp>
        <p:nvSpPr>
          <p:cNvPr id="5" name="Footer Placeholder 4">
            <a:extLst>
              <a:ext uri="{FF2B5EF4-FFF2-40B4-BE49-F238E27FC236}">
                <a16:creationId xmlns:a16="http://schemas.microsoft.com/office/drawing/2014/main" id="{0425B482-8DB7-417B-A575-6275E2E56E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A5CB80A-D56F-4AC2-9CCE-9BC6CF5106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41B0F-54AC-4099-BD1E-9207F377DEAD}" type="slidenum">
              <a:rPr lang="en-US" smtClean="0"/>
              <a:t>‹#›</a:t>
            </a:fld>
            <a:endParaRPr lang="en-US" dirty="0"/>
          </a:p>
        </p:txBody>
      </p:sp>
    </p:spTree>
    <p:extLst>
      <p:ext uri="{BB962C8B-B14F-4D97-AF65-F5344CB8AC3E}">
        <p14:creationId xmlns:p14="http://schemas.microsoft.com/office/powerpoint/2010/main" val="3138935788"/>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65.xml"/><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57.xml"/><Relationship Id="rId18" Type="http://schemas.openxmlformats.org/officeDocument/2006/relationships/slide" Target="slide49.xml"/><Relationship Id="rId26" Type="http://schemas.openxmlformats.org/officeDocument/2006/relationships/slide" Target="slide12.xml"/><Relationship Id="rId3" Type="http://schemas.openxmlformats.org/officeDocument/2006/relationships/slide" Target="slide14.xml"/><Relationship Id="rId21" Type="http://schemas.openxmlformats.org/officeDocument/2006/relationships/slide" Target="slide20.xml"/><Relationship Id="rId7" Type="http://schemas.openxmlformats.org/officeDocument/2006/relationships/slide" Target="slide55.xml"/><Relationship Id="rId12" Type="http://schemas.openxmlformats.org/officeDocument/2006/relationships/slide" Target="slide47.xml"/><Relationship Id="rId17" Type="http://schemas.openxmlformats.org/officeDocument/2006/relationships/slide" Target="slide39.xml"/><Relationship Id="rId25" Type="http://schemas.openxmlformats.org/officeDocument/2006/relationships/slide" Target="slide61.xml"/><Relationship Id="rId2" Type="http://schemas.openxmlformats.org/officeDocument/2006/relationships/slide" Target="slide3.xml"/><Relationship Id="rId16" Type="http://schemas.openxmlformats.org/officeDocument/2006/relationships/slide" Target="slide28.xml"/><Relationship Id="rId20" Type="http://schemas.openxmlformats.org/officeDocument/2006/relationships/slide" Target="slide9.xml"/><Relationship Id="rId29" Type="http://schemas.openxmlformats.org/officeDocument/2006/relationships/slide" Target="slide43.xml"/><Relationship Id="rId1" Type="http://schemas.openxmlformats.org/officeDocument/2006/relationships/slideLayout" Target="../slideLayouts/slideLayout1.xml"/><Relationship Id="rId6" Type="http://schemas.openxmlformats.org/officeDocument/2006/relationships/slide" Target="slide45.xml"/><Relationship Id="rId11" Type="http://schemas.openxmlformats.org/officeDocument/2006/relationships/slide" Target="slide37.xml"/><Relationship Id="rId24" Type="http://schemas.openxmlformats.org/officeDocument/2006/relationships/slide" Target="slide51.xml"/><Relationship Id="rId5" Type="http://schemas.openxmlformats.org/officeDocument/2006/relationships/slide" Target="slide35.xml"/><Relationship Id="rId15" Type="http://schemas.openxmlformats.org/officeDocument/2006/relationships/slide" Target="slide18.xml"/><Relationship Id="rId23" Type="http://schemas.openxmlformats.org/officeDocument/2006/relationships/slide" Target="slide41.xml"/><Relationship Id="rId28" Type="http://schemas.openxmlformats.org/officeDocument/2006/relationships/slide" Target="slide33.xml"/><Relationship Id="rId10" Type="http://schemas.openxmlformats.org/officeDocument/2006/relationships/slide" Target="slide26.xml"/><Relationship Id="rId19" Type="http://schemas.openxmlformats.org/officeDocument/2006/relationships/slide" Target="slide59.xml"/><Relationship Id="rId31" Type="http://schemas.openxmlformats.org/officeDocument/2006/relationships/slide" Target="slide63.xml"/><Relationship Id="rId4" Type="http://schemas.openxmlformats.org/officeDocument/2006/relationships/slide" Target="slide24.xml"/><Relationship Id="rId9" Type="http://schemas.openxmlformats.org/officeDocument/2006/relationships/slide" Target="slide16.xml"/><Relationship Id="rId14" Type="http://schemas.openxmlformats.org/officeDocument/2006/relationships/slide" Target="slide7.xml"/><Relationship Id="rId22" Type="http://schemas.openxmlformats.org/officeDocument/2006/relationships/slide" Target="slide31.xml"/><Relationship Id="rId27" Type="http://schemas.openxmlformats.org/officeDocument/2006/relationships/slide" Target="slide22.xml"/><Relationship Id="rId30" Type="http://schemas.openxmlformats.org/officeDocument/2006/relationships/slide" Target="slide5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 Target="slide69.xml"/><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slide" Target="slide67.xml"/><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slide" Target="slide70.xml"/><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71.xml"/><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68.xml"/><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slide" Target="slide66.xml"/><Relationship Id="rId2" Type="http://schemas.openxmlformats.org/officeDocument/2006/relationships/hyperlink" Target="https://staff.willplan.org/working-policy-standards-manual/nad-working-policy/"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5B101-A69A-494A-9472-59314FDED6BF}"/>
              </a:ext>
            </a:extLst>
          </p:cNvPr>
          <p:cNvSpPr>
            <a:spLocks noGrp="1"/>
          </p:cNvSpPr>
          <p:nvPr>
            <p:ph type="ctrTitle"/>
          </p:nvPr>
        </p:nvSpPr>
        <p:spPr/>
        <p:txBody>
          <a:bodyPr>
            <a:normAutofit/>
          </a:bodyPr>
          <a:lstStyle/>
          <a:p>
            <a:r>
              <a:rPr lang="en-US" sz="96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rPr>
              <a:t>Jeopardy Round</a:t>
            </a:r>
          </a:p>
        </p:txBody>
      </p:sp>
      <p:sp>
        <p:nvSpPr>
          <p:cNvPr id="3" name="Subtitle 2">
            <a:extLst>
              <a:ext uri="{FF2B5EF4-FFF2-40B4-BE49-F238E27FC236}">
                <a16:creationId xmlns:a16="http://schemas.microsoft.com/office/drawing/2014/main" id="{E8E6ED3D-7EF1-4FE0-9173-B47460B87D8D}"/>
              </a:ext>
            </a:extLst>
          </p:cNvPr>
          <p:cNvSpPr>
            <a:spLocks noGrp="1"/>
          </p:cNvSpPr>
          <p:nvPr>
            <p:ph type="subTitle" idx="1"/>
          </p:nvPr>
        </p:nvSpPr>
        <p:spPr/>
        <p:txBody>
          <a:bodyPr/>
          <a:lstStyle/>
          <a:p>
            <a:endParaRPr lang="en-US" dirty="0"/>
          </a:p>
        </p:txBody>
      </p:sp>
      <p:sp>
        <p:nvSpPr>
          <p:cNvPr id="4" name="Action Button: Blank 3">
            <a:hlinkClick r:id="" action="ppaction://hlinkshowjump?jump=nextslide" highlightClick="1"/>
            <a:extLst>
              <a:ext uri="{FF2B5EF4-FFF2-40B4-BE49-F238E27FC236}">
                <a16:creationId xmlns:a16="http://schemas.microsoft.com/office/drawing/2014/main" id="{605A14D5-8FD0-4459-8ADC-3F11331812C3}"/>
              </a:ext>
            </a:extLst>
          </p:cNvPr>
          <p:cNvSpPr/>
          <p:nvPr/>
        </p:nvSpPr>
        <p:spPr>
          <a:xfrm>
            <a:off x="4710466" y="5735637"/>
            <a:ext cx="3051110" cy="671805"/>
          </a:xfrm>
          <a:prstGeom prst="actionButtonBlank">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rPr>
              <a:t>Start</a:t>
            </a:r>
          </a:p>
        </p:txBody>
      </p:sp>
    </p:spTree>
    <p:extLst>
      <p:ext uri="{BB962C8B-B14F-4D97-AF65-F5344CB8AC3E}">
        <p14:creationId xmlns:p14="http://schemas.microsoft.com/office/powerpoint/2010/main" val="23443116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705770"/>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Organizational Basics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$400 (Daily Double)</a:t>
            </a:r>
          </a:p>
        </p:txBody>
      </p:sp>
      <p:sp>
        <p:nvSpPr>
          <p:cNvPr id="4" name="TextBox 3">
            <a:extLst>
              <a:ext uri="{FF2B5EF4-FFF2-40B4-BE49-F238E27FC236}">
                <a16:creationId xmlns:a16="http://schemas.microsoft.com/office/drawing/2014/main" id="{5C8B1B92-ED26-4509-BC2C-6A60B456A554}"/>
              </a:ext>
            </a:extLst>
          </p:cNvPr>
          <p:cNvSpPr txBox="1"/>
          <p:nvPr/>
        </p:nvSpPr>
        <p:spPr>
          <a:xfrm>
            <a:off x="0" y="2031333"/>
            <a:ext cx="12192000" cy="3170099"/>
          </a:xfrm>
          <a:prstGeom prst="rect">
            <a:avLst/>
          </a:prstGeom>
          <a:noFill/>
        </p:spPr>
        <p:txBody>
          <a:bodyPr wrap="square" rtlCol="0">
            <a:spAutoFit/>
          </a:bodyPr>
          <a:lstStyle/>
          <a:p>
            <a:pPr algn="ctr"/>
            <a:r>
              <a:rPr lang="en-US" sz="40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Planned Giving &amp; Trust Services assists people in conveying their Christian values through planned gifts. Our goal is to connect the donor’s passion with the mission of the Seventh-day Adventist Church so their gift will advance God’s work.</a:t>
            </a:r>
            <a:endPar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23669903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2C41274-CB49-480D-BA8F-B0639DB44636}"/>
              </a:ext>
            </a:extLst>
          </p:cNvPr>
          <p:cNvSpPr txBox="1"/>
          <p:nvPr/>
        </p:nvSpPr>
        <p:spPr>
          <a:xfrm>
            <a:off x="932688" y="2554224"/>
            <a:ext cx="10582656" cy="1446550"/>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is the PGTS Mission Statement?</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01</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657002"/>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Organizational Basics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$400</a:t>
            </a:r>
          </a:p>
        </p:txBody>
      </p:sp>
      <p:sp>
        <p:nvSpPr>
          <p:cNvPr id="7" name="Action Button: Get Information 6">
            <a:hlinkClick r:id="rId3" action="ppaction://hlinksldjump" highlightClick="1"/>
            <a:extLst>
              <a:ext uri="{FF2B5EF4-FFF2-40B4-BE49-F238E27FC236}">
                <a16:creationId xmlns:a16="http://schemas.microsoft.com/office/drawing/2014/main" id="{7A89D30C-28E5-4789-A539-ED49765306FF}"/>
              </a:ext>
            </a:extLst>
          </p:cNvPr>
          <p:cNvSpPr/>
          <p:nvPr/>
        </p:nvSpPr>
        <p:spPr>
          <a:xfrm>
            <a:off x="11051146" y="2813301"/>
            <a:ext cx="928396" cy="928396"/>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9582264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705770"/>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Organizational Basics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$500</a:t>
            </a:r>
          </a:p>
        </p:txBody>
      </p:sp>
      <p:sp>
        <p:nvSpPr>
          <p:cNvPr id="3" name="TextBox 2">
            <a:extLst>
              <a:ext uri="{FF2B5EF4-FFF2-40B4-BE49-F238E27FC236}">
                <a16:creationId xmlns:a16="http://schemas.microsoft.com/office/drawing/2014/main" id="{503E6F9C-3A9E-4635-AA0B-C504C8A7DB52}"/>
              </a:ext>
            </a:extLst>
          </p:cNvPr>
          <p:cNvSpPr txBox="1"/>
          <p:nvPr/>
        </p:nvSpPr>
        <p:spPr>
          <a:xfrm>
            <a:off x="243840" y="2060448"/>
            <a:ext cx="11948160" cy="2123658"/>
          </a:xfrm>
          <a:prstGeom prst="rect">
            <a:avLst/>
          </a:prstGeom>
          <a:noFill/>
        </p:spPr>
        <p:txBody>
          <a:bodyPr wrap="square" rtlCol="0">
            <a:spAutoFit/>
          </a:bodyPr>
          <a:lstStyle/>
          <a:p>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Provision shall be made for qualified legal and tax counsel services, otherwise known as these.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19462821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681386"/>
            <a:ext cx="10515600" cy="1325563"/>
          </a:xfrm>
        </p:spPr>
        <p:txBody>
          <a:bodyPr>
            <a:normAutofit/>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Organizational Basics For $500</a:t>
            </a:r>
          </a:p>
        </p:txBody>
      </p:sp>
      <p:sp>
        <p:nvSpPr>
          <p:cNvPr id="3" name="TextBox 2">
            <a:extLst>
              <a:ext uri="{FF2B5EF4-FFF2-40B4-BE49-F238E27FC236}">
                <a16:creationId xmlns:a16="http://schemas.microsoft.com/office/drawing/2014/main" id="{330375EB-81EA-4547-A4FA-8D9A03DF04C5}"/>
              </a:ext>
            </a:extLst>
          </p:cNvPr>
          <p:cNvSpPr txBox="1"/>
          <p:nvPr/>
        </p:nvSpPr>
        <p:spPr>
          <a:xfrm>
            <a:off x="932688" y="2554224"/>
            <a:ext cx="10582656" cy="1446550"/>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are Allied Professionals?</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30</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109625927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85491"/>
            <a:ext cx="10515600" cy="1325563"/>
          </a:xfrm>
        </p:spPr>
        <p:txBody>
          <a:bodyPr>
            <a:normAutofit/>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Certification &amp; Accreditation</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$100</a:t>
            </a:r>
          </a:p>
        </p:txBody>
      </p:sp>
      <p:sp>
        <p:nvSpPr>
          <p:cNvPr id="3" name="TextBox 2">
            <a:extLst>
              <a:ext uri="{FF2B5EF4-FFF2-40B4-BE49-F238E27FC236}">
                <a16:creationId xmlns:a16="http://schemas.microsoft.com/office/drawing/2014/main" id="{8179BA32-FA36-497C-A5F7-609DB71CC68A}"/>
              </a:ext>
            </a:extLst>
          </p:cNvPr>
          <p:cNvSpPr txBox="1"/>
          <p:nvPr/>
        </p:nvSpPr>
        <p:spPr>
          <a:xfrm>
            <a:off x="771144" y="1963072"/>
            <a:ext cx="10582656" cy="3477875"/>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This is a regular operation and compliance review to ensure compliance with denominational policy and fiduciary responsibility performed by the General Conference Auditing Services.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20114582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922176" y="704153"/>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Certification &amp; Accreditation</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$100</a:t>
            </a:r>
          </a:p>
        </p:txBody>
      </p:sp>
      <p:sp>
        <p:nvSpPr>
          <p:cNvPr id="3" name="TextBox 2">
            <a:extLst>
              <a:ext uri="{FF2B5EF4-FFF2-40B4-BE49-F238E27FC236}">
                <a16:creationId xmlns:a16="http://schemas.microsoft.com/office/drawing/2014/main" id="{57A59618-A3BF-4742-8FB2-874797E5B275}"/>
              </a:ext>
            </a:extLst>
          </p:cNvPr>
          <p:cNvSpPr txBox="1"/>
          <p:nvPr/>
        </p:nvSpPr>
        <p:spPr>
          <a:xfrm>
            <a:off x="932688" y="2554224"/>
            <a:ext cx="10582656" cy="1446550"/>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is a Trust Review?</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35</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42688607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94822"/>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Certification &amp; Accreditation</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$200</a:t>
            </a:r>
          </a:p>
        </p:txBody>
      </p:sp>
      <p:sp>
        <p:nvSpPr>
          <p:cNvPr id="3" name="TextBox 2">
            <a:extLst>
              <a:ext uri="{FF2B5EF4-FFF2-40B4-BE49-F238E27FC236}">
                <a16:creationId xmlns:a16="http://schemas.microsoft.com/office/drawing/2014/main" id="{D6300535-D2D5-4C7A-8D98-1625180136CA}"/>
              </a:ext>
            </a:extLst>
          </p:cNvPr>
          <p:cNvSpPr txBox="1"/>
          <p:nvPr/>
        </p:nvSpPr>
        <p:spPr>
          <a:xfrm>
            <a:off x="771144" y="2426208"/>
            <a:ext cx="10582656" cy="1446550"/>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The process for obtaining a PGTS Active Certification is detailed here.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13788561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704152"/>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Certification &amp; Accreditation</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$200</a:t>
            </a:r>
          </a:p>
        </p:txBody>
      </p:sp>
      <p:sp>
        <p:nvSpPr>
          <p:cNvPr id="3" name="TextBox 2">
            <a:extLst>
              <a:ext uri="{FF2B5EF4-FFF2-40B4-BE49-F238E27FC236}">
                <a16:creationId xmlns:a16="http://schemas.microsoft.com/office/drawing/2014/main" id="{89A83033-A01D-46F0-AB9D-BE53F62D88AE}"/>
              </a:ext>
            </a:extLst>
          </p:cNvPr>
          <p:cNvSpPr txBox="1"/>
          <p:nvPr/>
        </p:nvSpPr>
        <p:spPr>
          <a:xfrm>
            <a:off x="932688" y="2554224"/>
            <a:ext cx="10582656" cy="1446550"/>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is Chapter 2 of the PGTS Manual?</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25</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18153280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704153"/>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Certification &amp; Accreditation</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$300</a:t>
            </a:r>
          </a:p>
        </p:txBody>
      </p:sp>
      <p:sp>
        <p:nvSpPr>
          <p:cNvPr id="3" name="TextBox 2">
            <a:extLst>
              <a:ext uri="{FF2B5EF4-FFF2-40B4-BE49-F238E27FC236}">
                <a16:creationId xmlns:a16="http://schemas.microsoft.com/office/drawing/2014/main" id="{EA3F50D3-9FFA-4644-9B90-28BCCBBD091A}"/>
              </a:ext>
            </a:extLst>
          </p:cNvPr>
          <p:cNvSpPr txBox="1"/>
          <p:nvPr/>
        </p:nvSpPr>
        <p:spPr>
          <a:xfrm>
            <a:off x="771144" y="2426208"/>
            <a:ext cx="10582656" cy="1446550"/>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These NAD organizations engaging in PGTS activities must be accredited.</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90636466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694822"/>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Certification &amp; Accreditation</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$300</a:t>
            </a:r>
          </a:p>
        </p:txBody>
      </p:sp>
      <p:sp>
        <p:nvSpPr>
          <p:cNvPr id="3" name="TextBox 2">
            <a:extLst>
              <a:ext uri="{FF2B5EF4-FFF2-40B4-BE49-F238E27FC236}">
                <a16:creationId xmlns:a16="http://schemas.microsoft.com/office/drawing/2014/main" id="{1BBC345D-4A9C-4AA8-B6F7-A7DDEA4F9820}"/>
              </a:ext>
            </a:extLst>
          </p:cNvPr>
          <p:cNvSpPr txBox="1"/>
          <p:nvPr/>
        </p:nvSpPr>
        <p:spPr>
          <a:xfrm>
            <a:off x="932688" y="2554224"/>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are all NAD organizations included in the SDA Yearbook?</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20</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110179480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1CB17EDE-652F-4156-A3AA-CF8C8A54401A}"/>
              </a:ext>
            </a:extLst>
          </p:cNvPr>
          <p:cNvGraphicFramePr>
            <a:graphicFrameLocks noGrp="1"/>
          </p:cNvGraphicFramePr>
          <p:nvPr>
            <p:extLst>
              <p:ext uri="{D42A27DB-BD31-4B8C-83A1-F6EECF244321}">
                <p14:modId xmlns:p14="http://schemas.microsoft.com/office/powerpoint/2010/main" val="2150070833"/>
              </p:ext>
            </p:extLst>
          </p:nvPr>
        </p:nvGraphicFramePr>
        <p:xfrm>
          <a:off x="85344" y="54978"/>
          <a:ext cx="12021312" cy="6586535"/>
        </p:xfrm>
        <a:graphic>
          <a:graphicData uri="http://schemas.openxmlformats.org/drawingml/2006/table">
            <a:tbl>
              <a:tblPr firstRow="1" bandRow="1">
                <a:tableStyleId>{5C22544A-7EE6-4342-B048-85BDC9FD1C3A}</a:tableStyleId>
              </a:tblPr>
              <a:tblGrid>
                <a:gridCol w="2003552">
                  <a:extLst>
                    <a:ext uri="{9D8B030D-6E8A-4147-A177-3AD203B41FA5}">
                      <a16:colId xmlns:a16="http://schemas.microsoft.com/office/drawing/2014/main" val="2535861495"/>
                    </a:ext>
                  </a:extLst>
                </a:gridCol>
                <a:gridCol w="2003552">
                  <a:extLst>
                    <a:ext uri="{9D8B030D-6E8A-4147-A177-3AD203B41FA5}">
                      <a16:colId xmlns:a16="http://schemas.microsoft.com/office/drawing/2014/main" val="2896529425"/>
                    </a:ext>
                  </a:extLst>
                </a:gridCol>
                <a:gridCol w="2003552">
                  <a:extLst>
                    <a:ext uri="{9D8B030D-6E8A-4147-A177-3AD203B41FA5}">
                      <a16:colId xmlns:a16="http://schemas.microsoft.com/office/drawing/2014/main" val="253894943"/>
                    </a:ext>
                  </a:extLst>
                </a:gridCol>
                <a:gridCol w="2003552">
                  <a:extLst>
                    <a:ext uri="{9D8B030D-6E8A-4147-A177-3AD203B41FA5}">
                      <a16:colId xmlns:a16="http://schemas.microsoft.com/office/drawing/2014/main" val="3319708828"/>
                    </a:ext>
                  </a:extLst>
                </a:gridCol>
                <a:gridCol w="2003552">
                  <a:extLst>
                    <a:ext uri="{9D8B030D-6E8A-4147-A177-3AD203B41FA5}">
                      <a16:colId xmlns:a16="http://schemas.microsoft.com/office/drawing/2014/main" val="1684939992"/>
                    </a:ext>
                  </a:extLst>
                </a:gridCol>
                <a:gridCol w="2003552">
                  <a:extLst>
                    <a:ext uri="{9D8B030D-6E8A-4147-A177-3AD203B41FA5}">
                      <a16:colId xmlns:a16="http://schemas.microsoft.com/office/drawing/2014/main" val="3185707773"/>
                    </a:ext>
                  </a:extLst>
                </a:gridCol>
              </a:tblGrid>
              <a:tr h="1134618">
                <a:tc>
                  <a:txBody>
                    <a:bodyPr/>
                    <a:lstStyle/>
                    <a:p>
                      <a:pPr algn="ctr"/>
                      <a:r>
                        <a:rPr lang="en-US" sz="2000" dirty="0">
                          <a:latin typeface="Advent Sans Logo" panose="020B0502040504020204" pitchFamily="34" charset="0"/>
                          <a:ea typeface="Advent Sans Logo" panose="020B0502040504020204" pitchFamily="34" charset="0"/>
                          <a:cs typeface="Advent Sans Logo" panose="020B0502040504020204" pitchFamily="34" charset="0"/>
                        </a:rPr>
                        <a:t>Organizational Basics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75000"/>
                      </a:schemeClr>
                    </a:solidFill>
                  </a:tcPr>
                </a:tc>
                <a:tc>
                  <a:txBody>
                    <a:bodyPr/>
                    <a:lstStyle/>
                    <a:p>
                      <a:pPr algn="ctr"/>
                      <a:r>
                        <a:rPr lang="en-US" sz="2000" dirty="0">
                          <a:latin typeface="Advent Sans Logo" panose="020B0502040504020204" pitchFamily="34" charset="0"/>
                          <a:ea typeface="Advent Sans Logo" panose="020B0502040504020204" pitchFamily="34" charset="0"/>
                          <a:cs typeface="Advent Sans Logo" panose="020B0502040504020204" pitchFamily="34" charset="0"/>
                        </a:rPr>
                        <a:t>Certification &amp; Accreditation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75000"/>
                      </a:schemeClr>
                    </a:solidFill>
                  </a:tcPr>
                </a:tc>
                <a:tc>
                  <a:txBody>
                    <a:bodyPr/>
                    <a:lstStyle/>
                    <a:p>
                      <a:pPr algn="ctr"/>
                      <a:r>
                        <a:rPr lang="en-US" sz="2000" dirty="0">
                          <a:latin typeface="Advent Sans Logo" panose="020B0502040504020204" pitchFamily="34" charset="0"/>
                          <a:ea typeface="Advent Sans Logo" panose="020B0502040504020204" pitchFamily="34" charset="0"/>
                          <a:cs typeface="Advent Sans Logo" panose="020B0502040504020204" pitchFamily="34" charset="0"/>
                        </a:rPr>
                        <a:t>Deferred Gifts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75000"/>
                      </a:schemeClr>
                    </a:solidFill>
                  </a:tcPr>
                </a:tc>
                <a:tc>
                  <a:txBody>
                    <a:bodyPr/>
                    <a:lstStyle/>
                    <a:p>
                      <a:pPr algn="ctr"/>
                      <a:r>
                        <a:rPr lang="en-US" sz="2000" dirty="0">
                          <a:latin typeface="Advent Sans Logo" panose="020B0502040504020204" pitchFamily="34" charset="0"/>
                          <a:ea typeface="Advent Sans Logo" panose="020B0502040504020204" pitchFamily="34" charset="0"/>
                          <a:cs typeface="Advent Sans Logo" panose="020B0502040504020204" pitchFamily="34" charset="0"/>
                        </a:rPr>
                        <a:t>Fiduciary Procedures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75000"/>
                      </a:schemeClr>
                    </a:solidFill>
                  </a:tcPr>
                </a:tc>
                <a:tc>
                  <a:txBody>
                    <a:bodyPr/>
                    <a:lstStyle/>
                    <a:p>
                      <a:pPr algn="ctr"/>
                      <a:r>
                        <a:rPr lang="en-US" sz="1800" dirty="0">
                          <a:latin typeface="Advent Sans Logo" panose="020B0502040504020204" pitchFamily="34" charset="0"/>
                          <a:ea typeface="Advent Sans Logo" panose="020B0502040504020204" pitchFamily="34" charset="0"/>
                          <a:cs typeface="Advent Sans Logo" panose="020B0502040504020204" pitchFamily="34" charset="0"/>
                        </a:rPr>
                        <a:t>Inter-organizational Guiding Principles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75000"/>
                      </a:schemeClr>
                    </a:solidFill>
                  </a:tcPr>
                </a:tc>
                <a:tc>
                  <a:txBody>
                    <a:bodyPr/>
                    <a:lstStyle/>
                    <a:p>
                      <a:pPr algn="ctr"/>
                      <a:r>
                        <a:rPr lang="en-US" sz="2000" dirty="0">
                          <a:latin typeface="Advent Sans Logo" panose="020B0502040504020204" pitchFamily="34" charset="0"/>
                          <a:ea typeface="Advent Sans Logo" panose="020B0502040504020204" pitchFamily="34" charset="0"/>
                          <a:cs typeface="Advent Sans Logo" panose="020B0502040504020204" pitchFamily="34" charset="0"/>
                        </a:rPr>
                        <a:t>Non PGTS Working Policies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cell3D prstMaterial="dkEdge">
                      <a:bevel/>
                      <a:lightRig rig="flood" dir="t"/>
                    </a:cell3D>
                    <a:solidFill>
                      <a:schemeClr val="accent1">
                        <a:lumMod val="75000"/>
                      </a:schemeClr>
                    </a:solidFill>
                  </a:tcPr>
                </a:tc>
                <a:extLst>
                  <a:ext uri="{0D108BD9-81ED-4DB2-BD59-A6C34878D82A}">
                    <a16:rowId xmlns:a16="http://schemas.microsoft.com/office/drawing/2014/main" val="175661088"/>
                  </a:ext>
                </a:extLst>
              </a:tr>
              <a:tr h="1079563">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2" action="ppaction://hlinksldjump"/>
                        </a:rPr>
                        <a:t>$100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3" action="ppaction://hlinksldjump"/>
                        </a:rPr>
                        <a:t>$100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4" action="ppaction://hlinksldjump"/>
                        </a:rPr>
                        <a:t>$100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5" action="ppaction://hlinksldjump"/>
                        </a:rPr>
                        <a:t>$100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6" action="ppaction://hlinksldjump"/>
                        </a:rPr>
                        <a:t>$100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7" action="ppaction://hlinksldjump"/>
                        </a:rPr>
                        <a:t>$100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695261492"/>
                  </a:ext>
                </a:extLst>
              </a:tr>
              <a:tr h="1079563">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8" action="ppaction://hlinksldjump"/>
                        </a:rPr>
                        <a:t>$200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9" action="ppaction://hlinksldjump"/>
                        </a:rPr>
                        <a:t>$200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10" action="ppaction://hlinksldjump"/>
                        </a:rPr>
                        <a:t>$200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11" action="ppaction://hlinksldjump"/>
                        </a:rPr>
                        <a:t>$200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12" action="ppaction://hlinksldjump"/>
                        </a:rPr>
                        <a:t>$200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13" action="ppaction://hlinksldjump"/>
                        </a:rPr>
                        <a:t>$200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3170919849"/>
                  </a:ext>
                </a:extLst>
              </a:tr>
              <a:tr h="1079563">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14" action="ppaction://hlinksldjump"/>
                        </a:rPr>
                        <a:t>$300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15" action="ppaction://hlinksldjump"/>
                        </a:rPr>
                        <a:t>$300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16" action="ppaction://hlinksldjump"/>
                        </a:rPr>
                        <a:t>$300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17" action="ppaction://hlinksldjump"/>
                        </a:rPr>
                        <a:t>$300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18" action="ppaction://hlinksldjump"/>
                        </a:rPr>
                        <a:t>$300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19" action="ppaction://hlinksldjump"/>
                        </a:rPr>
                        <a:t>$300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929763213"/>
                  </a:ext>
                </a:extLst>
              </a:tr>
              <a:tr h="1079563">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20" action="ppaction://hlinksldjump"/>
                        </a:rPr>
                        <a:t>$400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21" action="ppaction://hlinksldjump"/>
                        </a:rPr>
                        <a:t>$400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22" action="ppaction://hlinksldjump"/>
                        </a:rPr>
                        <a:t>$400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23" action="ppaction://hlinksldjump"/>
                        </a:rPr>
                        <a:t>$400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24" action="ppaction://hlinksldjump"/>
                        </a:rPr>
                        <a:t>$400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25" action="ppaction://hlinksldjump"/>
                        </a:rPr>
                        <a:t>$400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668833973"/>
                  </a:ext>
                </a:extLst>
              </a:tr>
              <a:tr h="1079563">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26" action="ppaction://hlinksldjump"/>
                        </a:rPr>
                        <a:t>$500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27" action="ppaction://hlinksldjump"/>
                        </a:rPr>
                        <a:t>$500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28" action="ppaction://hlinksldjump"/>
                        </a:rPr>
                        <a:t>$500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29" action="ppaction://hlinksldjump"/>
                        </a:rPr>
                        <a:t>$500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30" action="ppaction://hlinksldjump"/>
                        </a:rPr>
                        <a:t>$500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r>
                        <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hlinkClick r:id="rId31" action="ppaction://hlinksldjump"/>
                        </a:rPr>
                        <a:t>$500</a:t>
                      </a:r>
                      <a:endParaRPr lang="en-US" sz="3200" dirty="0">
                        <a:ln>
                          <a:solidFill>
                            <a:schemeClr val="tx1"/>
                          </a:solidFill>
                        </a:ln>
                        <a:solidFill>
                          <a:schemeClr val="accent4">
                            <a:lumMod val="60000"/>
                            <a:lumOff val="40000"/>
                          </a:schemeClr>
                        </a:solidFill>
                        <a:latin typeface="Advent Sans Logo" panose="020B0502040504020204" pitchFamily="34" charset="0"/>
                        <a:ea typeface="Advent Sans Logo" panose="020B0502040504020204" pitchFamily="34" charset="0"/>
                        <a:cs typeface="Advent Sans Logo" panose="020B0502040504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2723642343"/>
                  </a:ext>
                </a:extLst>
              </a:tr>
            </a:tbl>
          </a:graphicData>
        </a:graphic>
      </p:graphicFrame>
    </p:spTree>
    <p:extLst>
      <p:ext uri="{BB962C8B-B14F-4D97-AF65-F5344CB8AC3E}">
        <p14:creationId xmlns:p14="http://schemas.microsoft.com/office/powerpoint/2010/main" val="89143839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94822"/>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Certification &amp; Accreditation</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$400</a:t>
            </a:r>
          </a:p>
        </p:txBody>
      </p:sp>
      <p:sp>
        <p:nvSpPr>
          <p:cNvPr id="3" name="TextBox 2">
            <a:extLst>
              <a:ext uri="{FF2B5EF4-FFF2-40B4-BE49-F238E27FC236}">
                <a16:creationId xmlns:a16="http://schemas.microsoft.com/office/drawing/2014/main" id="{C9C07AF8-62E5-4956-8914-0D6532172711}"/>
              </a:ext>
            </a:extLst>
          </p:cNvPr>
          <p:cNvSpPr txBox="1"/>
          <p:nvPr/>
        </p:nvSpPr>
        <p:spPr>
          <a:xfrm>
            <a:off x="771144" y="2426208"/>
            <a:ext cx="10582656" cy="2800767"/>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This is a key element to determine which individuals need to be PGTS certified, including PGTS directors, representatives, trust officers and treasurers.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51600147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685491"/>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Certification &amp; Accreditation</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$400</a:t>
            </a:r>
          </a:p>
        </p:txBody>
      </p:sp>
      <p:sp>
        <p:nvSpPr>
          <p:cNvPr id="3" name="TextBox 2">
            <a:extLst>
              <a:ext uri="{FF2B5EF4-FFF2-40B4-BE49-F238E27FC236}">
                <a16:creationId xmlns:a16="http://schemas.microsoft.com/office/drawing/2014/main" id="{2FE50D9B-AF3E-4A1D-941E-DC00ED16E234}"/>
              </a:ext>
            </a:extLst>
          </p:cNvPr>
          <p:cNvSpPr txBox="1"/>
          <p:nvPr/>
        </p:nvSpPr>
        <p:spPr>
          <a:xfrm>
            <a:off x="932688" y="2554224"/>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is actively engaged in PGTS activities?</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25</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5" name="Action Button: Get Information 4">
            <a:hlinkClick r:id="rId3" action="ppaction://hlinksldjump" highlightClick="1"/>
            <a:extLst>
              <a:ext uri="{FF2B5EF4-FFF2-40B4-BE49-F238E27FC236}">
                <a16:creationId xmlns:a16="http://schemas.microsoft.com/office/drawing/2014/main" id="{38335F7C-F704-4B2E-BA79-0527EC044302}"/>
              </a:ext>
            </a:extLst>
          </p:cNvPr>
          <p:cNvSpPr/>
          <p:nvPr/>
        </p:nvSpPr>
        <p:spPr>
          <a:xfrm>
            <a:off x="10802112" y="2554224"/>
            <a:ext cx="914400" cy="92354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091182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85492"/>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Certification &amp; Accreditation</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$500</a:t>
            </a:r>
          </a:p>
        </p:txBody>
      </p:sp>
      <p:sp>
        <p:nvSpPr>
          <p:cNvPr id="3" name="TextBox 2">
            <a:extLst>
              <a:ext uri="{FF2B5EF4-FFF2-40B4-BE49-F238E27FC236}">
                <a16:creationId xmlns:a16="http://schemas.microsoft.com/office/drawing/2014/main" id="{FAF2B053-D104-4EA6-A064-8C4BF7D9E07C}"/>
              </a:ext>
            </a:extLst>
          </p:cNvPr>
          <p:cNvSpPr txBox="1"/>
          <p:nvPr/>
        </p:nvSpPr>
        <p:spPr>
          <a:xfrm>
            <a:off x="771144" y="2105577"/>
            <a:ext cx="10582656" cy="2800767"/>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Organizations engaging in these PGTS activities, discretionary, fiduciary, development, education, and advertising, means you must be this.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6529392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704152"/>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Certification &amp; Accreditation</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$500</a:t>
            </a:r>
          </a:p>
        </p:txBody>
      </p:sp>
      <p:sp>
        <p:nvSpPr>
          <p:cNvPr id="3" name="TextBox 2">
            <a:extLst>
              <a:ext uri="{FF2B5EF4-FFF2-40B4-BE49-F238E27FC236}">
                <a16:creationId xmlns:a16="http://schemas.microsoft.com/office/drawing/2014/main" id="{A836312A-46FC-4EE3-B6EF-80612F803BE2}"/>
              </a:ext>
            </a:extLst>
          </p:cNvPr>
          <p:cNvSpPr txBox="1"/>
          <p:nvPr/>
        </p:nvSpPr>
        <p:spPr>
          <a:xfrm>
            <a:off x="932688" y="2554224"/>
            <a:ext cx="10582656" cy="1446550"/>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is PGTS Accredited?</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20</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5" name="Action Button: Get Information 4">
            <a:hlinkClick r:id="rId3" action="ppaction://hlinksldjump" highlightClick="1"/>
            <a:extLst>
              <a:ext uri="{FF2B5EF4-FFF2-40B4-BE49-F238E27FC236}">
                <a16:creationId xmlns:a16="http://schemas.microsoft.com/office/drawing/2014/main" id="{123F6DB0-58F3-41F7-BF2A-D1E8AAB0643D}"/>
              </a:ext>
            </a:extLst>
          </p:cNvPr>
          <p:cNvSpPr/>
          <p:nvPr/>
        </p:nvSpPr>
        <p:spPr>
          <a:xfrm>
            <a:off x="10090797" y="2505456"/>
            <a:ext cx="914400" cy="92354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896560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705770"/>
            <a:ext cx="10515600" cy="1325563"/>
          </a:xfrm>
        </p:spPr>
        <p:txBody>
          <a:bodyPr>
            <a:normAutofit/>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Deferred Gifts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$100</a:t>
            </a:r>
          </a:p>
        </p:txBody>
      </p:sp>
      <p:sp>
        <p:nvSpPr>
          <p:cNvPr id="3" name="TextBox 2">
            <a:extLst>
              <a:ext uri="{FF2B5EF4-FFF2-40B4-BE49-F238E27FC236}">
                <a16:creationId xmlns:a16="http://schemas.microsoft.com/office/drawing/2014/main" id="{B5C1A3B0-CAD8-4DF0-A8D9-C041A242B834}"/>
              </a:ext>
            </a:extLst>
          </p:cNvPr>
          <p:cNvSpPr txBox="1"/>
          <p:nvPr/>
        </p:nvSpPr>
        <p:spPr>
          <a:xfrm>
            <a:off x="771144" y="2367171"/>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Individuals should consider these in addition to trusts and gift annuities when making gifts.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229610177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705770"/>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Deferred Gifts </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$100</a:t>
            </a:r>
          </a:p>
        </p:txBody>
      </p:sp>
      <p:sp>
        <p:nvSpPr>
          <p:cNvPr id="3" name="TextBox 2">
            <a:extLst>
              <a:ext uri="{FF2B5EF4-FFF2-40B4-BE49-F238E27FC236}">
                <a16:creationId xmlns:a16="http://schemas.microsoft.com/office/drawing/2014/main" id="{E6EF93C4-9C4A-4FA3-BA94-4BB05F2779E8}"/>
              </a:ext>
            </a:extLst>
          </p:cNvPr>
          <p:cNvSpPr txBox="1"/>
          <p:nvPr/>
        </p:nvSpPr>
        <p:spPr>
          <a:xfrm>
            <a:off x="932688" y="2554224"/>
            <a:ext cx="10582656" cy="1446550"/>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are wills?</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60</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261640883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81386"/>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Deferred Gifts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$200</a:t>
            </a:r>
          </a:p>
        </p:txBody>
      </p:sp>
      <p:sp>
        <p:nvSpPr>
          <p:cNvPr id="3" name="TextBox 2">
            <a:extLst>
              <a:ext uri="{FF2B5EF4-FFF2-40B4-BE49-F238E27FC236}">
                <a16:creationId xmlns:a16="http://schemas.microsoft.com/office/drawing/2014/main" id="{8F0BEDCB-B739-481E-8285-FB01F38F4B78}"/>
              </a:ext>
            </a:extLst>
          </p:cNvPr>
          <p:cNvSpPr txBox="1"/>
          <p:nvPr/>
        </p:nvSpPr>
        <p:spPr>
          <a:xfrm>
            <a:off x="368135" y="2069950"/>
            <a:ext cx="11625943" cy="3477875"/>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These are the </a:t>
            </a:r>
            <a:r>
              <a:rPr lang="en-US" sz="4400"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maximum</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and are provided by the GC Corporation to officers of union and local conferences and institutions, and shall be strictly adhered to by all issuing organizations.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1695521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705770"/>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Deferred Gifts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$200</a:t>
            </a:r>
          </a:p>
        </p:txBody>
      </p:sp>
      <p:sp>
        <p:nvSpPr>
          <p:cNvPr id="3" name="TextBox 2">
            <a:extLst>
              <a:ext uri="{FF2B5EF4-FFF2-40B4-BE49-F238E27FC236}">
                <a16:creationId xmlns:a16="http://schemas.microsoft.com/office/drawing/2014/main" id="{0F3DE877-6271-42AF-AE4B-4B9E1B337E18}"/>
              </a:ext>
            </a:extLst>
          </p:cNvPr>
          <p:cNvSpPr txBox="1"/>
          <p:nvPr/>
        </p:nvSpPr>
        <p:spPr>
          <a:xfrm>
            <a:off x="932688" y="2554224"/>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are gift annuity agreement rate schedules?</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45</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5" name="Action Button: Get Information 4">
            <a:hlinkClick r:id="rId3" action="ppaction://hlinksldjump" highlightClick="1"/>
            <a:extLst>
              <a:ext uri="{FF2B5EF4-FFF2-40B4-BE49-F238E27FC236}">
                <a16:creationId xmlns:a16="http://schemas.microsoft.com/office/drawing/2014/main" id="{B708BB79-DF27-4A7F-BDF4-CC5AD72D9231}"/>
              </a:ext>
            </a:extLst>
          </p:cNvPr>
          <p:cNvSpPr/>
          <p:nvPr/>
        </p:nvSpPr>
        <p:spPr>
          <a:xfrm>
            <a:off x="9970839" y="3429000"/>
            <a:ext cx="914400" cy="92354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479783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705770"/>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Deferred Gifts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$300</a:t>
            </a:r>
          </a:p>
        </p:txBody>
      </p:sp>
      <p:sp>
        <p:nvSpPr>
          <p:cNvPr id="3" name="TextBox 2">
            <a:extLst>
              <a:ext uri="{FF2B5EF4-FFF2-40B4-BE49-F238E27FC236}">
                <a16:creationId xmlns:a16="http://schemas.microsoft.com/office/drawing/2014/main" id="{7A5F616B-F811-40FA-9757-08896FAB580F}"/>
              </a:ext>
            </a:extLst>
          </p:cNvPr>
          <p:cNvSpPr txBox="1"/>
          <p:nvPr/>
        </p:nvSpPr>
        <p:spPr>
          <a:xfrm>
            <a:off x="771144" y="2426208"/>
            <a:ext cx="10582656" cy="2800767"/>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All church entities acting as trustee of revocable trusts shall serve as such only in those cases where trust funds are invested based on these.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pic>
        <p:nvPicPr>
          <p:cNvPr id="4" name="Picture 2" descr="https://i.kinja-img.com/gawker-media/image/upload/s--Qravtirb--/c_scale,f_auto,fl_progressive,q_80,w_800/semde9qfkrreepw9pape.png">
            <a:extLst>
              <a:ext uri="{FF2B5EF4-FFF2-40B4-BE49-F238E27FC236}">
                <a16:creationId xmlns:a16="http://schemas.microsoft.com/office/drawing/2014/main" id="{7E8120DE-7605-4367-8D92-54B7E8A038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670927">
            <a:off x="2285999" y="1285875"/>
            <a:ext cx="76200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81817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anim calcmode="lin" valueType="num">
                                      <p:cBhvr>
                                        <p:cTn id="8" dur="3000" fill="hold"/>
                                        <p:tgtEl>
                                          <p:spTgt spid="4"/>
                                        </p:tgtEl>
                                        <p:attrNameLst>
                                          <p:attrName>ppt_w</p:attrName>
                                        </p:attrNameLst>
                                      </p:cBhvr>
                                      <p:tavLst>
                                        <p:tav tm="0" fmla="#ppt_w*sin(2.5*pi*$)">
                                          <p:val>
                                            <p:fltVal val="0"/>
                                          </p:val>
                                        </p:tav>
                                        <p:tav tm="100000">
                                          <p:val>
                                            <p:fltVal val="1"/>
                                          </p:val>
                                        </p:tav>
                                      </p:tavLst>
                                    </p:anim>
                                    <p:anim calcmode="lin" valueType="num">
                                      <p:cBhvr>
                                        <p:cTn id="9" dur="3000" fill="hold"/>
                                        <p:tgtEl>
                                          <p:spTgt spid="4"/>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705770"/>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Deferred Gifts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$300 (Daily Double)</a:t>
            </a:r>
          </a:p>
        </p:txBody>
      </p:sp>
      <p:sp>
        <p:nvSpPr>
          <p:cNvPr id="3" name="TextBox 2">
            <a:extLst>
              <a:ext uri="{FF2B5EF4-FFF2-40B4-BE49-F238E27FC236}">
                <a16:creationId xmlns:a16="http://schemas.microsoft.com/office/drawing/2014/main" id="{7A5F616B-F811-40FA-9757-08896FAB580F}"/>
              </a:ext>
            </a:extLst>
          </p:cNvPr>
          <p:cNvSpPr txBox="1"/>
          <p:nvPr/>
        </p:nvSpPr>
        <p:spPr>
          <a:xfrm>
            <a:off x="771144" y="2426208"/>
            <a:ext cx="10582656" cy="2800767"/>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All church entities acting as trustee of revocable trusts shall serve as such only in those cases where trust funds are invested based on these.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88022569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47344" y="693578"/>
            <a:ext cx="10515600" cy="1325563"/>
          </a:xfrm>
        </p:spPr>
        <p:txBody>
          <a:bodyPr>
            <a:normAutofit/>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Organizational Basics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$100</a:t>
            </a:r>
          </a:p>
        </p:txBody>
      </p:sp>
      <p:sp>
        <p:nvSpPr>
          <p:cNvPr id="3" name="TextBox 2">
            <a:extLst>
              <a:ext uri="{FF2B5EF4-FFF2-40B4-BE49-F238E27FC236}">
                <a16:creationId xmlns:a16="http://schemas.microsoft.com/office/drawing/2014/main" id="{D1414D94-38F7-4E5F-87DF-6C538DF6F724}"/>
              </a:ext>
            </a:extLst>
          </p:cNvPr>
          <p:cNvSpPr txBox="1"/>
          <p:nvPr/>
        </p:nvSpPr>
        <p:spPr>
          <a:xfrm>
            <a:off x="0" y="2401824"/>
            <a:ext cx="12192000" cy="1323439"/>
          </a:xfrm>
          <a:prstGeom prst="rect">
            <a:avLst/>
          </a:prstGeom>
          <a:noFill/>
        </p:spPr>
        <p:txBody>
          <a:bodyPr wrap="square" rtlCol="0">
            <a:spAutoFit/>
          </a:bodyPr>
          <a:lstStyle/>
          <a:p>
            <a:pPr algn="ctr"/>
            <a:r>
              <a:rPr lang="en-US" sz="40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This committee issues individual certification and organizational accreditation. </a:t>
            </a:r>
            <a:endParaRPr lang="en-US" sz="40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73068915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681386"/>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Deferred Gifts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$300</a:t>
            </a:r>
          </a:p>
        </p:txBody>
      </p:sp>
      <p:sp>
        <p:nvSpPr>
          <p:cNvPr id="3" name="TextBox 2">
            <a:extLst>
              <a:ext uri="{FF2B5EF4-FFF2-40B4-BE49-F238E27FC236}">
                <a16:creationId xmlns:a16="http://schemas.microsoft.com/office/drawing/2014/main" id="{393ECB77-1C54-4B4B-AD8E-5AF51010E8C8}"/>
              </a:ext>
            </a:extLst>
          </p:cNvPr>
          <p:cNvSpPr txBox="1"/>
          <p:nvPr/>
        </p:nvSpPr>
        <p:spPr>
          <a:xfrm>
            <a:off x="932688" y="2554224"/>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are specific written direction by the trustor? </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55</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60129149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69194"/>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Deferred Gifts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$400</a:t>
            </a:r>
          </a:p>
        </p:txBody>
      </p:sp>
      <p:sp>
        <p:nvSpPr>
          <p:cNvPr id="3" name="TextBox 2">
            <a:extLst>
              <a:ext uri="{FF2B5EF4-FFF2-40B4-BE49-F238E27FC236}">
                <a16:creationId xmlns:a16="http://schemas.microsoft.com/office/drawing/2014/main" id="{102B3731-5F99-4F2A-B996-17FD996A387A}"/>
              </a:ext>
            </a:extLst>
          </p:cNvPr>
          <p:cNvSpPr txBox="1"/>
          <p:nvPr/>
        </p:nvSpPr>
        <p:spPr>
          <a:xfrm>
            <a:off x="804672" y="2426208"/>
            <a:ext cx="10582656" cy="1446550"/>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Entities accepting fiduciary duties for a trust or a will shall develop these.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05803031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705770"/>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Deferred Gifts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$400</a:t>
            </a:r>
          </a:p>
        </p:txBody>
      </p:sp>
      <p:sp>
        <p:nvSpPr>
          <p:cNvPr id="3" name="TextBox 2">
            <a:extLst>
              <a:ext uri="{FF2B5EF4-FFF2-40B4-BE49-F238E27FC236}">
                <a16:creationId xmlns:a16="http://schemas.microsoft.com/office/drawing/2014/main" id="{19927E42-4B38-465F-8CA6-F95CF4404935}"/>
              </a:ext>
            </a:extLst>
          </p:cNvPr>
          <p:cNvSpPr txBox="1"/>
          <p:nvPr/>
        </p:nvSpPr>
        <p:spPr>
          <a:xfrm>
            <a:off x="932688" y="2554224"/>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are written fiduciary acceptance guidelines?</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50</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5" name="Action Button: Get Information 4">
            <a:hlinkClick r:id="rId3" action="ppaction://hlinksldjump" highlightClick="1"/>
            <a:extLst>
              <a:ext uri="{FF2B5EF4-FFF2-40B4-BE49-F238E27FC236}">
                <a16:creationId xmlns:a16="http://schemas.microsoft.com/office/drawing/2014/main" id="{8EB17574-CE07-4974-8458-780D9EE2D773}"/>
              </a:ext>
            </a:extLst>
          </p:cNvPr>
          <p:cNvSpPr/>
          <p:nvPr/>
        </p:nvSpPr>
        <p:spPr>
          <a:xfrm>
            <a:off x="9970839" y="3429000"/>
            <a:ext cx="914400" cy="923544"/>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635801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81386"/>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Deferred Gifts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$500</a:t>
            </a:r>
          </a:p>
        </p:txBody>
      </p:sp>
      <p:sp>
        <p:nvSpPr>
          <p:cNvPr id="3" name="TextBox 2">
            <a:extLst>
              <a:ext uri="{FF2B5EF4-FFF2-40B4-BE49-F238E27FC236}">
                <a16:creationId xmlns:a16="http://schemas.microsoft.com/office/drawing/2014/main" id="{BFBFC375-1251-4A95-AF29-4BF655878E81}"/>
              </a:ext>
            </a:extLst>
          </p:cNvPr>
          <p:cNvSpPr txBox="1"/>
          <p:nvPr/>
        </p:nvSpPr>
        <p:spPr>
          <a:xfrm>
            <a:off x="771144" y="1986822"/>
            <a:ext cx="10582656" cy="3477875"/>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The preparation and execution process for planned giving instruments shall be under the control of actively licensed legal counsel to ensure all documents are in compliance with these.</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6933247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705770"/>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Deferred Gifts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$500</a:t>
            </a:r>
          </a:p>
        </p:txBody>
      </p:sp>
      <p:sp>
        <p:nvSpPr>
          <p:cNvPr id="3" name="TextBox 2">
            <a:extLst>
              <a:ext uri="{FF2B5EF4-FFF2-40B4-BE49-F238E27FC236}">
                <a16:creationId xmlns:a16="http://schemas.microsoft.com/office/drawing/2014/main" id="{6E7B1A8C-027F-4083-BD63-89FAEBB37E86}"/>
              </a:ext>
            </a:extLst>
          </p:cNvPr>
          <p:cNvSpPr txBox="1"/>
          <p:nvPr/>
        </p:nvSpPr>
        <p:spPr>
          <a:xfrm>
            <a:off x="932688" y="2554224"/>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are statutes and regulations of the governing jurisdiction?</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40</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19487134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81386"/>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Fiduciary Procedures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$100</a:t>
            </a:r>
          </a:p>
        </p:txBody>
      </p:sp>
      <p:sp>
        <p:nvSpPr>
          <p:cNvPr id="3" name="TextBox 2">
            <a:extLst>
              <a:ext uri="{FF2B5EF4-FFF2-40B4-BE49-F238E27FC236}">
                <a16:creationId xmlns:a16="http://schemas.microsoft.com/office/drawing/2014/main" id="{95A54562-8C70-411E-B0F0-5312654D2AF3}"/>
              </a:ext>
            </a:extLst>
          </p:cNvPr>
          <p:cNvSpPr txBox="1"/>
          <p:nvPr/>
        </p:nvSpPr>
        <p:spPr>
          <a:xfrm>
            <a:off x="1216152" y="2151727"/>
            <a:ext cx="10582656" cy="1938992"/>
          </a:xfrm>
          <a:prstGeom prst="rect">
            <a:avLst/>
          </a:prstGeom>
          <a:noFill/>
        </p:spPr>
        <p:txBody>
          <a:bodyPr wrap="square" rtlCol="0">
            <a:spAutoFit/>
          </a:bodyPr>
          <a:lstStyle/>
          <a:p>
            <a:pPr algn="ctr"/>
            <a:r>
              <a:rPr lang="en-US" sz="40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The maturities and all distributions to beneficiaries of any deferred giving instruments shall be recorded here. </a:t>
            </a:r>
            <a:endParaRPr lang="en-US" sz="40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20947079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705770"/>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Fiduciary Procedures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$100</a:t>
            </a:r>
          </a:p>
        </p:txBody>
      </p:sp>
      <p:sp>
        <p:nvSpPr>
          <p:cNvPr id="5" name="TextBox 4">
            <a:extLst>
              <a:ext uri="{FF2B5EF4-FFF2-40B4-BE49-F238E27FC236}">
                <a16:creationId xmlns:a16="http://schemas.microsoft.com/office/drawing/2014/main" id="{C924B7B1-A3FC-4E5D-867D-BC9D38C77075}"/>
              </a:ext>
            </a:extLst>
          </p:cNvPr>
          <p:cNvSpPr txBox="1"/>
          <p:nvPr/>
        </p:nvSpPr>
        <p:spPr>
          <a:xfrm>
            <a:off x="932688" y="2554224"/>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are the minutes of the governing board of the fiduciary?</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65</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405207482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730154"/>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Fiduciary Procedures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$200</a:t>
            </a:r>
          </a:p>
        </p:txBody>
      </p:sp>
      <p:sp>
        <p:nvSpPr>
          <p:cNvPr id="4" name="TextBox 3">
            <a:extLst>
              <a:ext uri="{FF2B5EF4-FFF2-40B4-BE49-F238E27FC236}">
                <a16:creationId xmlns:a16="http://schemas.microsoft.com/office/drawing/2014/main" id="{A44F4FD2-3F2D-402F-A2D8-AE22A56254D5}"/>
              </a:ext>
            </a:extLst>
          </p:cNvPr>
          <p:cNvSpPr txBox="1"/>
          <p:nvPr/>
        </p:nvSpPr>
        <p:spPr>
          <a:xfrm>
            <a:off x="83127" y="1899338"/>
            <a:ext cx="11958452" cy="3785652"/>
          </a:xfrm>
          <a:prstGeom prst="rect">
            <a:avLst/>
          </a:prstGeom>
          <a:noFill/>
        </p:spPr>
        <p:txBody>
          <a:bodyPr wrap="square" rtlCol="0">
            <a:spAutoFit/>
          </a:bodyPr>
          <a:lstStyle/>
          <a:p>
            <a:pPr algn="ctr"/>
            <a:r>
              <a:rPr lang="en-US" sz="40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When a SDA entity serves as a fiduciary and chooses not to charge a fiduciary fee, and there are other SDA entities that benefit, the servicing entity shall not be entitled to reimbursement from any benefiting church entity for the cost of the fiduciary services without this.</a:t>
            </a:r>
            <a:endParaRPr lang="en-US" sz="40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3621055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681386"/>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Fiduciary Procedures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$200</a:t>
            </a:r>
          </a:p>
        </p:txBody>
      </p:sp>
      <p:sp>
        <p:nvSpPr>
          <p:cNvPr id="5" name="TextBox 4">
            <a:extLst>
              <a:ext uri="{FF2B5EF4-FFF2-40B4-BE49-F238E27FC236}">
                <a16:creationId xmlns:a16="http://schemas.microsoft.com/office/drawing/2014/main" id="{272E98A1-2595-4002-A6AA-5FD2EF2CFC5D}"/>
              </a:ext>
            </a:extLst>
          </p:cNvPr>
          <p:cNvSpPr txBox="1"/>
          <p:nvPr/>
        </p:nvSpPr>
        <p:spPr>
          <a:xfrm>
            <a:off x="932688" y="2376099"/>
            <a:ext cx="10582656" cy="2800767"/>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is a prior written agreement between entities approving payment of services? </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70</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24957421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81386"/>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Fiduciary Procedures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$300</a:t>
            </a:r>
          </a:p>
        </p:txBody>
      </p:sp>
      <p:sp>
        <p:nvSpPr>
          <p:cNvPr id="4" name="TextBox 3">
            <a:extLst>
              <a:ext uri="{FF2B5EF4-FFF2-40B4-BE49-F238E27FC236}">
                <a16:creationId xmlns:a16="http://schemas.microsoft.com/office/drawing/2014/main" id="{88BB7BF0-94E3-418E-8696-BBC3C1B619FC}"/>
              </a:ext>
            </a:extLst>
          </p:cNvPr>
          <p:cNvSpPr txBox="1"/>
          <p:nvPr/>
        </p:nvSpPr>
        <p:spPr>
          <a:xfrm>
            <a:off x="838200" y="2006949"/>
            <a:ext cx="10431483" cy="2554545"/>
          </a:xfrm>
          <a:prstGeom prst="rect">
            <a:avLst/>
          </a:prstGeom>
          <a:noFill/>
        </p:spPr>
        <p:txBody>
          <a:bodyPr wrap="square" rtlCol="0">
            <a:spAutoFit/>
          </a:bodyPr>
          <a:lstStyle/>
          <a:p>
            <a:pPr algn="ctr"/>
            <a:r>
              <a:rPr lang="en-US" sz="40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Written notice shall be given to individuals who have an established fiduciary or other business relationship with a denominational employee when this occurs.</a:t>
            </a:r>
            <a:endParaRPr lang="en-US" sz="40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3181108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47344" y="681386"/>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Organizational Basics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$100</a:t>
            </a:r>
          </a:p>
        </p:txBody>
      </p:sp>
      <p:sp>
        <p:nvSpPr>
          <p:cNvPr id="3" name="TextBox 2">
            <a:extLst>
              <a:ext uri="{FF2B5EF4-FFF2-40B4-BE49-F238E27FC236}">
                <a16:creationId xmlns:a16="http://schemas.microsoft.com/office/drawing/2014/main" id="{C9D5210F-76EE-4C39-9BB1-565F8B1F4A30}"/>
              </a:ext>
            </a:extLst>
          </p:cNvPr>
          <p:cNvSpPr txBox="1"/>
          <p:nvPr/>
        </p:nvSpPr>
        <p:spPr>
          <a:xfrm>
            <a:off x="780288" y="2401824"/>
            <a:ext cx="10582656" cy="1446550"/>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is the C&amp;A Committee?</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15</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5" name="Action Button: Get Information 4">
            <a:hlinkClick r:id="rId3" action="ppaction://hlinksldjump" highlightClick="1"/>
            <a:extLst>
              <a:ext uri="{FF2B5EF4-FFF2-40B4-BE49-F238E27FC236}">
                <a16:creationId xmlns:a16="http://schemas.microsoft.com/office/drawing/2014/main" id="{ACE047AB-A245-49FC-A079-F70D1FBD49F5}"/>
              </a:ext>
            </a:extLst>
          </p:cNvPr>
          <p:cNvSpPr/>
          <p:nvPr/>
        </p:nvSpPr>
        <p:spPr>
          <a:xfrm>
            <a:off x="10065265" y="2401824"/>
            <a:ext cx="925348" cy="937727"/>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8273494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669194"/>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Fiduciary Procedures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$300</a:t>
            </a:r>
          </a:p>
        </p:txBody>
      </p:sp>
      <p:sp>
        <p:nvSpPr>
          <p:cNvPr id="3" name="TextBox 2">
            <a:extLst>
              <a:ext uri="{FF2B5EF4-FFF2-40B4-BE49-F238E27FC236}">
                <a16:creationId xmlns:a16="http://schemas.microsoft.com/office/drawing/2014/main" id="{37E42A31-86D1-4E93-B04F-ECD6A0DD1A40}"/>
              </a:ext>
            </a:extLst>
          </p:cNvPr>
          <p:cNvSpPr txBox="1"/>
          <p:nvPr/>
        </p:nvSpPr>
        <p:spPr>
          <a:xfrm>
            <a:off x="932688" y="2554224"/>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is completion of term of office or denominational employment?</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75</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16064577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69194"/>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Fiduciary Procedures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$400</a:t>
            </a:r>
          </a:p>
        </p:txBody>
      </p:sp>
      <p:sp>
        <p:nvSpPr>
          <p:cNvPr id="3" name="TextBox 2">
            <a:extLst>
              <a:ext uri="{FF2B5EF4-FFF2-40B4-BE49-F238E27FC236}">
                <a16:creationId xmlns:a16="http://schemas.microsoft.com/office/drawing/2014/main" id="{D90FE5AA-4A36-4D22-AC12-2F457CB54CAB}"/>
              </a:ext>
            </a:extLst>
          </p:cNvPr>
          <p:cNvSpPr txBox="1"/>
          <p:nvPr/>
        </p:nvSpPr>
        <p:spPr>
          <a:xfrm>
            <a:off x="838200" y="2078511"/>
            <a:ext cx="10515600" cy="3170099"/>
          </a:xfrm>
          <a:prstGeom prst="rect">
            <a:avLst/>
          </a:prstGeom>
          <a:noFill/>
        </p:spPr>
        <p:txBody>
          <a:bodyPr wrap="square" rtlCol="0">
            <a:spAutoFit/>
          </a:bodyPr>
          <a:lstStyle/>
          <a:p>
            <a:pPr algn="ctr"/>
            <a:r>
              <a:rPr lang="en-US" sz="40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The denomination and its employees are discouraged from doing this as a function of their employment,  except in extenuating circumstances as voted by the governing board or delegated committee</a:t>
            </a:r>
            <a:endParaRPr lang="en-US" sz="40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195898406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705770"/>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Fiduciary Procedures </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$400</a:t>
            </a:r>
          </a:p>
        </p:txBody>
      </p:sp>
      <p:sp>
        <p:nvSpPr>
          <p:cNvPr id="3" name="TextBox 2">
            <a:extLst>
              <a:ext uri="{FF2B5EF4-FFF2-40B4-BE49-F238E27FC236}">
                <a16:creationId xmlns:a16="http://schemas.microsoft.com/office/drawing/2014/main" id="{1F1675F5-FCE7-4A04-874E-B7669468C19E}"/>
              </a:ext>
            </a:extLst>
          </p:cNvPr>
          <p:cNvSpPr txBox="1"/>
          <p:nvPr/>
        </p:nvSpPr>
        <p:spPr>
          <a:xfrm>
            <a:off x="932688" y="2554224"/>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is serving as Power of Attorney and/or fiduciary?</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80</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2719652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81386"/>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Fiduciary Procedures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$500</a:t>
            </a:r>
          </a:p>
        </p:txBody>
      </p:sp>
      <p:sp>
        <p:nvSpPr>
          <p:cNvPr id="3" name="TextBox 2">
            <a:extLst>
              <a:ext uri="{FF2B5EF4-FFF2-40B4-BE49-F238E27FC236}">
                <a16:creationId xmlns:a16="http://schemas.microsoft.com/office/drawing/2014/main" id="{03CF1AAB-6ADB-4A45-A576-D251D3A2F726}"/>
              </a:ext>
            </a:extLst>
          </p:cNvPr>
          <p:cNvSpPr txBox="1"/>
          <p:nvPr/>
        </p:nvSpPr>
        <p:spPr>
          <a:xfrm>
            <a:off x="1252728" y="2767280"/>
            <a:ext cx="10582656" cy="1938992"/>
          </a:xfrm>
          <a:prstGeom prst="rect">
            <a:avLst/>
          </a:prstGeom>
          <a:noFill/>
        </p:spPr>
        <p:txBody>
          <a:bodyPr wrap="square" rtlCol="0">
            <a:spAutoFit/>
          </a:bodyPr>
          <a:lstStyle/>
          <a:p>
            <a:pPr algn="ctr"/>
            <a:r>
              <a:rPr lang="en-US" sz="40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When serving as a fiduciary and managing assets, these shall be approved by the governing board or appropriate committee. </a:t>
            </a:r>
            <a:endParaRPr lang="en-US" sz="40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27777095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669194"/>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Fiduciary Procedures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$500</a:t>
            </a:r>
          </a:p>
        </p:txBody>
      </p:sp>
      <p:sp>
        <p:nvSpPr>
          <p:cNvPr id="3" name="TextBox 2">
            <a:extLst>
              <a:ext uri="{FF2B5EF4-FFF2-40B4-BE49-F238E27FC236}">
                <a16:creationId xmlns:a16="http://schemas.microsoft.com/office/drawing/2014/main" id="{0E974B92-53CA-47A2-BAE3-40B0EC796D73}"/>
              </a:ext>
            </a:extLst>
          </p:cNvPr>
          <p:cNvSpPr txBox="1"/>
          <p:nvPr/>
        </p:nvSpPr>
        <p:spPr>
          <a:xfrm>
            <a:off x="932688" y="2554224"/>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are significant acts such as the disposition of major assets?</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80</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16961645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93578"/>
            <a:ext cx="10515600" cy="1325563"/>
          </a:xfrm>
        </p:spPr>
        <p:txBody>
          <a:bodyPr>
            <a:normAutofit/>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Inter-organizational Guiding Principles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$100</a:t>
            </a:r>
          </a:p>
        </p:txBody>
      </p:sp>
      <p:sp>
        <p:nvSpPr>
          <p:cNvPr id="3" name="TextBox 2">
            <a:extLst>
              <a:ext uri="{FF2B5EF4-FFF2-40B4-BE49-F238E27FC236}">
                <a16:creationId xmlns:a16="http://schemas.microsoft.com/office/drawing/2014/main" id="{2F2BF4C5-074E-4EEF-B4FA-4AC7AD35517A}"/>
              </a:ext>
            </a:extLst>
          </p:cNvPr>
          <p:cNvSpPr txBox="1"/>
          <p:nvPr/>
        </p:nvSpPr>
        <p:spPr>
          <a:xfrm>
            <a:off x="838200" y="2721114"/>
            <a:ext cx="10515600" cy="707886"/>
          </a:xfrm>
          <a:prstGeom prst="rect">
            <a:avLst/>
          </a:prstGeom>
          <a:noFill/>
        </p:spPr>
        <p:txBody>
          <a:bodyPr wrap="square" rtlCol="0">
            <a:spAutoFit/>
          </a:bodyPr>
          <a:lstStyle/>
          <a:p>
            <a:pPr algn="ctr"/>
            <a:r>
              <a:rPr lang="en-US" sz="40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All entities of the church shall do this.</a:t>
            </a:r>
            <a:endParaRPr lang="en-US" sz="40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25230818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730154"/>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Inter-organizational Guiding Principles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$100</a:t>
            </a:r>
          </a:p>
        </p:txBody>
      </p:sp>
      <p:sp>
        <p:nvSpPr>
          <p:cNvPr id="3" name="TextBox 2">
            <a:extLst>
              <a:ext uri="{FF2B5EF4-FFF2-40B4-BE49-F238E27FC236}">
                <a16:creationId xmlns:a16="http://schemas.microsoft.com/office/drawing/2014/main" id="{90B23264-E38D-47B2-AF88-0D05999EA78E}"/>
              </a:ext>
            </a:extLst>
          </p:cNvPr>
          <p:cNvSpPr txBox="1"/>
          <p:nvPr/>
        </p:nvSpPr>
        <p:spPr>
          <a:xfrm>
            <a:off x="932688" y="2554224"/>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is cooperate in a spirit of goodwill and understanding?</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85</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28481110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752856" y="315626"/>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Inter-organizational Guiding Principles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$200</a:t>
            </a:r>
          </a:p>
        </p:txBody>
      </p:sp>
      <p:sp>
        <p:nvSpPr>
          <p:cNvPr id="3" name="TextBox 2">
            <a:extLst>
              <a:ext uri="{FF2B5EF4-FFF2-40B4-BE49-F238E27FC236}">
                <a16:creationId xmlns:a16="http://schemas.microsoft.com/office/drawing/2014/main" id="{5B0C1266-8EFE-4C7E-B3AB-946F48751E80}"/>
              </a:ext>
            </a:extLst>
          </p:cNvPr>
          <p:cNvSpPr txBox="1"/>
          <p:nvPr/>
        </p:nvSpPr>
        <p:spPr>
          <a:xfrm>
            <a:off x="838200" y="2459504"/>
            <a:ext cx="10515600" cy="1938992"/>
          </a:xfrm>
          <a:prstGeom prst="rect">
            <a:avLst/>
          </a:prstGeom>
          <a:noFill/>
        </p:spPr>
        <p:txBody>
          <a:bodyPr wrap="square" rtlCol="0">
            <a:spAutoFit/>
          </a:bodyPr>
          <a:lstStyle/>
          <a:p>
            <a:pPr algn="ctr"/>
            <a:r>
              <a:rPr lang="en-US" sz="40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Organizations and institutions have the privilege of sending promotional materials here. </a:t>
            </a:r>
            <a:endParaRPr lang="en-US" sz="40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18740582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681386"/>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Inter-organizational Guiding Principles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$200</a:t>
            </a:r>
          </a:p>
        </p:txBody>
      </p:sp>
      <p:sp>
        <p:nvSpPr>
          <p:cNvPr id="3" name="TextBox 2">
            <a:extLst>
              <a:ext uri="{FF2B5EF4-FFF2-40B4-BE49-F238E27FC236}">
                <a16:creationId xmlns:a16="http://schemas.microsoft.com/office/drawing/2014/main" id="{FE6FDAEF-520D-4A6F-A14A-288317608691}"/>
              </a:ext>
            </a:extLst>
          </p:cNvPr>
          <p:cNvSpPr txBox="1"/>
          <p:nvPr/>
        </p:nvSpPr>
        <p:spPr>
          <a:xfrm>
            <a:off x="932688" y="2554224"/>
            <a:ext cx="10582656" cy="1446550"/>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is to the territory they serve?</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85</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117073277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81386"/>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Inter-organizational Guiding Principles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$300</a:t>
            </a:r>
          </a:p>
        </p:txBody>
      </p:sp>
      <p:sp>
        <p:nvSpPr>
          <p:cNvPr id="3" name="TextBox 2">
            <a:extLst>
              <a:ext uri="{FF2B5EF4-FFF2-40B4-BE49-F238E27FC236}">
                <a16:creationId xmlns:a16="http://schemas.microsoft.com/office/drawing/2014/main" id="{B2840895-855D-4EC7-93C1-3751701E7F4F}"/>
              </a:ext>
            </a:extLst>
          </p:cNvPr>
          <p:cNvSpPr txBox="1"/>
          <p:nvPr/>
        </p:nvSpPr>
        <p:spPr>
          <a:xfrm>
            <a:off x="838200" y="2522139"/>
            <a:ext cx="10515600" cy="1938992"/>
          </a:xfrm>
          <a:prstGeom prst="rect">
            <a:avLst/>
          </a:prstGeom>
          <a:noFill/>
        </p:spPr>
        <p:txBody>
          <a:bodyPr wrap="square" rtlCol="0">
            <a:spAutoFit/>
          </a:bodyPr>
          <a:lstStyle/>
          <a:p>
            <a:r>
              <a:rPr lang="en-US" sz="40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No restrictions are to be placed on contacting these individuals; however, discretion should be used to avoid duplication of appeal.</a:t>
            </a:r>
            <a:endParaRPr lang="en-US" sz="40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49007080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69194"/>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Organizational Basics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$200</a:t>
            </a:r>
          </a:p>
        </p:txBody>
      </p:sp>
      <p:sp>
        <p:nvSpPr>
          <p:cNvPr id="3" name="TextBox 2">
            <a:extLst>
              <a:ext uri="{FF2B5EF4-FFF2-40B4-BE49-F238E27FC236}">
                <a16:creationId xmlns:a16="http://schemas.microsoft.com/office/drawing/2014/main" id="{1C50FDA5-6367-4BA8-8850-B32CFC2BE39B}"/>
              </a:ext>
            </a:extLst>
          </p:cNvPr>
          <p:cNvSpPr txBox="1"/>
          <p:nvPr/>
        </p:nvSpPr>
        <p:spPr>
          <a:xfrm>
            <a:off x="780288" y="2401824"/>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Planned Giving &amp; Trust Services Working Policy is subject to, and intended to be in harmony with this. </a:t>
            </a:r>
          </a:p>
        </p:txBody>
      </p:sp>
    </p:spTree>
    <p:extLst>
      <p:ext uri="{BB962C8B-B14F-4D97-AF65-F5344CB8AC3E}">
        <p14:creationId xmlns:p14="http://schemas.microsoft.com/office/powerpoint/2010/main" val="42259616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693578"/>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Inter-organizational Guiding Principles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$300</a:t>
            </a:r>
          </a:p>
        </p:txBody>
      </p:sp>
      <p:sp>
        <p:nvSpPr>
          <p:cNvPr id="3" name="TextBox 2">
            <a:extLst>
              <a:ext uri="{FF2B5EF4-FFF2-40B4-BE49-F238E27FC236}">
                <a16:creationId xmlns:a16="http://schemas.microsoft.com/office/drawing/2014/main" id="{BCDDF323-F91D-43B8-AA7B-FE8E714F57E7}"/>
              </a:ext>
            </a:extLst>
          </p:cNvPr>
          <p:cNvSpPr txBox="1"/>
          <p:nvPr/>
        </p:nvSpPr>
        <p:spPr>
          <a:xfrm>
            <a:off x="850392" y="2991612"/>
            <a:ext cx="10582656" cy="1446550"/>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are Non-Seventh-day Adventists?</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85</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5765764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81386"/>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Inter-organizational Guiding Principles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$400</a:t>
            </a:r>
          </a:p>
        </p:txBody>
      </p:sp>
      <p:sp>
        <p:nvSpPr>
          <p:cNvPr id="3" name="TextBox 2">
            <a:extLst>
              <a:ext uri="{FF2B5EF4-FFF2-40B4-BE49-F238E27FC236}">
                <a16:creationId xmlns:a16="http://schemas.microsoft.com/office/drawing/2014/main" id="{B3824309-0577-4200-869D-CF601E4BD995}"/>
              </a:ext>
            </a:extLst>
          </p:cNvPr>
          <p:cNvSpPr txBox="1"/>
          <p:nvPr/>
        </p:nvSpPr>
        <p:spPr>
          <a:xfrm>
            <a:off x="838200" y="2625080"/>
            <a:ext cx="10515600" cy="1938992"/>
          </a:xfrm>
          <a:prstGeom prst="rect">
            <a:avLst/>
          </a:prstGeom>
          <a:noFill/>
        </p:spPr>
        <p:txBody>
          <a:bodyPr wrap="square" rtlCol="0">
            <a:spAutoFit/>
          </a:bodyPr>
          <a:lstStyle/>
          <a:p>
            <a:pPr algn="ctr"/>
            <a:r>
              <a:rPr lang="en-US" sz="40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Educational institutions have the right to directly approach these individuals relative to current and deferred giving.</a:t>
            </a:r>
            <a:endParaRPr lang="en-US" sz="40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2430701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705770"/>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Inter-organizational Guiding Principles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$400</a:t>
            </a:r>
          </a:p>
        </p:txBody>
      </p:sp>
      <p:sp>
        <p:nvSpPr>
          <p:cNvPr id="3" name="TextBox 2">
            <a:extLst>
              <a:ext uri="{FF2B5EF4-FFF2-40B4-BE49-F238E27FC236}">
                <a16:creationId xmlns:a16="http://schemas.microsoft.com/office/drawing/2014/main" id="{D3FC9FBA-746E-4786-8D34-C861A379A8BC}"/>
              </a:ext>
            </a:extLst>
          </p:cNvPr>
          <p:cNvSpPr txBox="1"/>
          <p:nvPr/>
        </p:nvSpPr>
        <p:spPr>
          <a:xfrm>
            <a:off x="838200" y="2705725"/>
            <a:ext cx="10515600"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are their alumni, including attendees?</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85</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656206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81386"/>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Inter-organizational Guiding Principles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$500</a:t>
            </a:r>
          </a:p>
        </p:txBody>
      </p:sp>
      <p:sp>
        <p:nvSpPr>
          <p:cNvPr id="3" name="TextBox 2">
            <a:extLst>
              <a:ext uri="{FF2B5EF4-FFF2-40B4-BE49-F238E27FC236}">
                <a16:creationId xmlns:a16="http://schemas.microsoft.com/office/drawing/2014/main" id="{ECA08A27-8043-46D2-A252-FCA8222E0B9B}"/>
              </a:ext>
            </a:extLst>
          </p:cNvPr>
          <p:cNvSpPr txBox="1"/>
          <p:nvPr/>
        </p:nvSpPr>
        <p:spPr>
          <a:xfrm>
            <a:off x="838200" y="2194560"/>
            <a:ext cx="10582656" cy="1323439"/>
          </a:xfrm>
          <a:prstGeom prst="rect">
            <a:avLst/>
          </a:prstGeom>
          <a:noFill/>
        </p:spPr>
        <p:txBody>
          <a:bodyPr wrap="square" rtlCol="0">
            <a:spAutoFit/>
          </a:bodyPr>
          <a:lstStyle/>
          <a:p>
            <a:r>
              <a:rPr lang="en-US" sz="40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It is recognized that local conferences have the right to contact these individuals. </a:t>
            </a:r>
            <a:endParaRPr lang="en-US" sz="40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251809034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705770"/>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Inter-organizational Guiding Principles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$500</a:t>
            </a:r>
          </a:p>
        </p:txBody>
      </p:sp>
      <p:sp>
        <p:nvSpPr>
          <p:cNvPr id="3" name="TextBox 2">
            <a:extLst>
              <a:ext uri="{FF2B5EF4-FFF2-40B4-BE49-F238E27FC236}">
                <a16:creationId xmlns:a16="http://schemas.microsoft.com/office/drawing/2014/main" id="{BC27D3D3-3B56-476E-8B43-B3EEEF5E5EAE}"/>
              </a:ext>
            </a:extLst>
          </p:cNvPr>
          <p:cNvSpPr txBox="1"/>
          <p:nvPr/>
        </p:nvSpPr>
        <p:spPr>
          <a:xfrm>
            <a:off x="838200" y="2659559"/>
            <a:ext cx="10515600" cy="1446550"/>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are all persons in their territories?</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85</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10948399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705770"/>
            <a:ext cx="10515600" cy="1325563"/>
          </a:xfrm>
        </p:spPr>
        <p:txBody>
          <a:bodyPr>
            <a:normAutofit/>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NON PGTS Working Policies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$100</a:t>
            </a:r>
          </a:p>
        </p:txBody>
      </p:sp>
      <p:sp>
        <p:nvSpPr>
          <p:cNvPr id="3" name="TextBox 2">
            <a:extLst>
              <a:ext uri="{FF2B5EF4-FFF2-40B4-BE49-F238E27FC236}">
                <a16:creationId xmlns:a16="http://schemas.microsoft.com/office/drawing/2014/main" id="{EA93A5A1-214D-44DE-BFCE-7C555700C6F4}"/>
              </a:ext>
            </a:extLst>
          </p:cNvPr>
          <p:cNvSpPr txBox="1"/>
          <p:nvPr/>
        </p:nvSpPr>
        <p:spPr>
          <a:xfrm>
            <a:off x="771144" y="2426208"/>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Trusts, wills, charitable gift annuities, and other estate planning documents shall be retained permanently in this form.</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5178545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681386"/>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NON PGTS Working Policies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$100</a:t>
            </a:r>
          </a:p>
        </p:txBody>
      </p:sp>
      <p:sp>
        <p:nvSpPr>
          <p:cNvPr id="3" name="TextBox 2">
            <a:extLst>
              <a:ext uri="{FF2B5EF4-FFF2-40B4-BE49-F238E27FC236}">
                <a16:creationId xmlns:a16="http://schemas.microsoft.com/office/drawing/2014/main" id="{FFA5201C-DB59-459E-8875-112C1D6216B6}"/>
              </a:ext>
            </a:extLst>
          </p:cNvPr>
          <p:cNvSpPr txBox="1"/>
          <p:nvPr/>
        </p:nvSpPr>
        <p:spPr>
          <a:xfrm>
            <a:off x="932688" y="2554224"/>
            <a:ext cx="10582656" cy="1446550"/>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is Original Form?</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BA 70 10</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63396635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81386"/>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NON PGTS Working Policies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$200</a:t>
            </a:r>
          </a:p>
        </p:txBody>
      </p:sp>
      <p:sp>
        <p:nvSpPr>
          <p:cNvPr id="4" name="TextBox 3">
            <a:extLst>
              <a:ext uri="{FF2B5EF4-FFF2-40B4-BE49-F238E27FC236}">
                <a16:creationId xmlns:a16="http://schemas.microsoft.com/office/drawing/2014/main" id="{F42945CF-5990-49ED-92AA-C48D2E36F99E}"/>
              </a:ext>
            </a:extLst>
          </p:cNvPr>
          <p:cNvSpPr txBox="1"/>
          <p:nvPr/>
        </p:nvSpPr>
        <p:spPr>
          <a:xfrm>
            <a:off x="838200" y="2040708"/>
            <a:ext cx="10582656" cy="3477875"/>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Documents including information worksheets, accounting reports, tax returns, correspondence, email messages and other routine materials may be retained in this form.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24302070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717962"/>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NON PGTS Working Policies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$200</a:t>
            </a:r>
          </a:p>
        </p:txBody>
      </p:sp>
      <p:sp>
        <p:nvSpPr>
          <p:cNvPr id="5" name="TextBox 4">
            <a:extLst>
              <a:ext uri="{FF2B5EF4-FFF2-40B4-BE49-F238E27FC236}">
                <a16:creationId xmlns:a16="http://schemas.microsoft.com/office/drawing/2014/main" id="{97F7F72E-99BC-4DBB-A587-FC44ECB7821E}"/>
              </a:ext>
            </a:extLst>
          </p:cNvPr>
          <p:cNvSpPr txBox="1"/>
          <p:nvPr/>
        </p:nvSpPr>
        <p:spPr>
          <a:xfrm>
            <a:off x="804672" y="2367171"/>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is a secure and accessible electronic form?</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BA 70 10</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182995010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705770"/>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NON PGTS Working Policies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$300</a:t>
            </a:r>
          </a:p>
        </p:txBody>
      </p:sp>
      <p:sp>
        <p:nvSpPr>
          <p:cNvPr id="3" name="TextBox 2">
            <a:extLst>
              <a:ext uri="{FF2B5EF4-FFF2-40B4-BE49-F238E27FC236}">
                <a16:creationId xmlns:a16="http://schemas.microsoft.com/office/drawing/2014/main" id="{AB5724AF-2E70-407C-84D8-026C832CF04F}"/>
              </a:ext>
            </a:extLst>
          </p:cNvPr>
          <p:cNvSpPr txBox="1"/>
          <p:nvPr/>
        </p:nvSpPr>
        <p:spPr>
          <a:xfrm>
            <a:off x="296883" y="1906543"/>
            <a:ext cx="11578442" cy="3477875"/>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This assessment and review shall be made regarding all church properties and other real estate to be held in the name of a denominational entity, or held in the name of a denominational entity as fiduciary.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96324112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669194"/>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Organizational Basics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$200</a:t>
            </a:r>
          </a:p>
        </p:txBody>
      </p:sp>
      <p:sp>
        <p:nvSpPr>
          <p:cNvPr id="3" name="TextBox 2">
            <a:extLst>
              <a:ext uri="{FF2B5EF4-FFF2-40B4-BE49-F238E27FC236}">
                <a16:creationId xmlns:a16="http://schemas.microsoft.com/office/drawing/2014/main" id="{9091EBAF-B8D5-4F88-8775-7E2909F26047}"/>
              </a:ext>
            </a:extLst>
          </p:cNvPr>
          <p:cNvSpPr txBox="1"/>
          <p:nvPr/>
        </p:nvSpPr>
        <p:spPr>
          <a:xfrm>
            <a:off x="780288" y="2401824"/>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are applicable legal requirements (at all levels, federal and state)?</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05</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282951595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717962"/>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NON PGTS Working Policies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$300</a:t>
            </a:r>
          </a:p>
        </p:txBody>
      </p:sp>
      <p:sp>
        <p:nvSpPr>
          <p:cNvPr id="3" name="TextBox 2">
            <a:extLst>
              <a:ext uri="{FF2B5EF4-FFF2-40B4-BE49-F238E27FC236}">
                <a16:creationId xmlns:a16="http://schemas.microsoft.com/office/drawing/2014/main" id="{738075AE-9852-4B86-9CFD-DDC696BF6C1F}"/>
              </a:ext>
            </a:extLst>
          </p:cNvPr>
          <p:cNvSpPr txBox="1"/>
          <p:nvPr/>
        </p:nvSpPr>
        <p:spPr>
          <a:xfrm>
            <a:off x="932688" y="2554224"/>
            <a:ext cx="10582656" cy="1446550"/>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is a Hazardous Waste Assessment?</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55 20</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2665724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81386"/>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NON PGTS Working Policies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$400</a:t>
            </a:r>
          </a:p>
        </p:txBody>
      </p:sp>
      <p:sp>
        <p:nvSpPr>
          <p:cNvPr id="6" name="TextBox 5">
            <a:extLst>
              <a:ext uri="{FF2B5EF4-FFF2-40B4-BE49-F238E27FC236}">
                <a16:creationId xmlns:a16="http://schemas.microsoft.com/office/drawing/2014/main" id="{65995D2B-B1E4-4A18-867F-41A4ED71C909}"/>
              </a:ext>
            </a:extLst>
          </p:cNvPr>
          <p:cNvSpPr txBox="1"/>
          <p:nvPr/>
        </p:nvSpPr>
        <p:spPr>
          <a:xfrm>
            <a:off x="771144" y="2121408"/>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All investments must be in compliance with this act or other applicable legal standard in the jurisdiction(s).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134176656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669194"/>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NON PGTS Working Policies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$400</a:t>
            </a:r>
          </a:p>
        </p:txBody>
      </p:sp>
      <p:sp>
        <p:nvSpPr>
          <p:cNvPr id="6" name="TextBox 5">
            <a:extLst>
              <a:ext uri="{FF2B5EF4-FFF2-40B4-BE49-F238E27FC236}">
                <a16:creationId xmlns:a16="http://schemas.microsoft.com/office/drawing/2014/main" id="{E6D11B64-A771-41CF-8D46-2795B874BEE9}"/>
              </a:ext>
            </a:extLst>
          </p:cNvPr>
          <p:cNvSpPr txBox="1"/>
          <p:nvPr/>
        </p:nvSpPr>
        <p:spPr>
          <a:xfrm>
            <a:off x="804672" y="2659559"/>
            <a:ext cx="10582656" cy="1446550"/>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is the Prudent Investment Act?</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85 05</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p>
        </p:txBody>
      </p:sp>
    </p:spTree>
    <p:extLst>
      <p:ext uri="{BB962C8B-B14F-4D97-AF65-F5344CB8AC3E}">
        <p14:creationId xmlns:p14="http://schemas.microsoft.com/office/powerpoint/2010/main" val="22004764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669194"/>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NON PGTS Working Policies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$500</a:t>
            </a:r>
          </a:p>
        </p:txBody>
      </p:sp>
      <p:sp>
        <p:nvSpPr>
          <p:cNvPr id="4" name="TextBox 3">
            <a:extLst>
              <a:ext uri="{FF2B5EF4-FFF2-40B4-BE49-F238E27FC236}">
                <a16:creationId xmlns:a16="http://schemas.microsoft.com/office/drawing/2014/main" id="{9BD59E49-DC44-475D-8267-9603C2BD424E}"/>
              </a:ext>
            </a:extLst>
          </p:cNvPr>
          <p:cNvSpPr txBox="1"/>
          <p:nvPr/>
        </p:nvSpPr>
        <p:spPr>
          <a:xfrm>
            <a:off x="368135" y="2121408"/>
            <a:ext cx="11340935" cy="3477875"/>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 Hazardous Waste Assessment shall be made using an appropriate form approved by the organization’s legal counsel. If a more in-depth review is needed, direction is to be provided by this entity .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55476797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681386"/>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NON PGTS Working Policies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$500</a:t>
            </a:r>
          </a:p>
        </p:txBody>
      </p:sp>
      <p:sp>
        <p:nvSpPr>
          <p:cNvPr id="5" name="TextBox 4">
            <a:extLst>
              <a:ext uri="{FF2B5EF4-FFF2-40B4-BE49-F238E27FC236}">
                <a16:creationId xmlns:a16="http://schemas.microsoft.com/office/drawing/2014/main" id="{6C198101-7891-4B68-8267-50EBFD7D4C6D}"/>
              </a:ext>
            </a:extLst>
          </p:cNvPr>
          <p:cNvSpPr txBox="1"/>
          <p:nvPr/>
        </p:nvSpPr>
        <p:spPr>
          <a:xfrm>
            <a:off x="932688" y="2554224"/>
            <a:ext cx="10582656" cy="2123658"/>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is the appropriate committee (Trust </a:t>
            </a:r>
            <a:r>
              <a:rPr lang="en-US" sz="440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Management Committee)?</a:t>
            </a:r>
            <a:endPar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55 20</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21099086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FC340-A6B5-41F4-AAB1-34629B904E35}"/>
              </a:ext>
            </a:extLst>
          </p:cNvPr>
          <p:cNvSpPr>
            <a:spLocks noGrp="1"/>
          </p:cNvSpPr>
          <p:nvPr>
            <p:ph type="title"/>
          </p:nvPr>
        </p:nvSpPr>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Organizational Basics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Additional Information</a:t>
            </a:r>
            <a:endParaRPr lang="en-US" u="sng" dirty="0"/>
          </a:p>
        </p:txBody>
      </p:sp>
      <p:sp>
        <p:nvSpPr>
          <p:cNvPr id="3" name="TextBox 2">
            <a:extLst>
              <a:ext uri="{FF2B5EF4-FFF2-40B4-BE49-F238E27FC236}">
                <a16:creationId xmlns:a16="http://schemas.microsoft.com/office/drawing/2014/main" id="{DA6B1691-595D-486A-B980-3630B8F30A40}"/>
              </a:ext>
            </a:extLst>
          </p:cNvPr>
          <p:cNvSpPr txBox="1"/>
          <p:nvPr/>
        </p:nvSpPr>
        <p:spPr>
          <a:xfrm>
            <a:off x="214604" y="1608716"/>
            <a:ext cx="11756572" cy="3847207"/>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The approved statement was tested, and tested well, but an alternative mission statement was also tested. </a:t>
            </a:r>
          </a:p>
          <a:p>
            <a:pPr algn="ctr"/>
            <a:r>
              <a:rPr lang="en-US" sz="28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Planned Giving &amp; Trust Services helps individuals experience the joy of life-long giving. Our goal is to connect a donor’s passion with the mission and work of the Seventh-day Adventist Church to expand the Kingdom of Heaven.</a:t>
            </a:r>
          </a:p>
        </p:txBody>
      </p:sp>
    </p:spTree>
    <p:extLst>
      <p:ext uri="{BB962C8B-B14F-4D97-AF65-F5344CB8AC3E}">
        <p14:creationId xmlns:p14="http://schemas.microsoft.com/office/powerpoint/2010/main" val="126418824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CCB69D6-4D24-4554-88E2-63A5A380A62C}"/>
              </a:ext>
            </a:extLst>
          </p:cNvPr>
          <p:cNvSpPr txBox="1"/>
          <p:nvPr/>
        </p:nvSpPr>
        <p:spPr>
          <a:xfrm>
            <a:off x="182880" y="1743456"/>
            <a:ext cx="11899392" cy="3354765"/>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Who is on the PGTS Standing Committee?</a:t>
            </a:r>
          </a:p>
          <a:p>
            <a:pPr marL="457200" indent="-457200">
              <a:buFont typeface="Arial" panose="020B0604020202020204" pitchFamily="34" charset="0"/>
              <a:buChar char="•"/>
            </a:pPr>
            <a:r>
              <a:rPr lang="en-US" sz="28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NAD Treasurer as chair</a:t>
            </a:r>
          </a:p>
          <a:p>
            <a:pPr marL="457200" indent="-457200">
              <a:buFont typeface="Arial" panose="020B0604020202020204" pitchFamily="34" charset="0"/>
              <a:buChar char="•"/>
            </a:pPr>
            <a:r>
              <a:rPr lang="en-US" sz="28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GC/NAD PGTS Director as Secretary</a:t>
            </a:r>
          </a:p>
          <a:p>
            <a:pPr marL="457200" indent="-457200">
              <a:buFont typeface="Arial" panose="020B0604020202020204" pitchFamily="34" charset="0"/>
              <a:buChar char="•"/>
            </a:pPr>
            <a:r>
              <a:rPr lang="en-US" sz="28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NAD President, Secretary, Under Treasurer, &amp; Director of Stewardship</a:t>
            </a:r>
          </a:p>
          <a:p>
            <a:pPr marL="457200" indent="-457200">
              <a:buFont typeface="Arial" panose="020B0604020202020204" pitchFamily="34" charset="0"/>
              <a:buChar char="•"/>
            </a:pPr>
            <a:r>
              <a:rPr lang="en-US" sz="28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Union Treasurers, Association Treasurers, PGTS Directors</a:t>
            </a:r>
          </a:p>
          <a:p>
            <a:pPr marL="457200" indent="-457200">
              <a:buFont typeface="Arial" panose="020B0604020202020204" pitchFamily="34" charset="0"/>
              <a:buChar char="•"/>
            </a:pPr>
            <a:r>
              <a:rPr lang="en-US" sz="28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Representatives from Media Ministries, WAF, Large Conference, Small Conference, GCAS, and Higher Education   </a:t>
            </a:r>
          </a:p>
        </p:txBody>
      </p:sp>
      <p:sp>
        <p:nvSpPr>
          <p:cNvPr id="5" name="Title 1">
            <a:extLst>
              <a:ext uri="{FF2B5EF4-FFF2-40B4-BE49-F238E27FC236}">
                <a16:creationId xmlns:a16="http://schemas.microsoft.com/office/drawing/2014/main" id="{24EAE61A-2979-4F4B-B117-643F0CCD4475}"/>
              </a:ext>
            </a:extLst>
          </p:cNvPr>
          <p:cNvSpPr>
            <a:spLocks noGrp="1"/>
          </p:cNvSpPr>
          <p:nvPr>
            <p:ph type="title"/>
          </p:nvPr>
        </p:nvSpPr>
        <p:spPr>
          <a:xfrm>
            <a:off x="838200" y="365125"/>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Organizational Basics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Additional Information</a:t>
            </a:r>
            <a:endParaRPr lang="en-US" u="sng" dirty="0"/>
          </a:p>
        </p:txBody>
      </p:sp>
    </p:spTree>
    <p:extLst>
      <p:ext uri="{BB962C8B-B14F-4D97-AF65-F5344CB8AC3E}">
        <p14:creationId xmlns:p14="http://schemas.microsoft.com/office/powerpoint/2010/main" val="267355489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3307-66C0-4483-8153-A67022DA7BE7}"/>
              </a:ext>
            </a:extLst>
          </p:cNvPr>
          <p:cNvSpPr>
            <a:spLocks noGrp="1"/>
          </p:cNvSpPr>
          <p:nvPr>
            <p:ph type="title"/>
          </p:nvPr>
        </p:nvSpPr>
        <p:spPr/>
        <p:txBody>
          <a:bodyPr>
            <a:normAutofit/>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Certification &amp; Accreditation</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Additional Information</a:t>
            </a:r>
            <a:endParaRPr lang="en-US" u="sng" dirty="0"/>
          </a:p>
        </p:txBody>
      </p:sp>
      <p:sp>
        <p:nvSpPr>
          <p:cNvPr id="3" name="TextBox 2">
            <a:extLst>
              <a:ext uri="{FF2B5EF4-FFF2-40B4-BE49-F238E27FC236}">
                <a16:creationId xmlns:a16="http://schemas.microsoft.com/office/drawing/2014/main" id="{9F58FA29-F7B3-4458-95C8-74EDC6D77C79}"/>
              </a:ext>
            </a:extLst>
          </p:cNvPr>
          <p:cNvSpPr txBox="1"/>
          <p:nvPr/>
        </p:nvSpPr>
        <p:spPr>
          <a:xfrm>
            <a:off x="838200" y="1982450"/>
            <a:ext cx="10515600" cy="1446550"/>
          </a:xfrm>
          <a:prstGeom prst="rect">
            <a:avLst/>
          </a:prstGeom>
          <a:noFill/>
        </p:spPr>
        <p:txBody>
          <a:bodyPr wrap="square" rtlCol="0">
            <a:spAutoFit/>
          </a:bodyPr>
          <a:lstStyle/>
          <a:p>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The process for accreditation has been moved to the PGTS Manual. </a:t>
            </a:r>
            <a:endParaRPr lang="en-US" sz="4400" dirty="0"/>
          </a:p>
        </p:txBody>
      </p:sp>
    </p:spTree>
    <p:extLst>
      <p:ext uri="{BB962C8B-B14F-4D97-AF65-F5344CB8AC3E}">
        <p14:creationId xmlns:p14="http://schemas.microsoft.com/office/powerpoint/2010/main" val="364097651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1105CE-B17E-4B25-8258-2CDB719B796E}"/>
              </a:ext>
            </a:extLst>
          </p:cNvPr>
          <p:cNvSpPr/>
          <p:nvPr/>
        </p:nvSpPr>
        <p:spPr>
          <a:xfrm>
            <a:off x="0" y="1690688"/>
            <a:ext cx="12192000" cy="3477875"/>
          </a:xfrm>
          <a:prstGeom prst="rect">
            <a:avLst/>
          </a:prstGeom>
        </p:spPr>
        <p:txBody>
          <a:bodyPr wrap="square">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Who serves on the C&amp;A Committee?</a:t>
            </a:r>
          </a:p>
          <a:p>
            <a:pPr lvl="0" algn="ctr"/>
            <a:r>
              <a:rPr lang="en-US" sz="4400" dirty="0">
                <a:ln>
                  <a:solidFill>
                    <a:prstClr val="black"/>
                  </a:solidFill>
                </a:ln>
                <a:solidFill>
                  <a:prstClr val="white"/>
                </a:solidFill>
                <a:latin typeface="Advent Sans Logo" panose="020B0502040504020204" pitchFamily="34" charset="0"/>
                <a:ea typeface="Advent Sans Logo" panose="020B0502040504020204" pitchFamily="34" charset="0"/>
                <a:cs typeface="Advent Sans Logo" panose="020B0502040504020204" pitchFamily="34" charset="0"/>
              </a:rPr>
              <a:t>The NAD Treas. as chair; the GC PGTS Dir. as Secretary; 3 members employed in PGTS, 2 of whom serve on NAD PGTS Standing Committee; and 4 qualified laypersons. </a:t>
            </a:r>
          </a:p>
        </p:txBody>
      </p:sp>
      <p:sp>
        <p:nvSpPr>
          <p:cNvPr id="2" name="Title 1">
            <a:extLst>
              <a:ext uri="{FF2B5EF4-FFF2-40B4-BE49-F238E27FC236}">
                <a16:creationId xmlns:a16="http://schemas.microsoft.com/office/drawing/2014/main" id="{80661045-78D0-4850-9727-A282FEB40314}"/>
              </a:ext>
            </a:extLst>
          </p:cNvPr>
          <p:cNvSpPr>
            <a:spLocks noGrp="1"/>
          </p:cNvSpPr>
          <p:nvPr>
            <p:ph type="title"/>
          </p:nvPr>
        </p:nvSpPr>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Organizational Basics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Additional Information</a:t>
            </a:r>
            <a:endParaRPr lang="en-US" dirty="0"/>
          </a:p>
        </p:txBody>
      </p:sp>
    </p:spTree>
    <p:extLst>
      <p:ext uri="{BB962C8B-B14F-4D97-AF65-F5344CB8AC3E}">
        <p14:creationId xmlns:p14="http://schemas.microsoft.com/office/powerpoint/2010/main" val="182321080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1105CE-B17E-4B25-8258-2CDB719B796E}"/>
              </a:ext>
            </a:extLst>
          </p:cNvPr>
          <p:cNvSpPr/>
          <p:nvPr/>
        </p:nvSpPr>
        <p:spPr>
          <a:xfrm>
            <a:off x="0" y="1690688"/>
            <a:ext cx="12192000" cy="3477875"/>
          </a:xfrm>
          <a:prstGeom prst="rect">
            <a:avLst/>
          </a:prstGeom>
        </p:spPr>
        <p:txBody>
          <a:bodyPr wrap="square">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All personnel performing discretionary and/or fiduciary functions of trust development or management shall hold and maintain a PLANNED GIVING &amp; TRUST SERVICES Active Certification</a:t>
            </a:r>
            <a:r>
              <a:rPr lang="en-US" sz="4400" dirty="0">
                <a:ln>
                  <a:solidFill>
                    <a:prstClr val="black"/>
                  </a:solidFill>
                </a:ln>
                <a:solidFill>
                  <a:prstClr val="white"/>
                </a:solidFill>
                <a:latin typeface="Advent Sans Logo" panose="020B0502040504020204" pitchFamily="34" charset="0"/>
                <a:ea typeface="Advent Sans Logo" panose="020B0502040504020204" pitchFamily="34" charset="0"/>
                <a:cs typeface="Advent Sans Logo" panose="020B0502040504020204" pitchFamily="34" charset="0"/>
              </a:rPr>
              <a:t>. </a:t>
            </a:r>
          </a:p>
        </p:txBody>
      </p:sp>
      <p:sp>
        <p:nvSpPr>
          <p:cNvPr id="2" name="Title 1">
            <a:extLst>
              <a:ext uri="{FF2B5EF4-FFF2-40B4-BE49-F238E27FC236}">
                <a16:creationId xmlns:a16="http://schemas.microsoft.com/office/drawing/2014/main" id="{80661045-78D0-4850-9727-A282FEB40314}"/>
              </a:ext>
            </a:extLst>
          </p:cNvPr>
          <p:cNvSpPr>
            <a:spLocks noGrp="1"/>
          </p:cNvSpPr>
          <p:nvPr>
            <p:ph type="title"/>
          </p:nvPr>
        </p:nvSpPr>
        <p:spPr/>
        <p:txBody>
          <a:bodyPr>
            <a:normAutofit/>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Certification &amp; Accreditation</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Additional Information</a:t>
            </a:r>
            <a:endParaRPr lang="en-US" dirty="0"/>
          </a:p>
        </p:txBody>
      </p:sp>
    </p:spTree>
    <p:extLst>
      <p:ext uri="{BB962C8B-B14F-4D97-AF65-F5344CB8AC3E}">
        <p14:creationId xmlns:p14="http://schemas.microsoft.com/office/powerpoint/2010/main" val="4462180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705770"/>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Organizational Basics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$300</a:t>
            </a:r>
          </a:p>
        </p:txBody>
      </p:sp>
      <p:sp>
        <p:nvSpPr>
          <p:cNvPr id="4" name="TextBox 3">
            <a:extLst>
              <a:ext uri="{FF2B5EF4-FFF2-40B4-BE49-F238E27FC236}">
                <a16:creationId xmlns:a16="http://schemas.microsoft.com/office/drawing/2014/main" id="{C367D733-1CB0-48FF-B162-CC07B0C11CE8}"/>
              </a:ext>
            </a:extLst>
          </p:cNvPr>
          <p:cNvSpPr txBox="1"/>
          <p:nvPr/>
        </p:nvSpPr>
        <p:spPr>
          <a:xfrm>
            <a:off x="780288" y="2157984"/>
            <a:ext cx="10582656" cy="3477875"/>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This committee formulates guidelines for PGTS that do not require an NAD policy or policy amendment, coordinates PGTS marketing and appoints appropriate subcommittees to address PGTS issues. </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66524489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41105CE-B17E-4B25-8258-2CDB719B796E}"/>
              </a:ext>
            </a:extLst>
          </p:cNvPr>
          <p:cNvSpPr/>
          <p:nvPr/>
        </p:nvSpPr>
        <p:spPr>
          <a:xfrm>
            <a:off x="0" y="1690688"/>
            <a:ext cx="12192000" cy="3477875"/>
          </a:xfrm>
          <a:prstGeom prst="rect">
            <a:avLst/>
          </a:prstGeom>
        </p:spPr>
        <p:txBody>
          <a:bodyPr wrap="square">
            <a:spAutoFit/>
          </a:bodyPr>
          <a:lstStyle/>
          <a:p>
            <a:pPr marL="571500" indent="-571500" algn="ctr">
              <a:buFont typeface="Arial" panose="020B0604020202020204" pitchFamily="34" charset="0"/>
              <a:buChar char="•"/>
            </a:pP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CGAs accounted for by Generally Accepted Accounting Principles (GAAP). </a:t>
            </a:r>
          </a:p>
          <a:p>
            <a:pPr marL="571500" indent="-571500" algn="ctr">
              <a:buFont typeface="Arial" panose="020B0604020202020204" pitchFamily="34" charset="0"/>
              <a:buChar char="•"/>
            </a:pP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Each CGA accounted for separately</a:t>
            </a:r>
          </a:p>
          <a:p>
            <a:pPr marL="571500" indent="-571500" algn="ctr">
              <a:buFont typeface="Arial" panose="020B0604020202020204" pitchFamily="34" charset="0"/>
              <a:buChar char="•"/>
            </a:pP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No part of the CGA may be used until the death of the final annuitant.</a:t>
            </a:r>
            <a:endParaRPr lang="en-US" sz="4400" dirty="0">
              <a:ln>
                <a:solidFill>
                  <a:prstClr val="black"/>
                </a:solidFill>
              </a:ln>
              <a:solidFill>
                <a:prstClr val="white"/>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2" name="Title 1">
            <a:extLst>
              <a:ext uri="{FF2B5EF4-FFF2-40B4-BE49-F238E27FC236}">
                <a16:creationId xmlns:a16="http://schemas.microsoft.com/office/drawing/2014/main" id="{80661045-78D0-4850-9727-A282FEB40314}"/>
              </a:ext>
            </a:extLst>
          </p:cNvPr>
          <p:cNvSpPr>
            <a:spLocks noGrp="1"/>
          </p:cNvSpPr>
          <p:nvPr>
            <p:ph type="title"/>
          </p:nvPr>
        </p:nvSpPr>
        <p:spPr/>
        <p:txBody>
          <a:bodyPr>
            <a:normAutofit/>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Deferred Gifts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Additional Information</a:t>
            </a:r>
            <a:endParaRPr lang="en-US" dirty="0"/>
          </a:p>
        </p:txBody>
      </p:sp>
    </p:spTree>
    <p:extLst>
      <p:ext uri="{BB962C8B-B14F-4D97-AF65-F5344CB8AC3E}">
        <p14:creationId xmlns:p14="http://schemas.microsoft.com/office/powerpoint/2010/main" val="288077897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31AF2-AAF9-47CE-B1B6-921C2A308C5E}"/>
              </a:ext>
            </a:extLst>
          </p:cNvPr>
          <p:cNvSpPr>
            <a:spLocks noGrp="1"/>
          </p:cNvSpPr>
          <p:nvPr>
            <p:ph type="title"/>
          </p:nvPr>
        </p:nvSpPr>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Deferred Gifts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Additional Information</a:t>
            </a:r>
            <a:endParaRPr lang="en-US" dirty="0"/>
          </a:p>
        </p:txBody>
      </p:sp>
      <p:sp>
        <p:nvSpPr>
          <p:cNvPr id="3" name="Rectangle 2">
            <a:extLst>
              <a:ext uri="{FF2B5EF4-FFF2-40B4-BE49-F238E27FC236}">
                <a16:creationId xmlns:a16="http://schemas.microsoft.com/office/drawing/2014/main" id="{A31C78A5-2892-46D7-897B-510AEDF69936}"/>
              </a:ext>
            </a:extLst>
          </p:cNvPr>
          <p:cNvSpPr/>
          <p:nvPr/>
        </p:nvSpPr>
        <p:spPr>
          <a:xfrm>
            <a:off x="0" y="2165701"/>
            <a:ext cx="12192000" cy="2123658"/>
          </a:xfrm>
          <a:prstGeom prst="rect">
            <a:avLst/>
          </a:prstGeom>
        </p:spPr>
        <p:txBody>
          <a:bodyPr wrap="square">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All agreements for which the organization serves as </a:t>
            </a:r>
            <a:r>
              <a:rPr lang="en-US" sz="4400"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fiduciary</a:t>
            </a: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 shall be specifically authorized by the board of trustees concerned.</a:t>
            </a:r>
            <a:endParaRPr lang="en-US" sz="4400" dirty="0">
              <a:ln>
                <a:solidFill>
                  <a:prstClr val="black"/>
                </a:solidFill>
              </a:ln>
              <a:solidFill>
                <a:prstClr val="white"/>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Tree>
    <p:extLst>
      <p:ext uri="{BB962C8B-B14F-4D97-AF65-F5344CB8AC3E}">
        <p14:creationId xmlns:p14="http://schemas.microsoft.com/office/powerpoint/2010/main" val="32026621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8A3D213-215A-45BF-A658-9008DC4D4FD3}"/>
              </a:ext>
            </a:extLst>
          </p:cNvPr>
          <p:cNvSpPr>
            <a:spLocks noGrp="1"/>
          </p:cNvSpPr>
          <p:nvPr>
            <p:ph type="title"/>
          </p:nvPr>
        </p:nvSpPr>
        <p:spPr>
          <a:xfrm>
            <a:off x="838200" y="693578"/>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Organizational Basics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Answer For $300</a:t>
            </a:r>
          </a:p>
        </p:txBody>
      </p:sp>
      <p:sp>
        <p:nvSpPr>
          <p:cNvPr id="5" name="TextBox 4">
            <a:extLst>
              <a:ext uri="{FF2B5EF4-FFF2-40B4-BE49-F238E27FC236}">
                <a16:creationId xmlns:a16="http://schemas.microsoft.com/office/drawing/2014/main" id="{238E2868-D1A8-4FFC-9A2C-A61866D94324}"/>
              </a:ext>
            </a:extLst>
          </p:cNvPr>
          <p:cNvSpPr txBox="1"/>
          <p:nvPr/>
        </p:nvSpPr>
        <p:spPr>
          <a:xfrm>
            <a:off x="780288" y="2401824"/>
            <a:ext cx="10582656" cy="1446550"/>
          </a:xfrm>
          <a:prstGeom prst="rect">
            <a:avLst/>
          </a:prstGeom>
          <a:noFill/>
        </p:spPr>
        <p:txBody>
          <a:bodyPr wrap="square" rtlCol="0">
            <a:spAutoFit/>
          </a:bodyPr>
          <a:lstStyle/>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What is the PGTS Standing Committee</a:t>
            </a:r>
          </a:p>
          <a:p>
            <a:pPr algn="ctr"/>
            <a:r>
              <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hlinkClick r:id="rId2"/>
              </a:rPr>
              <a:t>S 40 10</a:t>
            </a:r>
            <a:endParaRPr lang="en-US" sz="4400" dirty="0">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sp>
        <p:nvSpPr>
          <p:cNvPr id="2" name="Action Button: Get Information 1">
            <a:hlinkClick r:id="rId3" action="ppaction://hlinksldjump" highlightClick="1"/>
            <a:extLst>
              <a:ext uri="{FF2B5EF4-FFF2-40B4-BE49-F238E27FC236}">
                <a16:creationId xmlns:a16="http://schemas.microsoft.com/office/drawing/2014/main" id="{B8CD499A-5213-4FAF-B31E-52E0FEA436EF}"/>
              </a:ext>
            </a:extLst>
          </p:cNvPr>
          <p:cNvSpPr/>
          <p:nvPr/>
        </p:nvSpPr>
        <p:spPr>
          <a:xfrm>
            <a:off x="11027167" y="2491273"/>
            <a:ext cx="925348" cy="937727"/>
          </a:xfrm>
          <a:prstGeom prst="actionButtonInform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044985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B596F-3EA1-4A90-BCCC-A6FBC55D1E14}"/>
              </a:ext>
            </a:extLst>
          </p:cNvPr>
          <p:cNvSpPr>
            <a:spLocks noGrp="1"/>
          </p:cNvSpPr>
          <p:nvPr>
            <p:ph type="title"/>
          </p:nvPr>
        </p:nvSpPr>
        <p:spPr>
          <a:xfrm>
            <a:off x="838200" y="705770"/>
            <a:ext cx="10515600" cy="1325563"/>
          </a:xfrm>
        </p:spPr>
        <p:txBody>
          <a:bodyPr/>
          <a:lstStyle/>
          <a:p>
            <a:pPr algn="ct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Organizational Basics</a:t>
            </a:r>
            <a:b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br>
            <a:r>
              <a:rPr lang="en-US" u="sng"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Question For $400</a:t>
            </a:r>
          </a:p>
        </p:txBody>
      </p:sp>
      <p:sp>
        <p:nvSpPr>
          <p:cNvPr id="4" name="TextBox 3">
            <a:extLst>
              <a:ext uri="{FF2B5EF4-FFF2-40B4-BE49-F238E27FC236}">
                <a16:creationId xmlns:a16="http://schemas.microsoft.com/office/drawing/2014/main" id="{5C8B1B92-ED26-4509-BC2C-6A60B456A554}"/>
              </a:ext>
            </a:extLst>
          </p:cNvPr>
          <p:cNvSpPr txBox="1"/>
          <p:nvPr/>
        </p:nvSpPr>
        <p:spPr>
          <a:xfrm>
            <a:off x="0" y="2031333"/>
            <a:ext cx="12192000" cy="3170099"/>
          </a:xfrm>
          <a:prstGeom prst="rect">
            <a:avLst/>
          </a:prstGeom>
          <a:noFill/>
        </p:spPr>
        <p:txBody>
          <a:bodyPr wrap="square" rtlCol="0">
            <a:spAutoFit/>
          </a:bodyPr>
          <a:lstStyle/>
          <a:p>
            <a:pPr algn="ctr"/>
            <a:r>
              <a:rPr lang="en-US" sz="40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rPr>
              <a:t>Planned Giving &amp; Trust Services assists people in conveying their Christian values through planned gifts. Our goal is to connect the donor’s passion with the mission of the Seventh-day Adventist Church so their gift will advance God’s work.</a:t>
            </a:r>
            <a:endParaRPr lang="en-US" sz="4400" dirty="0">
              <a:ln>
                <a:solidFill>
                  <a:schemeClr val="tx1"/>
                </a:solidFill>
              </a:ln>
              <a:solidFill>
                <a:schemeClr val="bg1"/>
              </a:solidFill>
              <a:latin typeface="Advent Sans Logo" panose="020B0502040504020204" pitchFamily="34" charset="0"/>
              <a:ea typeface="Advent Sans Logo" panose="020B0502040504020204" pitchFamily="34" charset="0"/>
              <a:cs typeface="Advent Sans Logo" panose="020B0502040504020204" pitchFamily="34" charset="0"/>
            </a:endParaRPr>
          </a:p>
        </p:txBody>
      </p:sp>
      <p:pic>
        <p:nvPicPr>
          <p:cNvPr id="5" name="Picture 2" descr="https://i.kinja-img.com/gawker-media/image/upload/s--Qravtirb--/c_scale,f_auto,fl_progressive,q_80,w_800/semde9qfkrreepw9pape.png">
            <a:extLst>
              <a:ext uri="{FF2B5EF4-FFF2-40B4-BE49-F238E27FC236}">
                <a16:creationId xmlns:a16="http://schemas.microsoft.com/office/drawing/2014/main" id="{E289E5BA-6F62-404E-BFDC-ECBE54332C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9670927">
            <a:off x="2252472" y="1040112"/>
            <a:ext cx="76200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4314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anim calcmode="lin" valueType="num">
                                      <p:cBhvr>
                                        <p:cTn id="8" dur="3000" fill="hold"/>
                                        <p:tgtEl>
                                          <p:spTgt spid="5"/>
                                        </p:tgtEl>
                                        <p:attrNameLst>
                                          <p:attrName>ppt_w</p:attrName>
                                        </p:attrNameLst>
                                      </p:cBhvr>
                                      <p:tavLst>
                                        <p:tav tm="0" fmla="#ppt_w*sin(2.5*pi*$)">
                                          <p:val>
                                            <p:fltVal val="0"/>
                                          </p:val>
                                        </p:tav>
                                        <p:tav tm="100000">
                                          <p:val>
                                            <p:fltVal val="1"/>
                                          </p:val>
                                        </p:tav>
                                      </p:tavLst>
                                    </p:anim>
                                    <p:anim calcmode="lin" valueType="num">
                                      <p:cBhvr>
                                        <p:cTn id="9" dur="3000" fill="hold"/>
                                        <p:tgtEl>
                                          <p:spTgt spid="5"/>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D965"/>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2008</TotalTime>
  <Words>1615</Words>
  <Application>Microsoft Office PowerPoint</Application>
  <PresentationFormat>Widescreen</PresentationFormat>
  <Paragraphs>215</Paragraphs>
  <Slides>71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71</vt:i4>
      </vt:variant>
    </vt:vector>
  </HeadingPairs>
  <TitlesOfParts>
    <vt:vector size="76" baseType="lpstr">
      <vt:lpstr>Advent Sans Logo</vt:lpstr>
      <vt:lpstr>Arial</vt:lpstr>
      <vt:lpstr>Calibri</vt:lpstr>
      <vt:lpstr>Calibri Light</vt:lpstr>
      <vt:lpstr>Office Theme</vt:lpstr>
      <vt:lpstr>Jeopardy Round</vt:lpstr>
      <vt:lpstr>PowerPoint Presentation</vt:lpstr>
      <vt:lpstr>Organizational Basics Question For $100</vt:lpstr>
      <vt:lpstr>Organizational Basics Answer For $100</vt:lpstr>
      <vt:lpstr>Organizational Basics Question For $200</vt:lpstr>
      <vt:lpstr>Organizational Basics Answer For $200</vt:lpstr>
      <vt:lpstr>Organizational Basics Question For $300</vt:lpstr>
      <vt:lpstr>Organizational Basics Answer For $300</vt:lpstr>
      <vt:lpstr>Organizational Basics Question For $400</vt:lpstr>
      <vt:lpstr>Organizational Basics Question For $400 (Daily Double)</vt:lpstr>
      <vt:lpstr>Organizational Basics Answer For $400</vt:lpstr>
      <vt:lpstr>Organizational Basics Question For $500</vt:lpstr>
      <vt:lpstr>Organizational Basics For $500</vt:lpstr>
      <vt:lpstr>Certification &amp; Accreditation Question For $100</vt:lpstr>
      <vt:lpstr>Certification &amp; Accreditation Answer For $100</vt:lpstr>
      <vt:lpstr>Certification &amp; Accreditation Question For $200</vt:lpstr>
      <vt:lpstr>Certification &amp; Accreditation Answer For $200</vt:lpstr>
      <vt:lpstr>Certification &amp; Accreditation Question For $300</vt:lpstr>
      <vt:lpstr>Certification &amp; Accreditation Answer For $300</vt:lpstr>
      <vt:lpstr>Certification &amp; Accreditation Question For $400</vt:lpstr>
      <vt:lpstr>Certification &amp; Accreditation Answer For $400</vt:lpstr>
      <vt:lpstr>Certification &amp; Accreditation Question For $500</vt:lpstr>
      <vt:lpstr>Certification &amp; Accreditation Answer For $500</vt:lpstr>
      <vt:lpstr>Deferred Gifts Question For $100</vt:lpstr>
      <vt:lpstr>Deferred Gifts  Answer For $100</vt:lpstr>
      <vt:lpstr>Deferred Gifts Question For $200</vt:lpstr>
      <vt:lpstr>Deferred Gifts Answer For $200</vt:lpstr>
      <vt:lpstr>Deferred Gifts Question For $300</vt:lpstr>
      <vt:lpstr>Deferred Gifts Question For $300 (Daily Double)</vt:lpstr>
      <vt:lpstr>Deferred Gifts Answer For $300</vt:lpstr>
      <vt:lpstr>Deferred Gifts Question For $400</vt:lpstr>
      <vt:lpstr>Deferred Gifts Answer For $400</vt:lpstr>
      <vt:lpstr>Deferred Gifts Question For $500</vt:lpstr>
      <vt:lpstr>Deferred Gifts Answer For $500</vt:lpstr>
      <vt:lpstr>Fiduciary Procedures Question For $100</vt:lpstr>
      <vt:lpstr>Fiduciary Procedures Answer For $100</vt:lpstr>
      <vt:lpstr>Fiduciary Procedures Question For $200</vt:lpstr>
      <vt:lpstr>Fiduciary Procedures Answer For $200</vt:lpstr>
      <vt:lpstr>Fiduciary Procedures Question For $300</vt:lpstr>
      <vt:lpstr>Fiduciary Procedures Answer For $300</vt:lpstr>
      <vt:lpstr>Fiduciary Procedures Question For $400</vt:lpstr>
      <vt:lpstr>Fiduciary Procedures  Answer For $400</vt:lpstr>
      <vt:lpstr>Fiduciary Procedures Question For $500</vt:lpstr>
      <vt:lpstr>Fiduciary Procedures Answer For $500</vt:lpstr>
      <vt:lpstr>Inter-organizational Guiding Principles Question For $100</vt:lpstr>
      <vt:lpstr>Inter-organizational Guiding Principles Answer For $100</vt:lpstr>
      <vt:lpstr>Inter-organizational Guiding Principles Question For $200</vt:lpstr>
      <vt:lpstr>Inter-organizational Guiding Principles Answer For $200</vt:lpstr>
      <vt:lpstr>Inter-organizational Guiding Principles Question For $300</vt:lpstr>
      <vt:lpstr>Inter-organizational Guiding Principles Answer For $300</vt:lpstr>
      <vt:lpstr>Inter-organizational Guiding Principles Question For $400</vt:lpstr>
      <vt:lpstr>Inter-organizational Guiding Principles Answer For $400</vt:lpstr>
      <vt:lpstr>Inter-organizational Guiding Principles Question For $500</vt:lpstr>
      <vt:lpstr>Inter-organizational Guiding Principles Answer For $500</vt:lpstr>
      <vt:lpstr>NON PGTS Working Policies Question For $100</vt:lpstr>
      <vt:lpstr>NON PGTS Working Policies Answer For $100</vt:lpstr>
      <vt:lpstr>NON PGTS Working Policies Question For $200</vt:lpstr>
      <vt:lpstr>NON PGTS Working Policies Answer For $200</vt:lpstr>
      <vt:lpstr>NON PGTS Working Policies Question For $300</vt:lpstr>
      <vt:lpstr>NON PGTS Working Policies Answer For $300</vt:lpstr>
      <vt:lpstr>NON PGTS Working Policies Question For $400</vt:lpstr>
      <vt:lpstr>NON PGTS Working Policies Answer For $400</vt:lpstr>
      <vt:lpstr>NON PGTS Working Policies Question For $500</vt:lpstr>
      <vt:lpstr>NON PGTS Working Policies Answer For $500</vt:lpstr>
      <vt:lpstr>Organizational Basics Additional Information</vt:lpstr>
      <vt:lpstr>Organizational Basics Additional Information</vt:lpstr>
      <vt:lpstr>Certification &amp; Accreditation Additional Information</vt:lpstr>
      <vt:lpstr>Organizational Basics Additional Information</vt:lpstr>
      <vt:lpstr>Certification &amp; Accreditation Additional Information</vt:lpstr>
      <vt:lpstr>Deferred Gifts Additional Information</vt:lpstr>
      <vt:lpstr>Deferred Gifts Additional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Coppock, Scot</dc:creator>
  <cp:lastModifiedBy>Coppock, Scot</cp:lastModifiedBy>
  <cp:revision>119</cp:revision>
  <dcterms:created xsi:type="dcterms:W3CDTF">2018-10-29T18:55:10Z</dcterms:created>
  <dcterms:modified xsi:type="dcterms:W3CDTF">2019-11-07T19:54:39Z</dcterms:modified>
</cp:coreProperties>
</file>