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76" r:id="rId21"/>
    <p:sldId id="288" r:id="rId22"/>
    <p:sldId id="279" r:id="rId23"/>
    <p:sldId id="280" r:id="rId24"/>
    <p:sldId id="281" r:id="rId25"/>
    <p:sldId id="282" r:id="rId26"/>
    <p:sldId id="283" r:id="rId27"/>
    <p:sldId id="284" r:id="rId28"/>
    <p:sldId id="285" r:id="rId29"/>
    <p:sldId id="286" r:id="rId30"/>
    <p:sldId id="287" r:id="rId31"/>
    <p:sldId id="292" r:id="rId32"/>
    <p:sldId id="289" r:id="rId33"/>
    <p:sldId id="291" r:id="rId34"/>
    <p:sldId id="29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2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0C15A236-B576-480B-9FDC-10121A04931C}" type="datetimeFigureOut">
              <a:rPr lang="en-US" smtClean="0"/>
              <a:t>5/20/2015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FB6C830F-E78C-4C3D-B4A0-E83BF6BAB71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15A236-B576-480B-9FDC-10121A04931C}"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C830F-E78C-4C3D-B4A0-E83BF6BAB71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15A236-B576-480B-9FDC-10121A04931C}"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C830F-E78C-4C3D-B4A0-E83BF6BAB71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C15A236-B576-480B-9FDC-10121A04931C}" type="datetimeFigureOut">
              <a:rPr lang="en-US" smtClean="0"/>
              <a:t>5/20/2015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FB6C830F-E78C-4C3D-B4A0-E83BF6BAB71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0C15A236-B576-480B-9FDC-10121A04931C}" type="datetimeFigureOut">
              <a:rPr lang="en-US" smtClean="0"/>
              <a:t>5/20/2015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FB6C830F-E78C-4C3D-B4A0-E83BF6BAB711}"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0C15A236-B576-480B-9FDC-10121A04931C}" type="datetimeFigureOut">
              <a:rPr lang="en-US" smtClean="0"/>
              <a:t>5/20/2015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FB6C830F-E78C-4C3D-B4A0-E83BF6BAB71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0C15A236-B576-480B-9FDC-10121A04931C}"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FB6C830F-E78C-4C3D-B4A0-E83BF6BAB711}"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C15A236-B576-480B-9FDC-10121A04931C}" type="datetimeFigureOut">
              <a:rPr lang="en-US" smtClean="0"/>
              <a:t>5/20/2015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C830F-E78C-4C3D-B4A0-E83BF6BAB71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C15A236-B576-480B-9FDC-10121A04931C}" type="datetimeFigureOut">
              <a:rPr lang="en-US" smtClean="0"/>
              <a:t>5/20/2015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6C830F-E78C-4C3D-B4A0-E83BF6BAB71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C15A236-B576-480B-9FDC-10121A04931C}" type="datetimeFigureOut">
              <a:rPr lang="en-US" smtClean="0"/>
              <a:t>5/20/2015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6C830F-E78C-4C3D-B4A0-E83BF6BAB71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0C15A236-B576-480B-9FDC-10121A04931C}"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FB6C830F-E78C-4C3D-B4A0-E83BF6BAB711}"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C15A236-B576-480B-9FDC-10121A04931C}" type="datetimeFigureOut">
              <a:rPr lang="en-US" smtClean="0"/>
              <a:t>5/20/2015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B6C830F-E78C-4C3D-B4A0-E83BF6BAB711}"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wwcgift.org/giftlaw/glawpro_regs.jsp?WebID=GL1999-0001&amp;ID=144#jumpB"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wwcgift.org/giftlaw/glawpro_regs.jsp?WebID=GL1999-0001&amp;ID=144#jumpA" TargetMode="External"/><Relationship Id="rId2" Type="http://schemas.openxmlformats.org/officeDocument/2006/relationships/hyperlink" Target="http://www.wwcgift.org/giftlaw/glawpro_code.jsp?WebID=GL1999-0001&amp;ID=1#jump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wwcgift.org/giftlaw/glawpro_regs.jsp?WebID=GL1999-0001&amp;ID=144#jump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wwcgift.org/giftlaw/glawpro_revproc.jsp?WebID=GL1999-0001&amp;ID=7"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wwcgift.org/giftlaw/glawpro_code.jsp?WebID=GL1999-0001&amp;ID=54#jumpH" TargetMode="External"/><Relationship Id="rId2" Type="http://schemas.openxmlformats.org/officeDocument/2006/relationships/hyperlink" Target="http://www.wwcgift.org/giftlaw/glawpro_code.jsp?WebID=GL1999-0001&amp;ID=54#jump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wwcgift.org/giftlaw/glawpro_subsection.jsp?WebID=GL1999-0001&amp;CC=1&amp;SS=5&amp;SS2=1#Link1"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Link2"/><Relationship Id="rId2" Type="http://schemas.openxmlformats.org/officeDocument/2006/relationships/hyperlink" Target="#Link1"/><Relationship Id="rId1" Type="http://schemas.openxmlformats.org/officeDocument/2006/relationships/slideLayout" Target="../slideLayouts/slideLayout7.xml"/><Relationship Id="rId5" Type="http://schemas.openxmlformats.org/officeDocument/2006/relationships/hyperlink" Target="#Link4"/><Relationship Id="rId4" Type="http://schemas.openxmlformats.org/officeDocument/2006/relationships/hyperlink" Target="#Link3"/></Relationships>
</file>

<file path=ppt/slides/_rels/slide23.xml.rels><?xml version="1.0" encoding="UTF-8" standalone="yes"?>
<Relationships xmlns="http://schemas.openxmlformats.org/package/2006/relationships"><Relationship Id="rId3" Type="http://schemas.openxmlformats.org/officeDocument/2006/relationships/hyperlink" Target="#Link6"/><Relationship Id="rId2" Type="http://schemas.openxmlformats.org/officeDocument/2006/relationships/hyperlink" Target="#Link5"/><Relationship Id="rId1" Type="http://schemas.openxmlformats.org/officeDocument/2006/relationships/slideLayout" Target="../slideLayouts/slideLayout7.xml"/><Relationship Id="rId5" Type="http://schemas.openxmlformats.org/officeDocument/2006/relationships/hyperlink" Target="#Link8"/><Relationship Id="rId4" Type="http://schemas.openxmlformats.org/officeDocument/2006/relationships/hyperlink" Target="#Link7"/></Relationships>
</file>

<file path=ppt/slides/_rels/slide24.xml.rels><?xml version="1.0" encoding="UTF-8" standalone="yes"?>
<Relationships xmlns="http://schemas.openxmlformats.org/package/2006/relationships"><Relationship Id="rId2" Type="http://schemas.openxmlformats.org/officeDocument/2006/relationships/hyperlink" Target="http://www.wwcgift.org/giftlaw/glawpro_code.jsp?WebID=GL1999-0001&amp;ID=1#jumpF_17"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www.wwcgift.org/giftlaw/glawpro_regs.jsp?WebID=GL1999-0001&amp;ID=14#jumpF" TargetMode="External"/><Relationship Id="rId2" Type="http://schemas.openxmlformats.org/officeDocument/2006/relationships/hyperlink" Target="http://www.wwcgift.org/giftlaw/glawpro_code.jsp?WebID=GL1999-0001&amp;ID=1#jumpF_8"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www.wwcgift.org/giftlaw/glawpro_code.jsp?WebID=GL1999-0001&amp;ID=1#jumpF_17" TargetMode="External"/><Relationship Id="rId2" Type="http://schemas.openxmlformats.org/officeDocument/2006/relationships/hyperlink" Target="http://www.wwcgift.org/RevRul/GL_Notice_2006_110.htm" TargetMode="External"/><Relationship Id="rId1" Type="http://schemas.openxmlformats.org/officeDocument/2006/relationships/slideLayout" Target="../slideLayouts/slideLayout7.xml"/><Relationship Id="rId4" Type="http://schemas.openxmlformats.org/officeDocument/2006/relationships/hyperlink" Target="http://www.wwcgift.org/giftlaw/glawpro_code.jsp?WebID=GL1999-0001&amp;ID=1#jumpF_8"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www.wwcgift.org/giftlaw/glawpro_regs.jsp?WebID=GL1999-0001&amp;ID=14#jumpF_10"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www.wwcgift.org/giftlaw/glawpro_regs.jsp?WebID=GL1999-0001&amp;ID=14#jumpF_13"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www.wwcgift.org/giftlaw/glawpro_regs.jsp?WebID=GL1999-0001&amp;ID=14#jumpF_13"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wwcgift.org/giftlaw/glawpro_regs.jsp?WebID=GL1999-0001&amp;ID=142#jumpB"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wwcgift.org/giftlaw/glawpro_regs.jsp?WebID=GL1999-0001&amp;ID=14#jumpB"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hyperlink" Target="http://www.wwcgift.org/giftlaw/glawpro_regs.jsp?WebID=GL1999-0001&amp;ID=14#jumpB"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wwcgift.org/giftlaw/glawpro_regs.jsp?WebID=GL1999-0001&amp;ID=143#jumpC" TargetMode="External"/><Relationship Id="rId2" Type="http://schemas.openxmlformats.org/officeDocument/2006/relationships/hyperlink" Target="http://www.wwcgift.org/giftlaw/glawpro_regs.jsp?WebID=GL1999-0001&amp;ID=143#jumpB"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wwcgift.org/giftlaw/glawpro_revproc.jsp?WebID=GL1999-0001&amp;ID=2" TargetMode="External"/><Relationship Id="rId2" Type="http://schemas.openxmlformats.org/officeDocument/2006/relationships/hyperlink" Target="http://www.wwcgift.org/giftlaw/glawpro_revproc.jsp?WebID=GL1999-0001&amp;ID=3" TargetMode="External"/><Relationship Id="rId1" Type="http://schemas.openxmlformats.org/officeDocument/2006/relationships/slideLayout" Target="../slideLayouts/slideLayout2.xml"/><Relationship Id="rId4" Type="http://schemas.openxmlformats.org/officeDocument/2006/relationships/hyperlink" Target="http://www.wwcgift.org/giftlaw/glawpro_revproc.jsp?WebID=GL1999-0001&amp;ID=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600200"/>
            <a:ext cx="7175351" cy="1793167"/>
          </a:xfrm>
        </p:spPr>
        <p:txBody>
          <a:bodyPr>
            <a:normAutofit/>
          </a:bodyPr>
          <a:lstStyle/>
          <a:p>
            <a:pPr algn="ctr"/>
            <a:r>
              <a:rPr lang="en-US" sz="4800" b="1" dirty="0" smtClean="0"/>
              <a:t>Charitable Giving </a:t>
            </a:r>
            <a:endParaRPr lang="en-US" sz="4800" b="1" dirty="0"/>
          </a:p>
        </p:txBody>
      </p:sp>
    </p:spTree>
    <p:extLst>
      <p:ext uri="{BB962C8B-B14F-4D97-AF65-F5344CB8AC3E}">
        <p14:creationId xmlns:p14="http://schemas.microsoft.com/office/powerpoint/2010/main" val="12777870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486400"/>
            <a:ext cx="9144000" cy="1143000"/>
          </a:xfrm>
        </p:spPr>
        <p:txBody>
          <a:bodyPr>
            <a:normAutofit fontScale="90000"/>
          </a:bodyPr>
          <a:lstStyle/>
          <a:p>
            <a:pPr algn="ctr"/>
            <a:r>
              <a:rPr lang="en-US" dirty="0">
                <a:effectLst/>
              </a:rPr>
              <a:t>Mutual Fund Shares</a:t>
            </a:r>
            <a:br>
              <a:rPr lang="en-US" dirty="0">
                <a:effectLst/>
              </a:rPr>
            </a:br>
            <a:endParaRPr lang="en-US" dirty="0"/>
          </a:p>
        </p:txBody>
      </p:sp>
      <p:sp>
        <p:nvSpPr>
          <p:cNvPr id="3" name="Content Placeholder 2"/>
          <p:cNvSpPr>
            <a:spLocks noGrp="1"/>
          </p:cNvSpPr>
          <p:nvPr>
            <p:ph idx="1"/>
          </p:nvPr>
        </p:nvSpPr>
        <p:spPr>
          <a:xfrm>
            <a:off x="381000" y="990600"/>
            <a:ext cx="8305800" cy="3916680"/>
          </a:xfrm>
        </p:spPr>
        <p:txBody>
          <a:bodyPr>
            <a:normAutofit/>
          </a:bodyPr>
          <a:lstStyle/>
          <a:p>
            <a:r>
              <a:rPr lang="en-US" sz="2800" dirty="0"/>
              <a:t>Mutual fund shares are valued as of the close of the market each business day. The transfer of a mutual fund results in a charitable deduction equal to the number of shares times the value as of the end of the day on the date of transfer. If the gift is given on a non-trading day (when there is no valuation), then the last prior closing valuation will be used. </a:t>
            </a:r>
            <a:r>
              <a:rPr lang="en-US" sz="2800" dirty="0">
                <a:hlinkClick r:id="rId2"/>
              </a:rPr>
              <a:t>Reg. 20.2031-8(b)(1)</a:t>
            </a:r>
            <a:r>
              <a:rPr lang="en-US" sz="2800" dirty="0"/>
              <a:t>.</a:t>
            </a:r>
          </a:p>
          <a:p>
            <a:endParaRPr lang="en-US" sz="2400" dirty="0"/>
          </a:p>
        </p:txBody>
      </p:sp>
    </p:spTree>
    <p:extLst>
      <p:ext uri="{BB962C8B-B14F-4D97-AF65-F5344CB8AC3E}">
        <p14:creationId xmlns:p14="http://schemas.microsoft.com/office/powerpoint/2010/main" val="971791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62600"/>
            <a:ext cx="9144000" cy="1143000"/>
          </a:xfrm>
        </p:spPr>
        <p:txBody>
          <a:bodyPr>
            <a:normAutofit fontScale="90000"/>
          </a:bodyPr>
          <a:lstStyle/>
          <a:p>
            <a:pPr algn="ctr"/>
            <a:r>
              <a:rPr lang="en-US" dirty="0">
                <a:effectLst/>
              </a:rPr>
              <a:t>Life Insurance</a:t>
            </a:r>
            <a:br>
              <a:rPr lang="en-US" dirty="0">
                <a:effectLst/>
              </a:rPr>
            </a:br>
            <a:endParaRPr lang="en-US" dirty="0"/>
          </a:p>
        </p:txBody>
      </p:sp>
      <p:sp>
        <p:nvSpPr>
          <p:cNvPr id="3" name="Content Placeholder 2"/>
          <p:cNvSpPr>
            <a:spLocks noGrp="1"/>
          </p:cNvSpPr>
          <p:nvPr>
            <p:ph idx="1"/>
          </p:nvPr>
        </p:nvSpPr>
        <p:spPr>
          <a:xfrm>
            <a:off x="533400" y="731520"/>
            <a:ext cx="8229600" cy="4297680"/>
          </a:xfrm>
        </p:spPr>
        <p:txBody>
          <a:bodyPr>
            <a:normAutofit/>
          </a:bodyPr>
          <a:lstStyle/>
          <a:p>
            <a:r>
              <a:rPr lang="en-US" sz="2800" dirty="0"/>
              <a:t>Life insurance may also be valued under the willing buyer - willing seller test. If there is an increase in value over the premiums, then the charitable gift deduction will be reduced by the ordinary income element. </a:t>
            </a:r>
            <a:r>
              <a:rPr lang="en-US" sz="2800" dirty="0">
                <a:hlinkClick r:id="rId2"/>
              </a:rPr>
              <a:t>Sec. 170(e)(1)</a:t>
            </a:r>
            <a:r>
              <a:rPr lang="en-US" sz="2800" dirty="0"/>
              <a:t>. For a paid-up policy, the deduction is the lesser of premiums paid or the replacement cost of the policy for a person the age of the insured. </a:t>
            </a:r>
            <a:r>
              <a:rPr lang="en-US" sz="2800" dirty="0">
                <a:hlinkClick r:id="rId3"/>
              </a:rPr>
              <a:t>Reg. 20.2031-8(a)(3)</a:t>
            </a:r>
            <a:r>
              <a:rPr lang="en-US" sz="2800" dirty="0"/>
              <a:t>.</a:t>
            </a:r>
          </a:p>
        </p:txBody>
      </p:sp>
    </p:spTree>
    <p:extLst>
      <p:ext uri="{BB962C8B-B14F-4D97-AF65-F5344CB8AC3E}">
        <p14:creationId xmlns:p14="http://schemas.microsoft.com/office/powerpoint/2010/main" val="12554510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38800"/>
            <a:ext cx="9144000" cy="1143000"/>
          </a:xfrm>
        </p:spPr>
        <p:txBody>
          <a:bodyPr>
            <a:normAutofit fontScale="90000"/>
          </a:bodyPr>
          <a:lstStyle/>
          <a:p>
            <a:pPr algn="ctr"/>
            <a:r>
              <a:rPr lang="en-US" dirty="0">
                <a:effectLst/>
              </a:rPr>
              <a:t>Life Insurance</a:t>
            </a:r>
            <a:br>
              <a:rPr lang="en-US" dirty="0">
                <a:effectLst/>
              </a:rPr>
            </a:br>
            <a:endParaRPr lang="en-US" dirty="0"/>
          </a:p>
        </p:txBody>
      </p:sp>
      <p:sp>
        <p:nvSpPr>
          <p:cNvPr id="3" name="Content Placeholder 2"/>
          <p:cNvSpPr>
            <a:spLocks noGrp="1"/>
          </p:cNvSpPr>
          <p:nvPr>
            <p:ph idx="1"/>
          </p:nvPr>
        </p:nvSpPr>
        <p:spPr>
          <a:xfrm>
            <a:off x="457200" y="731520"/>
            <a:ext cx="8305800" cy="3459480"/>
          </a:xfrm>
        </p:spPr>
        <p:txBody>
          <a:bodyPr/>
          <a:lstStyle/>
          <a:p>
            <a:r>
              <a:rPr lang="en-US" sz="2800" dirty="0"/>
              <a:t>For most policies with remaining premiums to be paid, the "interpolated terminal reserve value," or ITRV, is used in determining the value. The ITRV is generally the cash value plus a pro-rated portion of the last premium paid. </a:t>
            </a:r>
            <a:r>
              <a:rPr lang="en-US" sz="2800" dirty="0">
                <a:hlinkClick r:id="rId2"/>
              </a:rPr>
              <a:t>Reg. 20.2031-8(a)(3)</a:t>
            </a:r>
            <a:r>
              <a:rPr lang="en-US" sz="2800" dirty="0"/>
              <a:t>. The charitable deduction is the lesser of IRTV or premiums paid</a:t>
            </a:r>
            <a:r>
              <a:rPr lang="en-US" dirty="0"/>
              <a:t>.</a:t>
            </a:r>
          </a:p>
          <a:p>
            <a:endParaRPr lang="en-US" dirty="0"/>
          </a:p>
        </p:txBody>
      </p:sp>
    </p:spTree>
    <p:extLst>
      <p:ext uri="{BB962C8B-B14F-4D97-AF65-F5344CB8AC3E}">
        <p14:creationId xmlns:p14="http://schemas.microsoft.com/office/powerpoint/2010/main" val="3430432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62600"/>
            <a:ext cx="9144000" cy="1143000"/>
          </a:xfrm>
        </p:spPr>
        <p:txBody>
          <a:bodyPr>
            <a:normAutofit fontScale="90000"/>
          </a:bodyPr>
          <a:lstStyle/>
          <a:p>
            <a:pPr algn="ctr"/>
            <a:r>
              <a:rPr lang="en-US" dirty="0">
                <a:effectLst/>
              </a:rPr>
              <a:t>Art</a:t>
            </a:r>
            <a:br>
              <a:rPr lang="en-US" dirty="0">
                <a:effectLst/>
              </a:rPr>
            </a:br>
            <a:endParaRPr lang="en-US" dirty="0"/>
          </a:p>
        </p:txBody>
      </p:sp>
      <p:sp>
        <p:nvSpPr>
          <p:cNvPr id="3" name="Content Placeholder 2"/>
          <p:cNvSpPr>
            <a:spLocks noGrp="1"/>
          </p:cNvSpPr>
          <p:nvPr>
            <p:ph idx="1"/>
          </p:nvPr>
        </p:nvSpPr>
        <p:spPr>
          <a:xfrm>
            <a:off x="533400" y="1828800"/>
            <a:ext cx="8077200" cy="3581400"/>
          </a:xfrm>
        </p:spPr>
        <p:txBody>
          <a:bodyPr>
            <a:normAutofit/>
          </a:bodyPr>
          <a:lstStyle/>
          <a:p>
            <a:r>
              <a:rPr lang="en-US" sz="2800" dirty="0"/>
              <a:t>Art is in the eye of the beholder. As one federal judge reviewing an art valuation case once noted, "We observe that the objects in this case are referred to as art merely for the sake of convenience."</a:t>
            </a:r>
          </a:p>
        </p:txBody>
      </p:sp>
    </p:spTree>
    <p:extLst>
      <p:ext uri="{BB962C8B-B14F-4D97-AF65-F5344CB8AC3E}">
        <p14:creationId xmlns:p14="http://schemas.microsoft.com/office/powerpoint/2010/main" val="23599971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62600"/>
            <a:ext cx="9144000" cy="1143000"/>
          </a:xfrm>
        </p:spPr>
        <p:txBody>
          <a:bodyPr/>
          <a:lstStyle/>
          <a:p>
            <a:pPr algn="ctr"/>
            <a:r>
              <a:rPr lang="en-US" dirty="0" smtClean="0"/>
              <a:t>ART</a:t>
            </a:r>
            <a:endParaRPr lang="en-US" dirty="0"/>
          </a:p>
        </p:txBody>
      </p:sp>
      <p:sp>
        <p:nvSpPr>
          <p:cNvPr id="3" name="Content Placeholder 2"/>
          <p:cNvSpPr>
            <a:spLocks noGrp="1"/>
          </p:cNvSpPr>
          <p:nvPr>
            <p:ph idx="1"/>
          </p:nvPr>
        </p:nvSpPr>
        <p:spPr>
          <a:xfrm>
            <a:off x="457200" y="731520"/>
            <a:ext cx="8382000" cy="4754880"/>
          </a:xfrm>
        </p:spPr>
        <p:txBody>
          <a:bodyPr>
            <a:noAutofit/>
          </a:bodyPr>
          <a:lstStyle/>
          <a:p>
            <a:r>
              <a:rPr lang="en-US" sz="2800" dirty="0"/>
              <a:t>Works of art are subject to the same willing buyer - willing seller test as other assets. Understandably, there is great diversity in both the type of art and the determination of value. In order to review art valuations, the Treasury has created the IRS Art Advisory Panel. The panel reviews art items and recommends valuation adjustments. Inevitably, the panel frequently recommends valuation reductions for items given to charities and increases in value of items transferred to family members.</a:t>
            </a:r>
          </a:p>
        </p:txBody>
      </p:sp>
    </p:spTree>
    <p:extLst>
      <p:ext uri="{BB962C8B-B14F-4D97-AF65-F5344CB8AC3E}">
        <p14:creationId xmlns:p14="http://schemas.microsoft.com/office/powerpoint/2010/main" val="33093022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38800"/>
            <a:ext cx="9144000" cy="1143000"/>
          </a:xfrm>
        </p:spPr>
        <p:txBody>
          <a:bodyPr/>
          <a:lstStyle/>
          <a:p>
            <a:pPr algn="ctr"/>
            <a:r>
              <a:rPr lang="en-US" dirty="0" smtClean="0"/>
              <a:t>ART</a:t>
            </a:r>
            <a:endParaRPr lang="en-US" dirty="0"/>
          </a:p>
        </p:txBody>
      </p:sp>
      <p:sp>
        <p:nvSpPr>
          <p:cNvPr id="3" name="Content Placeholder 2"/>
          <p:cNvSpPr>
            <a:spLocks noGrp="1"/>
          </p:cNvSpPr>
          <p:nvPr>
            <p:ph idx="1"/>
          </p:nvPr>
        </p:nvSpPr>
        <p:spPr>
          <a:xfrm>
            <a:off x="685800" y="731520"/>
            <a:ext cx="8001000" cy="4678680"/>
          </a:xfrm>
        </p:spPr>
        <p:txBody>
          <a:bodyPr/>
          <a:lstStyle/>
          <a:p>
            <a:r>
              <a:rPr lang="en-US" sz="2800" dirty="0"/>
              <a:t>To allow taxpayers to obtain a Statement of Value from the Service, there is a provision that allows the Treasury to determine the value of gifts already made to a charity. </a:t>
            </a:r>
            <a:r>
              <a:rPr lang="en-US" sz="2800" dirty="0">
                <a:hlinkClick r:id="rId2"/>
              </a:rPr>
              <a:t>Rev. Proc. 96-15</a:t>
            </a:r>
            <a:r>
              <a:rPr lang="en-US" sz="2800" dirty="0"/>
              <a:t>. If the appraised value is over $50,000, the donor may request a Statement of Value by paying a fee of $2,500 and requesting the statement by January 15th. If these requirements are met, the IRS will issue a determination of value by June 30th.</a:t>
            </a:r>
          </a:p>
          <a:p>
            <a:endParaRPr lang="en-US" dirty="0"/>
          </a:p>
        </p:txBody>
      </p:sp>
    </p:spTree>
    <p:extLst>
      <p:ext uri="{BB962C8B-B14F-4D97-AF65-F5344CB8AC3E}">
        <p14:creationId xmlns:p14="http://schemas.microsoft.com/office/powerpoint/2010/main" val="9603154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62600"/>
            <a:ext cx="9144000" cy="1143000"/>
          </a:xfrm>
        </p:spPr>
        <p:txBody>
          <a:bodyPr/>
          <a:lstStyle/>
          <a:p>
            <a:pPr algn="ctr"/>
            <a:r>
              <a:rPr lang="en-US" dirty="0">
                <a:effectLst/>
              </a:rPr>
              <a:t>Valuation Penalties</a:t>
            </a:r>
          </a:p>
        </p:txBody>
      </p:sp>
      <p:sp>
        <p:nvSpPr>
          <p:cNvPr id="3" name="Content Placeholder 2"/>
          <p:cNvSpPr>
            <a:spLocks noGrp="1"/>
          </p:cNvSpPr>
          <p:nvPr>
            <p:ph idx="1"/>
          </p:nvPr>
        </p:nvSpPr>
        <p:spPr>
          <a:xfrm>
            <a:off x="533400" y="731520"/>
            <a:ext cx="8229600" cy="4602480"/>
          </a:xfrm>
        </p:spPr>
        <p:txBody>
          <a:bodyPr>
            <a:normAutofit/>
          </a:bodyPr>
          <a:lstStyle/>
          <a:p>
            <a:r>
              <a:rPr lang="en-US" sz="2800" dirty="0"/>
              <a:t>There are two general categories of valuation penalties. If the claimed value is 200% or more of the actual value, an underpayment of income tax over $5,000 may be subject to a penalty of 20%. </a:t>
            </a:r>
            <a:r>
              <a:rPr lang="en-US" sz="2800" dirty="0">
                <a:hlinkClick r:id="rId2"/>
              </a:rPr>
              <a:t>Sec. 6662(e)(1)(a)</a:t>
            </a:r>
            <a:r>
              <a:rPr lang="en-US" sz="2800" dirty="0"/>
              <a:t>. Furthermore, if the claimed value is in excess of 400% of the correct value, there may be a 40% penalty on the underpayment of tax. </a:t>
            </a:r>
            <a:r>
              <a:rPr lang="en-US" sz="2800" dirty="0">
                <a:hlinkClick r:id="rId3"/>
              </a:rPr>
              <a:t>Sec. 6662(h)(1)</a:t>
            </a:r>
            <a:r>
              <a:rPr lang="en-US" sz="2800" dirty="0"/>
              <a:t>.</a:t>
            </a:r>
          </a:p>
        </p:txBody>
      </p:sp>
    </p:spTree>
    <p:extLst>
      <p:ext uri="{BB962C8B-B14F-4D97-AF65-F5344CB8AC3E}">
        <p14:creationId xmlns:p14="http://schemas.microsoft.com/office/powerpoint/2010/main" val="21594681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486400"/>
            <a:ext cx="9144000" cy="1143000"/>
          </a:xfrm>
        </p:spPr>
        <p:txBody>
          <a:bodyPr/>
          <a:lstStyle/>
          <a:p>
            <a:pPr algn="ctr"/>
            <a:r>
              <a:rPr lang="en-US" dirty="0">
                <a:effectLst/>
              </a:rPr>
              <a:t>Valuation Penalties</a:t>
            </a:r>
            <a:endParaRPr lang="en-US" dirty="0"/>
          </a:p>
        </p:txBody>
      </p:sp>
      <p:sp>
        <p:nvSpPr>
          <p:cNvPr id="3" name="Content Placeholder 2"/>
          <p:cNvSpPr>
            <a:spLocks noGrp="1"/>
          </p:cNvSpPr>
          <p:nvPr>
            <p:ph idx="1"/>
          </p:nvPr>
        </p:nvSpPr>
        <p:spPr>
          <a:xfrm>
            <a:off x="533400" y="228600"/>
            <a:ext cx="8229600" cy="4953000"/>
          </a:xfrm>
        </p:spPr>
        <p:txBody>
          <a:bodyPr>
            <a:normAutofit/>
          </a:bodyPr>
          <a:lstStyle/>
          <a:p>
            <a:r>
              <a:rPr lang="en-US" sz="2800" dirty="0"/>
              <a:t>Clearly, Treasury is interested in preventing valuation abuses. The donors may avoid the valuation penalties by obtaining a qualified appraisal and making a good faith review of the appraisal and the surrounding circumstances. Sec. 6664(c)(2). Therefore, for donations of valuable works of art, it is important for the donor both to obtain a qualified appraisal and to be able to document a reasonable level of review of comparable works of art.</a:t>
            </a:r>
          </a:p>
        </p:txBody>
      </p:sp>
    </p:spTree>
    <p:extLst>
      <p:ext uri="{BB962C8B-B14F-4D97-AF65-F5344CB8AC3E}">
        <p14:creationId xmlns:p14="http://schemas.microsoft.com/office/powerpoint/2010/main" val="11572967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57200" y="570667"/>
            <a:ext cx="8229600" cy="5601533"/>
          </a:xfrm>
          <a:prstGeom prst="rect">
            <a:avLst/>
          </a:prstGeom>
        </p:spPr>
        <p:txBody>
          <a:bodyPr wrap="square">
            <a:spAutoFit/>
          </a:bodyPr>
          <a:lstStyle/>
          <a:p>
            <a:r>
              <a:rPr lang="en-US" dirty="0"/>
              <a:t> </a:t>
            </a:r>
            <a:r>
              <a:rPr lang="en-US" dirty="0" smtClean="0"/>
              <a:t>Many </a:t>
            </a:r>
            <a:r>
              <a:rPr lang="en-US" dirty="0"/>
              <a:t>individuals own life insurance at some time in their lives</a:t>
            </a:r>
            <a:r>
              <a:rPr lang="en-US" dirty="0" smtClean="0"/>
              <a:t>.</a:t>
            </a:r>
          </a:p>
          <a:p>
            <a:endParaRPr lang="en-US" dirty="0"/>
          </a:p>
          <a:p>
            <a:r>
              <a:rPr lang="en-US" dirty="0"/>
              <a:t> </a:t>
            </a:r>
            <a:r>
              <a:rPr lang="en-US" dirty="0">
                <a:solidFill>
                  <a:schemeClr val="accent6">
                    <a:lumMod val="75000"/>
                  </a:schemeClr>
                </a:solidFill>
              </a:rPr>
              <a:t>True</a:t>
            </a:r>
            <a:r>
              <a:rPr lang="en-US" dirty="0"/>
              <a:t>  False</a:t>
            </a:r>
          </a:p>
          <a:p>
            <a:endParaRPr lang="en-US" dirty="0"/>
          </a:p>
          <a:p>
            <a:r>
              <a:rPr lang="en-US" dirty="0" smtClean="0"/>
              <a:t>Many </a:t>
            </a:r>
            <a:r>
              <a:rPr lang="en-US" dirty="0"/>
              <a:t>individuals own life insurance at some time in their lives. A life insurance policy may provide peace of mind, financial liquidity, investment diversification or an inheritance for loved ones. </a:t>
            </a:r>
            <a:r>
              <a:rPr lang="en-US" dirty="0" smtClean="0"/>
              <a:t> As </a:t>
            </a:r>
            <a:r>
              <a:rPr lang="en-US" dirty="0"/>
              <a:t>an individual's situation changes over time, a life insurance policy may no longer be needed for its original purpose</a:t>
            </a:r>
            <a:r>
              <a:rPr lang="en-US" dirty="0" smtClean="0"/>
              <a:t>.</a:t>
            </a:r>
          </a:p>
          <a:p>
            <a:endParaRPr lang="en-US" dirty="0"/>
          </a:p>
          <a:p>
            <a:r>
              <a:rPr lang="en-US" dirty="0"/>
              <a:t> True  </a:t>
            </a:r>
            <a:r>
              <a:rPr lang="en-US" dirty="0">
                <a:solidFill>
                  <a:schemeClr val="accent6">
                    <a:lumMod val="75000"/>
                  </a:schemeClr>
                </a:solidFill>
              </a:rPr>
              <a:t>False</a:t>
            </a:r>
          </a:p>
          <a:p>
            <a:endParaRPr lang="en-US" dirty="0"/>
          </a:p>
          <a:p>
            <a:r>
              <a:rPr lang="en-US" sz="2000" dirty="0" smtClean="0"/>
              <a:t>As </a:t>
            </a:r>
            <a:r>
              <a:rPr lang="en-US" sz="2000" dirty="0"/>
              <a:t>an individual's situation changes over time, a life insurance policy may no longer be needed for its original purpose. For instance, a person may have accumulated a substantial estate and no longer need the insurance policy for inheritance purposes. Alternatively, a person may have purchased life insurance to protect against a premature death. However, after the person reaches a certain age, the insurance policy no longer serves its original purpose. An individual with philanthropic intent may decide to make a charitable contribution of the life insurance policy. </a:t>
            </a:r>
          </a:p>
        </p:txBody>
      </p:sp>
    </p:spTree>
    <p:extLst>
      <p:ext uri="{BB962C8B-B14F-4D97-AF65-F5344CB8AC3E}">
        <p14:creationId xmlns:p14="http://schemas.microsoft.com/office/powerpoint/2010/main" val="41996511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609600"/>
            <a:ext cx="8305800" cy="5632311"/>
          </a:xfrm>
          <a:prstGeom prst="rect">
            <a:avLst/>
          </a:prstGeom>
        </p:spPr>
        <p:txBody>
          <a:bodyPr wrap="square">
            <a:spAutoFit/>
          </a:bodyPr>
          <a:lstStyle/>
          <a:p>
            <a:r>
              <a:rPr lang="en-US" dirty="0"/>
              <a:t> </a:t>
            </a:r>
            <a:r>
              <a:rPr lang="en-US" sz="2000" dirty="0" smtClean="0"/>
              <a:t>A </a:t>
            </a:r>
            <a:r>
              <a:rPr lang="en-US" sz="2000" dirty="0"/>
              <a:t>donor who wants to make a gift of a life insurance policy must create an insurance trust with charity as the remainder</a:t>
            </a:r>
            <a:r>
              <a:rPr lang="en-US" sz="2000" dirty="0" smtClean="0"/>
              <a:t>.   </a:t>
            </a:r>
            <a:r>
              <a:rPr lang="en-US" sz="2000" dirty="0"/>
              <a:t>True  </a:t>
            </a:r>
            <a:r>
              <a:rPr lang="en-US" sz="2000" dirty="0">
                <a:solidFill>
                  <a:schemeClr val="accent6">
                    <a:lumMod val="75000"/>
                  </a:schemeClr>
                </a:solidFill>
              </a:rPr>
              <a:t>False</a:t>
            </a:r>
          </a:p>
          <a:p>
            <a:endParaRPr lang="en-US" sz="2000" dirty="0"/>
          </a:p>
          <a:p>
            <a:r>
              <a:rPr lang="en-US" sz="2000" dirty="0">
                <a:solidFill>
                  <a:schemeClr val="accent6">
                    <a:lumMod val="75000"/>
                  </a:schemeClr>
                </a:solidFill>
              </a:rPr>
              <a:t>False</a:t>
            </a:r>
            <a:r>
              <a:rPr lang="en-US" sz="2000" dirty="0"/>
              <a:t> - A donor who wants to make a gift of a life insurance policy must i</a:t>
            </a:r>
            <a:r>
              <a:rPr lang="en-US" sz="2000" dirty="0" smtClean="0"/>
              <a:t>rrevocably </a:t>
            </a:r>
            <a:r>
              <a:rPr lang="en-US" sz="2000" dirty="0"/>
              <a:t>transfer ownership of the policy to charity. An insurance trust is not required. By this transfer the donor must relinquish all incidents of ownership and rights in the policy. Most states allow for such a transfer to charity; some, however, may not. Therefore, it is imperative that a donor determine whether his or her state allows such a transfer before proceeding. </a:t>
            </a:r>
            <a:endParaRPr lang="en-US" sz="2000" dirty="0" smtClean="0"/>
          </a:p>
          <a:p>
            <a:endParaRPr lang="en-US" sz="2000" dirty="0"/>
          </a:p>
          <a:p>
            <a:r>
              <a:rPr lang="en-US" sz="2000" dirty="0" smtClean="0"/>
              <a:t>To </a:t>
            </a:r>
            <a:r>
              <a:rPr lang="en-US" sz="2000" dirty="0"/>
              <a:t>complete a transfer of an insurance policy, the donor will need to contact the insurance company and fill out the proper change of ownership forms.</a:t>
            </a:r>
          </a:p>
          <a:p>
            <a:r>
              <a:rPr lang="en-US" sz="2000" dirty="0"/>
              <a:t> </a:t>
            </a:r>
            <a:r>
              <a:rPr lang="en-US" sz="2000" dirty="0">
                <a:solidFill>
                  <a:schemeClr val="accent6">
                    <a:lumMod val="75000"/>
                  </a:schemeClr>
                </a:solidFill>
              </a:rPr>
              <a:t>True</a:t>
            </a:r>
            <a:r>
              <a:rPr lang="en-US" sz="2000" dirty="0"/>
              <a:t>  False</a:t>
            </a:r>
          </a:p>
          <a:p>
            <a:endParaRPr lang="en-US" sz="2000" dirty="0"/>
          </a:p>
          <a:p>
            <a:r>
              <a:rPr lang="en-US" sz="2000" dirty="0">
                <a:solidFill>
                  <a:schemeClr val="accent6">
                    <a:lumMod val="75000"/>
                  </a:schemeClr>
                </a:solidFill>
              </a:rPr>
              <a:t>True</a:t>
            </a:r>
            <a:r>
              <a:rPr lang="en-US" sz="2000" dirty="0"/>
              <a:t> - A donor who wants to make a gift of a life insurance policy must irrevocably transfer ownership of the policy to charity. Once the charity owns the policy, it may hold or surrender the policy. The charity should verify that it not only owns the policy but is the designated beneficiary as well. </a:t>
            </a:r>
          </a:p>
        </p:txBody>
      </p:sp>
    </p:spTree>
    <p:extLst>
      <p:ext uri="{BB962C8B-B14F-4D97-AF65-F5344CB8AC3E}">
        <p14:creationId xmlns:p14="http://schemas.microsoft.com/office/powerpoint/2010/main" val="6264046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953000"/>
            <a:ext cx="9131157" cy="1143000"/>
          </a:xfrm>
        </p:spPr>
        <p:txBody>
          <a:bodyPr/>
          <a:lstStyle/>
          <a:p>
            <a:pPr algn="ctr"/>
            <a:r>
              <a:rPr lang="en-US" dirty="0" smtClean="0"/>
              <a:t>Fair Market Value</a:t>
            </a:r>
            <a:endParaRPr lang="en-US" dirty="0"/>
          </a:p>
        </p:txBody>
      </p:sp>
      <p:sp>
        <p:nvSpPr>
          <p:cNvPr id="3" name="Content Placeholder 2"/>
          <p:cNvSpPr>
            <a:spLocks noGrp="1"/>
          </p:cNvSpPr>
          <p:nvPr>
            <p:ph idx="1"/>
          </p:nvPr>
        </p:nvSpPr>
        <p:spPr>
          <a:xfrm>
            <a:off x="457200" y="1447800"/>
            <a:ext cx="8229600" cy="3383280"/>
          </a:xfrm>
        </p:spPr>
        <p:txBody>
          <a:bodyPr>
            <a:normAutofit fontScale="85000" lnSpcReduction="20000"/>
          </a:bodyPr>
          <a:lstStyle/>
          <a:p>
            <a:r>
              <a:rPr lang="en-US" b="1" dirty="0">
                <a:hlinkClick r:id="rId2"/>
              </a:rPr>
              <a:t>Fair Market Value:</a:t>
            </a:r>
            <a:r>
              <a:rPr lang="en-US" dirty="0"/>
              <a:t> Property is bought and sold every day between willing buyers and willing sellers</a:t>
            </a:r>
            <a:r>
              <a:rPr lang="en-US" dirty="0" smtClean="0"/>
              <a:t>.</a:t>
            </a:r>
          </a:p>
          <a:p>
            <a:pPr marL="45720" indent="0">
              <a:buNone/>
            </a:pPr>
            <a:r>
              <a:rPr lang="en-US" dirty="0" smtClean="0"/>
              <a:t> </a:t>
            </a:r>
          </a:p>
          <a:p>
            <a:pPr lvl="2"/>
            <a:r>
              <a:rPr lang="en-US" sz="2800" dirty="0" smtClean="0">
                <a:solidFill>
                  <a:srgbClr val="000000"/>
                </a:solidFill>
                <a:latin typeface="Verdana"/>
                <a:ea typeface="Times New Roman"/>
                <a:cs typeface="Times New Roman"/>
              </a:rPr>
              <a:t>The </a:t>
            </a:r>
            <a:r>
              <a:rPr lang="en-US" sz="2800" dirty="0">
                <a:solidFill>
                  <a:srgbClr val="000000"/>
                </a:solidFill>
                <a:latin typeface="Verdana"/>
                <a:ea typeface="Times New Roman"/>
                <a:cs typeface="Times New Roman"/>
              </a:rPr>
              <a:t>determination of value for any charitable gift is simple. It is merely the value that a willing buyer would pay a willing seller.</a:t>
            </a:r>
            <a:endParaRPr lang="en-US" sz="2800" dirty="0" smtClean="0"/>
          </a:p>
          <a:p>
            <a:pPr marL="365760" lvl="1" indent="0">
              <a:buNone/>
            </a:pPr>
            <a:r>
              <a:rPr lang="en-US" dirty="0"/>
              <a:t/>
            </a:r>
            <a:br>
              <a:rPr lang="en-US" dirty="0"/>
            </a:br>
            <a:endParaRPr lang="en-US" dirty="0"/>
          </a:p>
        </p:txBody>
      </p:sp>
    </p:spTree>
    <p:extLst>
      <p:ext uri="{BB962C8B-B14F-4D97-AF65-F5344CB8AC3E}">
        <p14:creationId xmlns:p14="http://schemas.microsoft.com/office/powerpoint/2010/main" val="16251057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38200"/>
            <a:ext cx="8229600" cy="4678204"/>
          </a:xfrm>
          <a:prstGeom prst="rect">
            <a:avLst/>
          </a:prstGeom>
        </p:spPr>
        <p:txBody>
          <a:bodyPr wrap="square">
            <a:spAutoFit/>
          </a:bodyPr>
          <a:lstStyle/>
          <a:p>
            <a:r>
              <a:rPr lang="en-US" dirty="0"/>
              <a:t> </a:t>
            </a:r>
            <a:r>
              <a:rPr lang="en-US" sz="2000" dirty="0" smtClean="0"/>
              <a:t>An </a:t>
            </a:r>
            <a:r>
              <a:rPr lang="en-US" sz="2000" dirty="0"/>
              <a:t>individual who decided to surrender his or her insurance policy for cash would realize taxable ordinary income equal to the excess of the policy's value over the cost basis</a:t>
            </a:r>
            <a:r>
              <a:rPr lang="en-US" sz="2000" dirty="0" smtClean="0"/>
              <a:t>.   </a:t>
            </a:r>
            <a:r>
              <a:rPr lang="en-US" sz="2000" dirty="0">
                <a:solidFill>
                  <a:schemeClr val="accent6">
                    <a:lumMod val="75000"/>
                  </a:schemeClr>
                </a:solidFill>
              </a:rPr>
              <a:t>True</a:t>
            </a:r>
            <a:r>
              <a:rPr lang="en-US" sz="2000" dirty="0"/>
              <a:t>  False</a:t>
            </a:r>
          </a:p>
          <a:p>
            <a:endParaRPr lang="en-US" sz="2000" dirty="0"/>
          </a:p>
          <a:p>
            <a:r>
              <a:rPr lang="en-US" sz="2000" dirty="0">
                <a:solidFill>
                  <a:schemeClr val="accent6">
                    <a:lumMod val="75000"/>
                  </a:schemeClr>
                </a:solidFill>
              </a:rPr>
              <a:t>True</a:t>
            </a:r>
            <a:r>
              <a:rPr lang="en-US" sz="2000" dirty="0"/>
              <a:t> - This taxable event would be reported as ordinary income (not capital gain income), and the insurance company would report the income to the individual on IRS Form 1099. 	 	</a:t>
            </a:r>
            <a:endParaRPr lang="en-US" sz="2000" dirty="0" smtClean="0"/>
          </a:p>
          <a:p>
            <a:endParaRPr lang="en-US" sz="2000" dirty="0"/>
          </a:p>
          <a:p>
            <a:r>
              <a:rPr lang="en-US" sz="2000" dirty="0" smtClean="0"/>
              <a:t>The </a:t>
            </a:r>
            <a:r>
              <a:rPr lang="en-US" sz="2000" dirty="0"/>
              <a:t>transfer of a life insurance policy to charity should not trigger any income tax liability</a:t>
            </a:r>
            <a:r>
              <a:rPr lang="en-US" sz="2000" dirty="0" smtClean="0"/>
              <a:t>.   </a:t>
            </a:r>
            <a:r>
              <a:rPr lang="en-US" sz="2000" dirty="0">
                <a:solidFill>
                  <a:schemeClr val="accent6">
                    <a:lumMod val="75000"/>
                  </a:schemeClr>
                </a:solidFill>
              </a:rPr>
              <a:t>True</a:t>
            </a:r>
            <a:r>
              <a:rPr lang="en-US" sz="2000" dirty="0"/>
              <a:t>  False</a:t>
            </a:r>
          </a:p>
          <a:p>
            <a:endParaRPr lang="en-US" sz="2000" dirty="0"/>
          </a:p>
          <a:p>
            <a:r>
              <a:rPr lang="en-US" sz="2000" dirty="0">
                <a:solidFill>
                  <a:schemeClr val="accent6">
                    <a:lumMod val="75000"/>
                  </a:schemeClr>
                </a:solidFill>
              </a:rPr>
              <a:t>True</a:t>
            </a:r>
            <a:r>
              <a:rPr lang="en-US" sz="2000" dirty="0"/>
              <a:t> - However, this result may change in some rare instances, i.e., if there are loans against the policy in excess of basis. Therefore, each situation must be reviewed prior to any transfer. </a:t>
            </a:r>
          </a:p>
          <a:p>
            <a:r>
              <a:rPr lang="en-US" dirty="0" smtClean="0"/>
              <a:t>  </a:t>
            </a:r>
            <a:endParaRPr lang="en-US" dirty="0"/>
          </a:p>
        </p:txBody>
      </p:sp>
    </p:spTree>
    <p:extLst>
      <p:ext uri="{BB962C8B-B14F-4D97-AF65-F5344CB8AC3E}">
        <p14:creationId xmlns:p14="http://schemas.microsoft.com/office/powerpoint/2010/main" val="25301776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Hello - Handouts</a:t>
            </a:r>
            <a:endParaRPr lang="en-US" dirty="0"/>
          </a:p>
        </p:txBody>
      </p:sp>
    </p:spTree>
    <p:extLst>
      <p:ext uri="{BB962C8B-B14F-4D97-AF65-F5344CB8AC3E}">
        <p14:creationId xmlns:p14="http://schemas.microsoft.com/office/powerpoint/2010/main" val="956852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93668"/>
            <a:ext cx="8229600" cy="5878532"/>
          </a:xfrm>
          <a:prstGeom prst="rect">
            <a:avLst/>
          </a:prstGeom>
        </p:spPr>
        <p:txBody>
          <a:bodyPr wrap="square">
            <a:spAutoFit/>
          </a:bodyPr>
          <a:lstStyle/>
          <a:p>
            <a:pPr algn="ctr"/>
            <a:r>
              <a:rPr lang="en-US" sz="3200" b="1" u="sng" dirty="0"/>
              <a:t>Gift </a:t>
            </a:r>
            <a:r>
              <a:rPr lang="en-US" sz="3200" b="1" u="sng" dirty="0" smtClean="0"/>
              <a:t>Substantiation –IRS form 1771</a:t>
            </a:r>
          </a:p>
          <a:p>
            <a:pPr algn="ctr"/>
            <a:endParaRPr lang="en-US" sz="3200" b="1" u="sng" dirty="0"/>
          </a:p>
          <a:p>
            <a:r>
              <a:rPr lang="en-US" sz="2400" b="1" dirty="0">
                <a:hlinkClick r:id="rId2" action="ppaction://hlinkfile"/>
              </a:rPr>
              <a:t>Recordkeeping and Substantiation for Cash Gifts:</a:t>
            </a:r>
            <a:r>
              <a:rPr lang="en-US" sz="2400" dirty="0"/>
              <a:t> Gifts of money are substantiated by a receipt from the organization or reliable written records.</a:t>
            </a:r>
            <a:br>
              <a:rPr lang="en-US" sz="2400" dirty="0"/>
            </a:br>
            <a:r>
              <a:rPr lang="en-US" sz="2400" dirty="0"/>
              <a:t/>
            </a:r>
            <a:br>
              <a:rPr lang="en-US" sz="2400" dirty="0"/>
            </a:br>
            <a:r>
              <a:rPr lang="en-US" sz="2400" b="1" dirty="0">
                <a:hlinkClick r:id="rId3" action="ppaction://hlinkfile"/>
              </a:rPr>
              <a:t>Cash Gifts Over $250:</a:t>
            </a:r>
            <a:r>
              <a:rPr lang="en-US" sz="2400" dirty="0"/>
              <a:t> Specific documentation requirements exist for gifts of $250 or more. </a:t>
            </a:r>
            <a:br>
              <a:rPr lang="en-US" sz="2400" dirty="0"/>
            </a:br>
            <a:r>
              <a:rPr lang="en-US" sz="2400" dirty="0"/>
              <a:t/>
            </a:r>
            <a:br>
              <a:rPr lang="en-US" sz="2400" dirty="0"/>
            </a:br>
            <a:r>
              <a:rPr lang="en-US" sz="2400" b="1" dirty="0">
                <a:hlinkClick r:id="rId4" action="ppaction://hlinkfile"/>
              </a:rPr>
              <a:t>Payroll Deduction Substantiation Guidelines:</a:t>
            </a:r>
            <a:r>
              <a:rPr lang="en-US" sz="2400" dirty="0"/>
              <a:t> Specific documentation requirements exist for gifts of $250 or more. </a:t>
            </a:r>
            <a:br>
              <a:rPr lang="en-US" sz="2400" dirty="0"/>
            </a:br>
            <a:r>
              <a:rPr lang="en-US" sz="2400" dirty="0"/>
              <a:t/>
            </a:r>
            <a:br>
              <a:rPr lang="en-US" sz="2400" dirty="0"/>
            </a:br>
            <a:r>
              <a:rPr lang="en-US" sz="2400" b="1" dirty="0">
                <a:hlinkClick r:id="rId5" action="ppaction://hlinkfile"/>
              </a:rPr>
              <a:t>Volunteer Expenses:</a:t>
            </a:r>
            <a:r>
              <a:rPr lang="en-US" sz="2400" dirty="0"/>
              <a:t> A volunteer may deduct expenses that are directly related to his or her volunteer work for a charitable organization. </a:t>
            </a:r>
            <a:endParaRPr lang="en-US" dirty="0"/>
          </a:p>
        </p:txBody>
      </p:sp>
    </p:spTree>
    <p:extLst>
      <p:ext uri="{BB962C8B-B14F-4D97-AF65-F5344CB8AC3E}">
        <p14:creationId xmlns:p14="http://schemas.microsoft.com/office/powerpoint/2010/main" val="26793506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89844"/>
            <a:ext cx="8229600" cy="4524315"/>
          </a:xfrm>
          <a:prstGeom prst="rect">
            <a:avLst/>
          </a:prstGeom>
        </p:spPr>
        <p:txBody>
          <a:bodyPr wrap="square">
            <a:spAutoFit/>
          </a:bodyPr>
          <a:lstStyle/>
          <a:p>
            <a:r>
              <a:rPr lang="en-US" sz="2400" b="1" dirty="0">
                <a:hlinkClick r:id="rId2" action="ppaction://hlinkfile"/>
              </a:rPr>
              <a:t>Charitable Remainder Annuity Trust/</a:t>
            </a:r>
            <a:r>
              <a:rPr lang="en-US" sz="2400" b="1" dirty="0" err="1">
                <a:hlinkClick r:id="rId2" action="ppaction://hlinkfile"/>
              </a:rPr>
              <a:t>Unitrust</a:t>
            </a:r>
            <a:r>
              <a:rPr lang="en-US" sz="2400" b="1" dirty="0">
                <a:hlinkClick r:id="rId2" action="ppaction://hlinkfile"/>
              </a:rPr>
              <a:t>:</a:t>
            </a:r>
            <a:r>
              <a:rPr lang="en-US" sz="2400" dirty="0"/>
              <a:t> The gift to a CRAT or a CRUT is deductible without a receipt from a charity. </a:t>
            </a:r>
            <a:br>
              <a:rPr lang="en-US" sz="2400" dirty="0"/>
            </a:br>
            <a:r>
              <a:rPr lang="en-US" sz="2400" dirty="0"/>
              <a:t/>
            </a:r>
            <a:br>
              <a:rPr lang="en-US" sz="2400" dirty="0"/>
            </a:br>
            <a:r>
              <a:rPr lang="en-US" sz="2400" b="1" dirty="0">
                <a:hlinkClick r:id="rId3" action="ppaction://hlinkfile"/>
              </a:rPr>
              <a:t>Pooled Income Fund or Charitable Gift Annuity:</a:t>
            </a:r>
            <a:r>
              <a:rPr lang="en-US" sz="2400" dirty="0"/>
              <a:t> For transfers to a pooled income fund or in exchange for a charitable gift annuity, the normal receipt requirements will apply. </a:t>
            </a:r>
            <a:br>
              <a:rPr lang="en-US" sz="2400" dirty="0"/>
            </a:br>
            <a:r>
              <a:rPr lang="en-US" sz="2400" dirty="0"/>
              <a:t/>
            </a:r>
            <a:br>
              <a:rPr lang="en-US" sz="2400" dirty="0"/>
            </a:br>
            <a:r>
              <a:rPr lang="en-US" sz="2400" b="1" dirty="0">
                <a:hlinkClick r:id="rId4" action="ppaction://hlinkfile"/>
              </a:rPr>
              <a:t>Property Gifts Under $500:</a:t>
            </a:r>
            <a:r>
              <a:rPr lang="en-US" sz="2400" dirty="0"/>
              <a:t> Gifts of property under $500 may be deductible, provided the donor is given receipt by the charity. </a:t>
            </a:r>
            <a:br>
              <a:rPr lang="en-US" sz="2400" dirty="0"/>
            </a:br>
            <a:r>
              <a:rPr lang="en-US" sz="2400" dirty="0"/>
              <a:t/>
            </a:r>
            <a:br>
              <a:rPr lang="en-US" sz="2400" dirty="0"/>
            </a:br>
            <a:r>
              <a:rPr lang="en-US" sz="2400" b="1" dirty="0">
                <a:hlinkClick r:id="rId5" action="ppaction://hlinkfile"/>
              </a:rPr>
              <a:t>Property Gifts Over $500:</a:t>
            </a:r>
            <a:r>
              <a:rPr lang="en-US" sz="2400" dirty="0"/>
              <a:t> Noncash gifts over $500 require filing IRS Form 8283. </a:t>
            </a:r>
          </a:p>
        </p:txBody>
      </p:sp>
    </p:spTree>
    <p:extLst>
      <p:ext uri="{BB962C8B-B14F-4D97-AF65-F5344CB8AC3E}">
        <p14:creationId xmlns:p14="http://schemas.microsoft.com/office/powerpoint/2010/main" val="15472704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14400"/>
            <a:ext cx="8229600" cy="4832092"/>
          </a:xfrm>
          <a:prstGeom prst="rect">
            <a:avLst/>
          </a:prstGeom>
        </p:spPr>
        <p:txBody>
          <a:bodyPr wrap="square">
            <a:spAutoFit/>
          </a:bodyPr>
          <a:lstStyle/>
          <a:p>
            <a:r>
              <a:rPr lang="en-US" sz="2800" b="1" dirty="0"/>
              <a:t>Recordkeeping and Substantiation for Cash Gifts</a:t>
            </a:r>
          </a:p>
          <a:p>
            <a:r>
              <a:rPr lang="en-US" sz="2800" dirty="0"/>
              <a:t/>
            </a:r>
            <a:br>
              <a:rPr lang="en-US" sz="2800" dirty="0"/>
            </a:br>
            <a:r>
              <a:rPr lang="en-US" sz="2800" dirty="0"/>
              <a:t>Gifts of money are substantiated by a receipt from the organization or reliable written records. Gifts of $250 or more also require a "contemporaneous written acknowledgement" from the charity, typically a receipt. Cash gifts of any amount are deductible only if there are reliable written records. The reliable record must be a bank record or a receipt from the charity specifying the amount and date of the contribution. </a:t>
            </a:r>
            <a:r>
              <a:rPr lang="en-US" sz="2800" dirty="0">
                <a:hlinkClick r:id="rId2" action="ppaction://hlinkfile"/>
              </a:rPr>
              <a:t>Sec. 170(f)(17)</a:t>
            </a:r>
            <a:r>
              <a:rPr lang="en-US" sz="2800" dirty="0"/>
              <a:t>.</a:t>
            </a:r>
          </a:p>
        </p:txBody>
      </p:sp>
    </p:spTree>
    <p:extLst>
      <p:ext uri="{BB962C8B-B14F-4D97-AF65-F5344CB8AC3E}">
        <p14:creationId xmlns:p14="http://schemas.microsoft.com/office/powerpoint/2010/main" val="19757332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90600"/>
            <a:ext cx="8229600" cy="4985980"/>
          </a:xfrm>
          <a:prstGeom prst="rect">
            <a:avLst/>
          </a:prstGeom>
        </p:spPr>
        <p:txBody>
          <a:bodyPr wrap="square">
            <a:spAutoFit/>
          </a:bodyPr>
          <a:lstStyle/>
          <a:p>
            <a:pPr>
              <a:spcAft>
                <a:spcPts val="1200"/>
              </a:spcAft>
            </a:pPr>
            <a:r>
              <a:rPr lang="en-US" sz="2800" b="1" dirty="0"/>
              <a:t>Cash Gifts Over $250</a:t>
            </a:r>
          </a:p>
          <a:p>
            <a:r>
              <a:rPr lang="en-US" sz="2800" dirty="0"/>
              <a:t>Specific documentation requirements exist for gifts of $250 or more. The charity has an obligation to send the donor a receipt for such gifts stating the amount of the gift. Normally, the receipt indicates that the charity provided no goods or services to the donor. </a:t>
            </a:r>
            <a:r>
              <a:rPr lang="en-US" sz="2800" dirty="0">
                <a:hlinkClick r:id="rId2" action="ppaction://hlinkfile"/>
              </a:rPr>
              <a:t>Sec. 170(f)(8)(B)</a:t>
            </a:r>
            <a:r>
              <a:rPr lang="en-US" sz="2800" dirty="0"/>
              <a:t>. If there is a "quid pro quo," that must be stated on the receipt. An exception to the "quid pro quo" requirement is created for "intangible religious benefits." </a:t>
            </a:r>
            <a:r>
              <a:rPr lang="en-US" sz="2800" dirty="0">
                <a:hlinkClick r:id="rId3" action="ppaction://hlinkfile"/>
              </a:rPr>
              <a:t>Reg. 1.170A-13(f)(1)</a:t>
            </a:r>
            <a:r>
              <a:rPr lang="en-US" sz="2800" dirty="0"/>
              <a:t>. The donor must receive the receipt prior to filing his or her tax return.</a:t>
            </a:r>
          </a:p>
        </p:txBody>
      </p:sp>
    </p:spTree>
    <p:extLst>
      <p:ext uri="{BB962C8B-B14F-4D97-AF65-F5344CB8AC3E}">
        <p14:creationId xmlns:p14="http://schemas.microsoft.com/office/powerpoint/2010/main" val="26372187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86800"/>
            <a:ext cx="8229600" cy="5509200"/>
          </a:xfrm>
          <a:prstGeom prst="rect">
            <a:avLst/>
          </a:prstGeom>
        </p:spPr>
        <p:txBody>
          <a:bodyPr wrap="square">
            <a:spAutoFit/>
          </a:bodyPr>
          <a:lstStyle/>
          <a:p>
            <a:r>
              <a:rPr lang="en-US" sz="2800" b="1" dirty="0"/>
              <a:t>Payroll Deduction Substantiation Guidelines</a:t>
            </a:r>
          </a:p>
          <a:p>
            <a:r>
              <a:rPr lang="en-US" sz="2400" dirty="0"/>
              <a:t/>
            </a:r>
            <a:br>
              <a:rPr lang="en-US" sz="2400" dirty="0"/>
            </a:br>
            <a:r>
              <a:rPr lang="en-US" sz="2000" dirty="0"/>
              <a:t>In </a:t>
            </a:r>
            <a:r>
              <a:rPr lang="en-US" sz="2000" dirty="0">
                <a:hlinkClick r:id="rId2" action="ppaction://hlinkfile"/>
              </a:rPr>
              <a:t>Notice 2006-110</a:t>
            </a:r>
            <a:r>
              <a:rPr lang="en-US" sz="2000" dirty="0"/>
              <a:t>; 2006-51 IRB 1 (1 Dec 2006), Treasury released guidelines for substantiation of payroll charitable deductions. Under </a:t>
            </a:r>
            <a:r>
              <a:rPr lang="en-US" sz="2000" dirty="0">
                <a:hlinkClick r:id="rId3" action="ppaction://hlinkfile"/>
              </a:rPr>
              <a:t>Sec. 170(f)(17)</a:t>
            </a:r>
            <a:r>
              <a:rPr lang="en-US" sz="2000" dirty="0"/>
              <a:t> deductions for gifts by cash or check or payroll deduction require specific substantiation. Generally, there must be a contemporaneous written acknowledgement for gifts of $250 or more. All gifts also require a bank record or written confirmation from the donor to qualify for deduction.</a:t>
            </a:r>
            <a:br>
              <a:rPr lang="en-US" sz="2000" dirty="0"/>
            </a:br>
            <a:r>
              <a:rPr lang="en-US" sz="2000" dirty="0"/>
              <a:t/>
            </a:r>
            <a:br>
              <a:rPr lang="en-US" sz="2000" dirty="0"/>
            </a:br>
            <a:r>
              <a:rPr lang="en-US" sz="2000" dirty="0"/>
              <a:t>Because payroll deductions are automatically withdrawn from earnings by the employer, there are different substantiation requirements. To comply with </a:t>
            </a:r>
            <a:r>
              <a:rPr lang="en-US" sz="2000" dirty="0">
                <a:hlinkClick r:id="rId4" action="ppaction://hlinkfile"/>
              </a:rPr>
              <a:t>Sec. 170(f)(8)</a:t>
            </a:r>
            <a:r>
              <a:rPr lang="en-US" sz="2000" dirty="0"/>
              <a:t> substantiation rules, employees must retain a pay stub or Form W-2 that describes the amount withheld by the employer for the charitable gift and a pledge card or other document prepared by the charitable </a:t>
            </a:r>
            <a:r>
              <a:rPr lang="en-US" sz="2000" dirty="0" err="1"/>
              <a:t>donee</a:t>
            </a:r>
            <a:r>
              <a:rPr lang="en-US" sz="2000" dirty="0"/>
              <a:t> organizations. The pledge card or other document must also state that the charitable organization does not provide goods or services in whole or partial consideration for the contribution</a:t>
            </a:r>
            <a:r>
              <a:rPr lang="en-US" sz="2000" dirty="0" smtClean="0"/>
              <a:t>.</a:t>
            </a:r>
            <a:endParaRPr lang="en-US" dirty="0"/>
          </a:p>
        </p:txBody>
      </p:sp>
    </p:spTree>
    <p:extLst>
      <p:ext uri="{BB962C8B-B14F-4D97-AF65-F5344CB8AC3E}">
        <p14:creationId xmlns:p14="http://schemas.microsoft.com/office/powerpoint/2010/main" val="31422416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43000"/>
            <a:ext cx="8229600" cy="4616648"/>
          </a:xfrm>
          <a:prstGeom prst="rect">
            <a:avLst/>
          </a:prstGeom>
        </p:spPr>
        <p:txBody>
          <a:bodyPr wrap="square">
            <a:spAutoFit/>
          </a:bodyPr>
          <a:lstStyle/>
          <a:p>
            <a:pPr>
              <a:spcAft>
                <a:spcPts val="1200"/>
              </a:spcAft>
            </a:pPr>
            <a:r>
              <a:rPr lang="en-US" sz="3200" b="1" dirty="0"/>
              <a:t>Volunteer Expenses</a:t>
            </a:r>
          </a:p>
          <a:p>
            <a:r>
              <a:rPr lang="en-US" sz="2800" dirty="0"/>
              <a:t>A volunteer may deduct expenses that are directly related to his or her volunteer work for a charitable organization. For this purpose, the volunteer must maintain records of the expenditures. In addition, the charity should send the volunteer a statement that describes the services rendered and indicates whether any goods or services were transferred by the charity to the volunteer in exchange for his or her efforts. </a:t>
            </a:r>
            <a:r>
              <a:rPr lang="en-US" sz="2800" dirty="0">
                <a:hlinkClick r:id="rId2" action="ppaction://hlinkfile"/>
              </a:rPr>
              <a:t>Reg. 1.170A-13(f)(10)</a:t>
            </a:r>
            <a:r>
              <a:rPr lang="en-US" sz="2800" dirty="0"/>
              <a:t>.</a:t>
            </a:r>
          </a:p>
        </p:txBody>
      </p:sp>
    </p:spTree>
    <p:extLst>
      <p:ext uri="{BB962C8B-B14F-4D97-AF65-F5344CB8AC3E}">
        <p14:creationId xmlns:p14="http://schemas.microsoft.com/office/powerpoint/2010/main" val="10854065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90600"/>
            <a:ext cx="8229600" cy="4985980"/>
          </a:xfrm>
          <a:prstGeom prst="rect">
            <a:avLst/>
          </a:prstGeom>
        </p:spPr>
        <p:txBody>
          <a:bodyPr wrap="square">
            <a:spAutoFit/>
          </a:bodyPr>
          <a:lstStyle/>
          <a:p>
            <a:pPr>
              <a:spcAft>
                <a:spcPts val="1200"/>
              </a:spcAft>
            </a:pPr>
            <a:r>
              <a:rPr lang="en-US" sz="2800" b="1" dirty="0"/>
              <a:t>Charitable Remainder Annuity Trust/</a:t>
            </a:r>
            <a:r>
              <a:rPr lang="en-US" sz="2800" b="1" dirty="0" err="1"/>
              <a:t>Unitrust</a:t>
            </a:r>
            <a:endParaRPr lang="en-US" sz="2800" b="1" dirty="0"/>
          </a:p>
          <a:p>
            <a:r>
              <a:rPr lang="en-US" sz="2800" dirty="0"/>
              <a:t>The gift to a CRAT or a CRUT is deductible without a receipt from a charity. While the remainder interest must be irrevocably committed to a charitable entity, the donor is not required to vest any specific charity with the remainder at the time the gift is created. Therefore, no receipt is required. </a:t>
            </a:r>
            <a:r>
              <a:rPr lang="en-US" sz="2800" dirty="0">
                <a:hlinkClick r:id="rId2" action="ppaction://hlinkfile"/>
              </a:rPr>
              <a:t>Reg. 1.170A-13(f)(13)</a:t>
            </a:r>
            <a:r>
              <a:rPr lang="en-US" sz="2800" dirty="0"/>
              <a:t>. Note that no receipt is required for the charitable deduction, but unless the trust is funded with cash, Form 8283, "Noncash Charitable Contributions," is still required.</a:t>
            </a:r>
          </a:p>
        </p:txBody>
      </p:sp>
    </p:spTree>
    <p:extLst>
      <p:ext uri="{BB962C8B-B14F-4D97-AF65-F5344CB8AC3E}">
        <p14:creationId xmlns:p14="http://schemas.microsoft.com/office/powerpoint/2010/main" val="19681226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38200"/>
            <a:ext cx="8229600" cy="5416868"/>
          </a:xfrm>
          <a:prstGeom prst="rect">
            <a:avLst/>
          </a:prstGeom>
        </p:spPr>
        <p:txBody>
          <a:bodyPr wrap="square">
            <a:spAutoFit/>
          </a:bodyPr>
          <a:lstStyle/>
          <a:p>
            <a:pPr>
              <a:spcAft>
                <a:spcPts val="1200"/>
              </a:spcAft>
            </a:pPr>
            <a:r>
              <a:rPr lang="en-US" sz="2800" b="1" dirty="0"/>
              <a:t>Pooled Income Fund or Charitable Gift Annuity</a:t>
            </a:r>
          </a:p>
          <a:p>
            <a:r>
              <a:rPr lang="en-US" sz="2800" dirty="0"/>
              <a:t>For transfers to a pooled income fund or in exchange for a charitable gift annuity, the normal receipt requirements will apply. The charity should indicate the value of the contribution. Since an income interest is retained with a pooled income fund and an annuity interest is retained with a charitable gift annuity, the charity should show on the receipt the value of the charitable interest. Only the remainder interest in a pooled income fund or the gift interest in a gift annuity qualifies for a charitable </a:t>
            </a:r>
            <a:r>
              <a:rPr lang="en-US" sz="2800" dirty="0" smtClean="0"/>
              <a:t>deduction</a:t>
            </a:r>
            <a:r>
              <a:rPr lang="en-US" sz="2800" dirty="0"/>
              <a:t>. </a:t>
            </a:r>
            <a:r>
              <a:rPr lang="en-US" sz="2800" dirty="0">
                <a:hlinkClick r:id="rId2" action="ppaction://hlinkfile"/>
              </a:rPr>
              <a:t>Reg. 1.170A-13(f)(13)</a:t>
            </a:r>
            <a:r>
              <a:rPr lang="en-US" sz="2800" dirty="0"/>
              <a:t>.</a:t>
            </a:r>
          </a:p>
        </p:txBody>
      </p:sp>
    </p:spTree>
    <p:extLst>
      <p:ext uri="{BB962C8B-B14F-4D97-AF65-F5344CB8AC3E}">
        <p14:creationId xmlns:p14="http://schemas.microsoft.com/office/powerpoint/2010/main" val="1678804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5029200"/>
            <a:ext cx="6512511" cy="1143000"/>
          </a:xfrm>
        </p:spPr>
        <p:txBody>
          <a:bodyPr/>
          <a:lstStyle/>
          <a:p>
            <a:r>
              <a:rPr lang="en-US" dirty="0"/>
              <a:t>Fair Market Value</a:t>
            </a:r>
          </a:p>
        </p:txBody>
      </p:sp>
      <p:sp>
        <p:nvSpPr>
          <p:cNvPr id="3" name="Content Placeholder 2"/>
          <p:cNvSpPr>
            <a:spLocks noGrp="1"/>
          </p:cNvSpPr>
          <p:nvPr>
            <p:ph idx="1"/>
          </p:nvPr>
        </p:nvSpPr>
        <p:spPr>
          <a:xfrm>
            <a:off x="533400" y="1295400"/>
            <a:ext cx="8077200" cy="3474720"/>
          </a:xfrm>
        </p:spPr>
        <p:txBody>
          <a:bodyPr>
            <a:normAutofit fontScale="70000" lnSpcReduction="20000"/>
          </a:bodyPr>
          <a:lstStyle/>
          <a:p>
            <a:r>
              <a:rPr lang="en-US" b="1" u="sng" dirty="0"/>
              <a:t>Fair Market Value</a:t>
            </a:r>
            <a:endParaRPr lang="en-US" dirty="0"/>
          </a:p>
          <a:p>
            <a:r>
              <a:rPr lang="en-US" dirty="0"/>
              <a:t>Property is bought and sold every day between willing buyers and willing sellers. </a:t>
            </a:r>
            <a:r>
              <a:rPr lang="en-US" dirty="0" smtClean="0"/>
              <a:t>It </a:t>
            </a:r>
            <a:r>
              <a:rPr lang="en-US" dirty="0"/>
              <a:t>is merely </a:t>
            </a:r>
            <a:r>
              <a:rPr lang="en-US" b="1" u="sng" dirty="0"/>
              <a:t>the value that a willing buyer would pay a willing seller.</a:t>
            </a:r>
            <a:r>
              <a:rPr lang="en-US" dirty="0"/>
              <a:t> However, the specific rules for determining value can vary considerably. Cash is, of course, worth its face value and public securities can be valued by their worth on an exchange, but other assets are more difficult to value. Thus, there are specific rules for valuing stocks, real estate, mutual funds, life insurance, art and other types of property. </a:t>
            </a:r>
            <a:r>
              <a:rPr lang="en-US" dirty="0">
                <a:hlinkClick r:id="rId2"/>
              </a:rPr>
              <a:t>Reg. 20.2031-1(b)</a:t>
            </a:r>
            <a:r>
              <a:rPr lang="en-US" dirty="0"/>
              <a:t>.</a:t>
            </a:r>
          </a:p>
        </p:txBody>
      </p:sp>
    </p:spTree>
    <p:extLst>
      <p:ext uri="{BB962C8B-B14F-4D97-AF65-F5344CB8AC3E}">
        <p14:creationId xmlns:p14="http://schemas.microsoft.com/office/powerpoint/2010/main" val="1512755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1515" y="1066800"/>
            <a:ext cx="8237220" cy="4370427"/>
          </a:xfrm>
          <a:prstGeom prst="rect">
            <a:avLst/>
          </a:prstGeom>
        </p:spPr>
        <p:txBody>
          <a:bodyPr wrap="square">
            <a:spAutoFit/>
          </a:bodyPr>
          <a:lstStyle/>
          <a:p>
            <a:pPr>
              <a:spcAft>
                <a:spcPts val="1200"/>
              </a:spcAft>
            </a:pPr>
            <a:r>
              <a:rPr lang="en-US" sz="2800" b="1" dirty="0"/>
              <a:t>Property Gifts Under $500</a:t>
            </a:r>
          </a:p>
          <a:p>
            <a:r>
              <a:rPr lang="en-US" sz="2400" dirty="0"/>
              <a:t>Gifts of property under $500 may be deductible, provided the donor is given a receipt by the charity. The receipt should list the name of the charity, the date of the gift, the city and state where the gift was received, a brief description of the property (but not the value, as that is the donor's responsibility) and a statement that no goods or services were provided by the charity to the donor. </a:t>
            </a:r>
            <a:r>
              <a:rPr lang="en-US" sz="2400" dirty="0">
                <a:hlinkClick r:id="rId2" action="ppaction://hlinkfile"/>
              </a:rPr>
              <a:t>Reg. 1.170A-13(b)(1)</a:t>
            </a:r>
            <a:r>
              <a:rPr lang="en-US" sz="2400" dirty="0"/>
              <a:t>.</a:t>
            </a:r>
          </a:p>
          <a:p>
            <a:r>
              <a:rPr lang="en-US" sz="2400" dirty="0"/>
              <a:t>In addition to the above information, the donor should retain an estimate of the fair market value of the property and an explanation of the methods used to determine the value</a:t>
            </a:r>
            <a:r>
              <a:rPr lang="en-US" sz="2400" dirty="0" smtClean="0"/>
              <a:t>.</a:t>
            </a:r>
            <a:endParaRPr lang="en-US" sz="2400" dirty="0"/>
          </a:p>
        </p:txBody>
      </p:sp>
    </p:spTree>
    <p:extLst>
      <p:ext uri="{BB962C8B-B14F-4D97-AF65-F5344CB8AC3E}">
        <p14:creationId xmlns:p14="http://schemas.microsoft.com/office/powerpoint/2010/main" val="4630729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59449"/>
            <a:ext cx="8229600" cy="2369880"/>
          </a:xfrm>
          <a:prstGeom prst="rect">
            <a:avLst/>
          </a:prstGeom>
        </p:spPr>
        <p:txBody>
          <a:bodyPr wrap="square">
            <a:spAutoFit/>
          </a:bodyPr>
          <a:lstStyle/>
          <a:p>
            <a:r>
              <a:rPr lang="en-US" sz="2800" b="1" dirty="0"/>
              <a:t>Property Gifts Over $500</a:t>
            </a:r>
          </a:p>
          <a:p>
            <a:r>
              <a:rPr lang="en-US" sz="2400" dirty="0"/>
              <a:t>Noncash gifts over $500 require filing IRS Form 8283. The information in Part A of Form 8283 includes the date and method of acquiring the property, the cost basis of the asset and a general description of the property. </a:t>
            </a:r>
            <a:r>
              <a:rPr lang="en-US" sz="2400" dirty="0">
                <a:hlinkClick r:id="rId2" action="ppaction://hlinkfile"/>
              </a:rPr>
              <a:t>Reg. 1.170A-13(b)</a:t>
            </a:r>
            <a:r>
              <a:rPr lang="en-US" sz="2400" dirty="0"/>
              <a:t>. The charity should also provide a receipt. </a:t>
            </a:r>
            <a:endParaRPr lang="en-US" sz="2400" dirty="0"/>
          </a:p>
        </p:txBody>
      </p:sp>
    </p:spTree>
    <p:extLst>
      <p:ext uri="{BB962C8B-B14F-4D97-AF65-F5344CB8AC3E}">
        <p14:creationId xmlns:p14="http://schemas.microsoft.com/office/powerpoint/2010/main" val="34336163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a:stretch>
            <a:fillRect/>
          </a:stretch>
        </p:blipFill>
        <p:spPr>
          <a:xfrm>
            <a:off x="457200" y="152400"/>
            <a:ext cx="8229600" cy="6553200"/>
          </a:xfrm>
          <a:prstGeom prst="rect">
            <a:avLst/>
          </a:prstGeom>
        </p:spPr>
      </p:pic>
    </p:spTree>
    <p:extLst>
      <p:ext uri="{BB962C8B-B14F-4D97-AF65-F5344CB8AC3E}">
        <p14:creationId xmlns:p14="http://schemas.microsoft.com/office/powerpoint/2010/main" val="27544980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57200" y="609601"/>
            <a:ext cx="8229600" cy="4343399"/>
          </a:xfrm>
          <a:prstGeom prst="rect">
            <a:avLst/>
          </a:prstGeom>
        </p:spPr>
      </p:pic>
    </p:spTree>
    <p:extLst>
      <p:ext uri="{BB962C8B-B14F-4D97-AF65-F5344CB8AC3E}">
        <p14:creationId xmlns:p14="http://schemas.microsoft.com/office/powerpoint/2010/main" val="32567094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57200" y="533400"/>
            <a:ext cx="8229600" cy="5715000"/>
          </a:xfrm>
          <a:prstGeom prst="rect">
            <a:avLst/>
          </a:prstGeom>
        </p:spPr>
      </p:pic>
    </p:spTree>
    <p:extLst>
      <p:ext uri="{BB962C8B-B14F-4D97-AF65-F5344CB8AC3E}">
        <p14:creationId xmlns:p14="http://schemas.microsoft.com/office/powerpoint/2010/main" val="33526201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4648200"/>
            <a:ext cx="6400801" cy="1600200"/>
          </a:xfrm>
        </p:spPr>
        <p:txBody>
          <a:bodyPr/>
          <a:lstStyle/>
          <a:p>
            <a:r>
              <a:rPr lang="en-US" dirty="0">
                <a:effectLst/>
              </a:rPr>
              <a:t>Publicly Traded Stocks and Bonds</a:t>
            </a:r>
            <a:endParaRPr lang="en-US" dirty="0"/>
          </a:p>
        </p:txBody>
      </p:sp>
      <p:sp>
        <p:nvSpPr>
          <p:cNvPr id="3" name="Content Placeholder 2"/>
          <p:cNvSpPr>
            <a:spLocks noGrp="1"/>
          </p:cNvSpPr>
          <p:nvPr>
            <p:ph idx="1"/>
          </p:nvPr>
        </p:nvSpPr>
        <p:spPr>
          <a:xfrm>
            <a:off x="1143000" y="1524000"/>
            <a:ext cx="6400800" cy="2682240"/>
          </a:xfrm>
        </p:spPr>
        <p:txBody>
          <a:bodyPr/>
          <a:lstStyle/>
          <a:p>
            <a:r>
              <a:rPr lang="en-US" sz="3200" dirty="0">
                <a:solidFill>
                  <a:srgbClr val="000000"/>
                </a:solidFill>
                <a:latin typeface="Arial"/>
                <a:ea typeface="Times New Roman"/>
              </a:rPr>
              <a:t>Stocks and bonds that are traded on a public exchange are relatively easy to value</a:t>
            </a:r>
            <a:r>
              <a:rPr lang="en-US" sz="2400" dirty="0">
                <a:solidFill>
                  <a:srgbClr val="000000"/>
                </a:solidFill>
                <a:latin typeface="Arial"/>
                <a:ea typeface="Times New Roman"/>
              </a:rPr>
              <a:t>.</a:t>
            </a:r>
            <a:endParaRPr lang="en-US" dirty="0"/>
          </a:p>
        </p:txBody>
      </p:sp>
    </p:spTree>
    <p:extLst>
      <p:ext uri="{BB962C8B-B14F-4D97-AF65-F5344CB8AC3E}">
        <p14:creationId xmlns:p14="http://schemas.microsoft.com/office/powerpoint/2010/main" val="3061795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5029200"/>
            <a:ext cx="6477000" cy="1647632"/>
          </a:xfrm>
        </p:spPr>
        <p:txBody>
          <a:bodyPr/>
          <a:lstStyle/>
          <a:p>
            <a:r>
              <a:rPr lang="en-US" dirty="0">
                <a:effectLst/>
              </a:rPr>
              <a:t>Publicly Traded Stocks and Bonds</a:t>
            </a:r>
            <a:endParaRPr lang="en-US" dirty="0"/>
          </a:p>
        </p:txBody>
      </p:sp>
      <p:sp>
        <p:nvSpPr>
          <p:cNvPr id="3" name="Content Placeholder 2"/>
          <p:cNvSpPr>
            <a:spLocks noGrp="1"/>
          </p:cNvSpPr>
          <p:nvPr>
            <p:ph idx="1"/>
          </p:nvPr>
        </p:nvSpPr>
        <p:spPr>
          <a:xfrm>
            <a:off x="609600" y="1600200"/>
            <a:ext cx="7924800" cy="3078480"/>
          </a:xfrm>
        </p:spPr>
        <p:txBody>
          <a:bodyPr>
            <a:normAutofit fontScale="70000" lnSpcReduction="20000"/>
          </a:bodyPr>
          <a:lstStyle/>
          <a:p>
            <a:r>
              <a:rPr lang="en-US" dirty="0"/>
              <a:t>Stocks and bonds traded on a public exchange are relatively easy to value. The value for stock given on a particular day is the mean between the high and low sales on that day. If there have been no sales, the value is determined by a weighted average of the mean sale price on the gift date. </a:t>
            </a:r>
            <a:r>
              <a:rPr lang="en-US" dirty="0">
                <a:hlinkClick r:id="rId2"/>
              </a:rPr>
              <a:t>Reg. 20.2031-2(b)(1)</a:t>
            </a:r>
            <a:r>
              <a:rPr lang="en-US" dirty="0"/>
              <a:t>. If there are no actual sales of a security during a reasonable period, then the same weighted average method may be used. However, in this case, the bid and asked prices are used for the weighting formula. </a:t>
            </a:r>
            <a:r>
              <a:rPr lang="en-US" dirty="0">
                <a:hlinkClick r:id="rId3"/>
              </a:rPr>
              <a:t>Reg. 20.2031-2(c)</a:t>
            </a:r>
            <a:r>
              <a:rPr lang="en-US" dirty="0"/>
              <a:t>.</a:t>
            </a:r>
          </a:p>
          <a:p>
            <a:endParaRPr lang="en-US" dirty="0"/>
          </a:p>
        </p:txBody>
      </p:sp>
    </p:spTree>
    <p:extLst>
      <p:ext uri="{BB962C8B-B14F-4D97-AF65-F5344CB8AC3E}">
        <p14:creationId xmlns:p14="http://schemas.microsoft.com/office/powerpoint/2010/main" val="3242951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5029200"/>
            <a:ext cx="6512511" cy="1647632"/>
          </a:xfrm>
        </p:spPr>
        <p:txBody>
          <a:bodyPr/>
          <a:lstStyle/>
          <a:p>
            <a:r>
              <a:rPr lang="en-US" dirty="0">
                <a:effectLst/>
              </a:rPr>
              <a:t>Publicly Traded Stocks and Bonds</a:t>
            </a:r>
            <a:endParaRPr lang="en-US" dirty="0"/>
          </a:p>
        </p:txBody>
      </p:sp>
      <p:sp>
        <p:nvSpPr>
          <p:cNvPr id="3" name="Content Placeholder 2"/>
          <p:cNvSpPr>
            <a:spLocks noGrp="1"/>
          </p:cNvSpPr>
          <p:nvPr>
            <p:ph idx="1"/>
          </p:nvPr>
        </p:nvSpPr>
        <p:spPr>
          <a:xfrm>
            <a:off x="533400" y="1219200"/>
            <a:ext cx="8153400" cy="2926080"/>
          </a:xfrm>
        </p:spPr>
        <p:txBody>
          <a:bodyPr>
            <a:normAutofit fontScale="70000" lnSpcReduction="20000"/>
          </a:bodyPr>
          <a:lstStyle/>
          <a:p>
            <a:r>
              <a:rPr lang="en-US" b="1" u="sng" dirty="0"/>
              <a:t>Example 1.5.1.A Weighted Average</a:t>
            </a:r>
            <a:endParaRPr lang="en-US" dirty="0"/>
          </a:p>
          <a:p>
            <a:r>
              <a:rPr lang="en-US" dirty="0"/>
              <a:t>A stock is sold on January 3rd and the high and low are 52 and 48. Thus, the mean for January 3rd is 50. There are no more sales until January 13th. On that date, the stock sells between 60 and 50, producing a mean of 55. A donor makes a gift of 100 shares of stock on January 7th. Since January 7th is day four of the 10-day period, the price is 40% of the difference between 50 and 55. The difference is $5 and 40% of $5 is $2. The weighted value is $50 plus $2, or $52 per share. The charitable deduction for 100 shares is $5,200.</a:t>
            </a:r>
          </a:p>
          <a:p>
            <a:endParaRPr lang="en-US" dirty="0"/>
          </a:p>
        </p:txBody>
      </p:sp>
    </p:spTree>
    <p:extLst>
      <p:ext uri="{BB962C8B-B14F-4D97-AF65-F5344CB8AC3E}">
        <p14:creationId xmlns:p14="http://schemas.microsoft.com/office/powerpoint/2010/main" val="38396782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5410200"/>
            <a:ext cx="6512511" cy="1143000"/>
          </a:xfrm>
        </p:spPr>
        <p:txBody>
          <a:bodyPr/>
          <a:lstStyle/>
          <a:p>
            <a:r>
              <a:rPr lang="en-US" dirty="0">
                <a:effectLst/>
              </a:rPr>
              <a:t>Real Estate</a:t>
            </a:r>
            <a:endParaRPr lang="en-US" dirty="0"/>
          </a:p>
        </p:txBody>
      </p:sp>
      <p:sp>
        <p:nvSpPr>
          <p:cNvPr id="3" name="Content Placeholder 2"/>
          <p:cNvSpPr>
            <a:spLocks noGrp="1"/>
          </p:cNvSpPr>
          <p:nvPr>
            <p:ph idx="1"/>
          </p:nvPr>
        </p:nvSpPr>
        <p:spPr>
          <a:xfrm>
            <a:off x="533400" y="1600200"/>
            <a:ext cx="7886700" cy="2286000"/>
          </a:xfrm>
        </p:spPr>
        <p:txBody>
          <a:bodyPr/>
          <a:lstStyle/>
          <a:p>
            <a:r>
              <a:rPr lang="en-US" dirty="0"/>
              <a:t>Applying the willing buyer and willing seller test to real estate is slightly more complicated. </a:t>
            </a:r>
            <a:br>
              <a:rPr lang="en-US" dirty="0"/>
            </a:br>
            <a:endParaRPr lang="en-US" dirty="0"/>
          </a:p>
        </p:txBody>
      </p:sp>
    </p:spTree>
    <p:extLst>
      <p:ext uri="{BB962C8B-B14F-4D97-AF65-F5344CB8AC3E}">
        <p14:creationId xmlns:p14="http://schemas.microsoft.com/office/powerpoint/2010/main" val="2797592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5410200"/>
            <a:ext cx="6512511" cy="1143000"/>
          </a:xfrm>
        </p:spPr>
        <p:txBody>
          <a:bodyPr/>
          <a:lstStyle/>
          <a:p>
            <a:r>
              <a:rPr lang="en-US" dirty="0">
                <a:effectLst/>
              </a:rPr>
              <a:t>Real Estate</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81200" y="1524000"/>
            <a:ext cx="5212080" cy="3474720"/>
          </a:xfrm>
        </p:spPr>
      </p:pic>
    </p:spTree>
    <p:extLst>
      <p:ext uri="{BB962C8B-B14F-4D97-AF65-F5344CB8AC3E}">
        <p14:creationId xmlns:p14="http://schemas.microsoft.com/office/powerpoint/2010/main" val="1745584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410200"/>
            <a:ext cx="9220200" cy="1143000"/>
          </a:xfrm>
        </p:spPr>
        <p:txBody>
          <a:bodyPr/>
          <a:lstStyle/>
          <a:p>
            <a:pPr algn="ctr"/>
            <a:r>
              <a:rPr lang="en-US" dirty="0">
                <a:effectLst/>
              </a:rPr>
              <a:t>Real Estate</a:t>
            </a:r>
            <a:endParaRPr lang="en-US" dirty="0"/>
          </a:p>
        </p:txBody>
      </p:sp>
      <p:sp>
        <p:nvSpPr>
          <p:cNvPr id="3" name="Content Placeholder 2"/>
          <p:cNvSpPr>
            <a:spLocks noGrp="1"/>
          </p:cNvSpPr>
          <p:nvPr>
            <p:ph idx="1"/>
          </p:nvPr>
        </p:nvSpPr>
        <p:spPr>
          <a:xfrm>
            <a:off x="533400" y="685800"/>
            <a:ext cx="8153400" cy="4114800"/>
          </a:xfrm>
        </p:spPr>
        <p:txBody>
          <a:bodyPr>
            <a:normAutofit fontScale="92500"/>
          </a:bodyPr>
          <a:lstStyle/>
          <a:p>
            <a:r>
              <a:rPr lang="en-US" sz="2400" dirty="0"/>
              <a:t>First, real estate may be either improved or unimproved. If real estate is improved, then a qualified appraiser must evaluate both the land and the buildings or other structures</a:t>
            </a:r>
            <a:r>
              <a:rPr lang="en-US" sz="2400" dirty="0" smtClean="0"/>
              <a:t>.</a:t>
            </a:r>
          </a:p>
          <a:p>
            <a:pPr marL="45720" indent="0">
              <a:buNone/>
            </a:pPr>
            <a:r>
              <a:rPr lang="en-US" sz="2400" dirty="0" smtClean="0"/>
              <a:t> </a:t>
            </a:r>
            <a:endParaRPr lang="en-US" sz="2400" dirty="0"/>
          </a:p>
          <a:p>
            <a:r>
              <a:rPr lang="en-US" sz="2400" dirty="0"/>
              <a:t>Second, real estate valuation must consider several other factors. </a:t>
            </a:r>
            <a:r>
              <a:rPr lang="en-US" sz="2400" dirty="0">
                <a:hlinkClick r:id="rId2"/>
              </a:rPr>
              <a:t>Rev. Proc. 79-24</a:t>
            </a:r>
            <a:r>
              <a:rPr lang="en-US" sz="2400" dirty="0"/>
              <a:t>. Normally, the most reliable valuation is comparable sales of similar property. </a:t>
            </a:r>
            <a:r>
              <a:rPr lang="en-US" sz="2400" dirty="0">
                <a:hlinkClick r:id="rId3"/>
              </a:rPr>
              <a:t>Rev. Proc. 66-49</a:t>
            </a:r>
            <a:r>
              <a:rPr lang="en-US" sz="2400" dirty="0"/>
              <a:t>. However, there may be other factors that affect the value of the property, such as use restrictions, limitations due to restricted access or zoning requirements. </a:t>
            </a:r>
            <a:r>
              <a:rPr lang="en-US" sz="2400" dirty="0">
                <a:hlinkClick r:id="rId4"/>
              </a:rPr>
              <a:t>Rev. Proc. 96-15</a:t>
            </a:r>
            <a:endParaRPr lang="en-US" sz="2400" dirty="0"/>
          </a:p>
        </p:txBody>
      </p:sp>
    </p:spTree>
    <p:extLst>
      <p:ext uri="{BB962C8B-B14F-4D97-AF65-F5344CB8AC3E}">
        <p14:creationId xmlns:p14="http://schemas.microsoft.com/office/powerpoint/2010/main" val="37444393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408</TotalTime>
  <Words>2287</Words>
  <Application>Microsoft Office PowerPoint</Application>
  <PresentationFormat>On-screen Show (4:3)</PresentationFormat>
  <Paragraphs>86</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Trek</vt:lpstr>
      <vt:lpstr>Charitable Giving </vt:lpstr>
      <vt:lpstr>Fair Market Value</vt:lpstr>
      <vt:lpstr>Fair Market Value</vt:lpstr>
      <vt:lpstr>Publicly Traded Stocks and Bonds</vt:lpstr>
      <vt:lpstr>Publicly Traded Stocks and Bonds</vt:lpstr>
      <vt:lpstr>Publicly Traded Stocks and Bonds</vt:lpstr>
      <vt:lpstr>Real Estate</vt:lpstr>
      <vt:lpstr>Real Estate</vt:lpstr>
      <vt:lpstr>Real Estate</vt:lpstr>
      <vt:lpstr>Mutual Fund Shares </vt:lpstr>
      <vt:lpstr>Life Insurance </vt:lpstr>
      <vt:lpstr>Life Insurance </vt:lpstr>
      <vt:lpstr>Art </vt:lpstr>
      <vt:lpstr>ART</vt:lpstr>
      <vt:lpstr>ART</vt:lpstr>
      <vt:lpstr>Valuation Penalties</vt:lpstr>
      <vt:lpstr>Valuation Penalties</vt:lpstr>
      <vt:lpstr>PowerPoint Presentation</vt:lpstr>
      <vt:lpstr>PowerPoint Presentation</vt:lpstr>
      <vt:lpstr>PowerPoint Presentation</vt:lpstr>
      <vt:lpstr>Hello - Handouts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S.D.A. Church World Headquarters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Charitable Giving</dc:title>
  <dc:creator>Dodge, Gary</dc:creator>
  <cp:lastModifiedBy>Cameron, Gwendolyn J.</cp:lastModifiedBy>
  <cp:revision>29</cp:revision>
  <dcterms:created xsi:type="dcterms:W3CDTF">2013-04-29T15:00:36Z</dcterms:created>
  <dcterms:modified xsi:type="dcterms:W3CDTF">2015-05-20T20:23:42Z</dcterms:modified>
</cp:coreProperties>
</file>