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 id="312" r:id="rId57"/>
    <p:sldId id="310" r:id="rId58"/>
    <p:sldId id="313" r:id="rId59"/>
    <p:sldId id="314" r:id="rId60"/>
    <p:sldId id="315" r:id="rId61"/>
    <p:sldId id="316" r:id="rId62"/>
    <p:sldId id="317" r:id="rId63"/>
    <p:sldId id="318" r:id="rId64"/>
    <p:sldId id="319" r:id="rId65"/>
    <p:sldId id="321" r:id="rId66"/>
    <p:sldId id="320"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86BBD8-2B8B-4773-9B16-2E656F7F5D5B}">
          <p14:sldIdLst>
            <p14:sldId id="256"/>
            <p14:sldId id="257"/>
            <p14:sldId id="259"/>
            <p14:sldId id="258"/>
            <p14:sldId id="260"/>
          </p14:sldIdLst>
        </p14:section>
        <p14:section name="Untitled Section" id="{49A079B4-A7A3-4D67-87AF-6CFF23751A22}">
          <p14:sldIdLst>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1"/>
            <p14:sldId id="312"/>
            <p14:sldId id="310"/>
            <p14:sldId id="313"/>
            <p14:sldId id="314"/>
            <p14:sldId id="315"/>
            <p14:sldId id="316"/>
            <p14:sldId id="317"/>
            <p14:sldId id="318"/>
            <p14:sldId id="319"/>
            <p14:sldId id="321"/>
            <p14:sldId id="32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426"/>
    <a:srgbClr val="D68B1C"/>
    <a:srgbClr val="E5A547"/>
    <a:srgbClr val="43CEFF"/>
    <a:srgbClr val="FF3399"/>
    <a:srgbClr val="CC3399"/>
    <a:srgbClr val="70AC2E"/>
    <a:srgbClr val="C19FFF"/>
    <a:srgbClr val="CAB4EA"/>
    <a:srgbClr val="D3B5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07080" y="3123590"/>
            <a:ext cx="7772400" cy="137434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281425" y="4650640"/>
            <a:ext cx="6400800" cy="1068935"/>
          </a:xfrm>
        </p:spPr>
        <p:txBody>
          <a:bodyPr>
            <a:normAutofit/>
          </a:bodyPr>
          <a:lstStyle>
            <a:lvl1pPr marL="0" indent="0" algn="r">
              <a:buNone/>
              <a:defRPr sz="260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7079" y="985720"/>
            <a:ext cx="7771485" cy="458115"/>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79" y="1749245"/>
            <a:ext cx="7771485" cy="3766098"/>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5" y="985720"/>
            <a:ext cx="7016195" cy="610820"/>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70605" y="174924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7080" y="985720"/>
            <a:ext cx="7924190" cy="458115"/>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07080" y="159654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07080" y="2226403"/>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942200" y="159654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42200" y="2226403"/>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a:xfrm>
            <a:off x="3655770" y="1138425"/>
            <a:ext cx="5417160" cy="4886560"/>
          </a:xfrm>
          <a:prstGeom prst="rect">
            <a:avLst/>
          </a:prstGeom>
        </p:spPr>
        <p:txBody>
          <a:bodyPr vert="horz" lIns="91440" tIns="45720" rIns="91440" bIns="45720" rtlCol="0">
            <a:normAutofit fontScale="92500"/>
          </a:bodyPr>
          <a:lstStyle>
            <a:lvl1pPr marL="0" indent="0" algn="r" defTabSz="914400" rtl="0" eaLnBrk="1" latinLnBrk="0" hangingPunct="1">
              <a:spcBef>
                <a:spcPct val="20000"/>
              </a:spcBef>
              <a:buFont typeface="Arial" pitchFamily="34" charset="0"/>
              <a:buNone/>
              <a:defRPr sz="2600" kern="1200">
                <a:solidFill>
                  <a:srgbClr val="FF000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37160"/>
            <a:r>
              <a:rPr lang="en-US" sz="5400" b="1" dirty="0" smtClean="0">
                <a:ln w="6350">
                  <a:noFill/>
                </a:ln>
                <a:solidFill>
                  <a:srgbClr val="CEB966">
                    <a:tint val="73000"/>
                    <a:satMod val="180000"/>
                  </a:srgbClr>
                </a:solidFill>
                <a:effectLst>
                  <a:outerShdw blurRad="114300" dist="101600" dir="2700000" algn="tl" rotWithShape="0">
                    <a:srgbClr val="000000">
                      <a:alpha val="40000"/>
                    </a:srgbClr>
                  </a:outerShdw>
                </a:effectLst>
                <a:latin typeface="Book Antiqua" panose="02040602050305030304" pitchFamily="18" charset="0"/>
                <a:cs typeface="Calibri" pitchFamily="34" charset="0"/>
              </a:rPr>
              <a:t>THE LEGAL CORPORATION</a:t>
            </a:r>
            <a:endParaRPr lang="en-US" sz="4000" b="1" dirty="0" smtClean="0">
              <a:effectLst>
                <a:outerShdw blurRad="38100" dist="38100" dir="2700000" algn="tl">
                  <a:srgbClr val="000000">
                    <a:alpha val="43137"/>
                  </a:srgbClr>
                </a:outerShdw>
              </a:effectLst>
              <a:latin typeface="Book Antiqua" panose="02040602050305030304" pitchFamily="18" charset="0"/>
              <a:cs typeface="Calibri" pitchFamily="34" charset="0"/>
            </a:endParaRPr>
          </a:p>
          <a:p>
            <a:pPr marL="137160"/>
            <a:endParaRPr lang="en-US" sz="4000" b="1" dirty="0" smtClean="0">
              <a:effectLst>
                <a:outerShdw blurRad="38100" dist="38100" dir="2700000" algn="tl">
                  <a:srgbClr val="000000">
                    <a:alpha val="43137"/>
                  </a:srgbClr>
                </a:outerShdw>
              </a:effectLst>
              <a:latin typeface="Book Antiqua" panose="02040602050305030304" pitchFamily="18" charset="0"/>
              <a:cs typeface="Calibri" pitchFamily="34" charset="0"/>
            </a:endParaRPr>
          </a:p>
          <a:p>
            <a:pPr marL="137160"/>
            <a:endParaRPr lang="en-US" sz="4000" b="1" dirty="0" smtClean="0">
              <a:effectLst>
                <a:outerShdw blurRad="38100" dist="38100" dir="2700000" algn="tl">
                  <a:srgbClr val="000000">
                    <a:alpha val="43137"/>
                  </a:srgbClr>
                </a:outerShdw>
              </a:effectLst>
              <a:latin typeface="Book Antiqua" panose="02040602050305030304" pitchFamily="18" charset="0"/>
              <a:cs typeface="Calibri" pitchFamily="34" charset="0"/>
            </a:endParaRPr>
          </a:p>
          <a:p>
            <a:pPr marL="137160"/>
            <a:endParaRPr lang="en-US" sz="4000" b="1" dirty="0" smtClean="0">
              <a:effectLst>
                <a:outerShdw blurRad="38100" dist="38100" dir="2700000" algn="tl">
                  <a:srgbClr val="000000">
                    <a:alpha val="43137"/>
                  </a:srgbClr>
                </a:outerShdw>
              </a:effectLst>
              <a:latin typeface="Book Antiqua" panose="02040602050305030304" pitchFamily="18" charset="0"/>
              <a:cs typeface="Calibri" pitchFamily="34" charset="0"/>
            </a:endParaRPr>
          </a:p>
          <a:p>
            <a:pPr marL="137160"/>
            <a:r>
              <a:rPr lang="en-US" sz="4000" b="1" dirty="0" smtClean="0">
                <a:effectLst>
                  <a:outerShdw blurRad="38100" dist="38100" dir="2700000" algn="tl">
                    <a:srgbClr val="000000">
                      <a:alpha val="43137"/>
                    </a:srgbClr>
                  </a:outerShdw>
                </a:effectLst>
                <a:latin typeface="Book Antiqua" panose="02040602050305030304" pitchFamily="18" charset="0"/>
                <a:cs typeface="Calibri" pitchFamily="34" charset="0"/>
              </a:rPr>
              <a:t>Background and History</a:t>
            </a:r>
            <a:endParaRPr lang="en-US" sz="4000" dirty="0">
              <a:effectLst>
                <a:outerShdw blurRad="38100" dist="38100" dir="2700000" algn="tl">
                  <a:srgbClr val="000000">
                    <a:alpha val="43137"/>
                  </a:srgbClr>
                </a:outerShdw>
              </a:effectLst>
              <a:latin typeface="Book Antiqua" panose="02040602050305030304" pitchFamily="18" charset="0"/>
              <a:cs typeface="Calibri" pitchFamily="34" charset="0"/>
            </a:endParaRPr>
          </a:p>
        </p:txBody>
      </p:sp>
      <p:pic>
        <p:nvPicPr>
          <p:cNvPr id="7" name="Picture 2" descr="C:\Users\DodgeG\Pictures\Offcie Stuff\PGTRS Logo.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9876" y="69490"/>
            <a:ext cx="323088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48965" y="985720"/>
            <a:ext cx="8229600" cy="1143000"/>
          </a:xfrm>
        </p:spPr>
        <p:txBody>
          <a:bodyPr>
            <a:normAutofit/>
          </a:bodyPr>
          <a:lstStyle/>
          <a:p>
            <a:r>
              <a:rPr lang="en-US" sz="5400" b="1" dirty="0">
                <a:solidFill>
                  <a:srgbClr val="FFFF00"/>
                </a:solidFill>
                <a:latin typeface="Book Antiqua" panose="02040602050305030304" pitchFamily="18" charset="0"/>
              </a:rPr>
              <a:t>Trust Services Personnel</a:t>
            </a:r>
          </a:p>
        </p:txBody>
      </p:sp>
      <p:sp>
        <p:nvSpPr>
          <p:cNvPr id="7" name="Content Placeholder 2"/>
          <p:cNvSpPr>
            <a:spLocks noGrp="1"/>
          </p:cNvSpPr>
          <p:nvPr>
            <p:ph idx="1"/>
          </p:nvPr>
        </p:nvSpPr>
        <p:spPr>
          <a:xfrm>
            <a:off x="457199" y="1901950"/>
            <a:ext cx="8237835" cy="4581150"/>
          </a:xfrm>
        </p:spPr>
        <p:txBody>
          <a:bodyPr>
            <a:normAutofit/>
          </a:bodyPr>
          <a:lstStyle/>
          <a:p>
            <a:pPr marL="137160" indent="0">
              <a:buNone/>
            </a:pPr>
            <a:r>
              <a:rPr lang="en-US" dirty="0">
                <a:latin typeface="Book Antiqua" panose="02040602050305030304" pitchFamily="18" charset="0"/>
              </a:rPr>
              <a:t>The operation of a successful Trust Services program involves a myriad of functions, duties, </a:t>
            </a:r>
            <a:r>
              <a:rPr lang="en-US" dirty="0" smtClean="0">
                <a:latin typeface="Book Antiqua" panose="02040602050305030304" pitchFamily="18" charset="0"/>
              </a:rPr>
              <a:t>and responsibilities</a:t>
            </a:r>
            <a:r>
              <a:rPr lang="en-US" dirty="0">
                <a:latin typeface="Book Antiqua" panose="02040602050305030304" pitchFamily="18" charset="0"/>
              </a:rPr>
              <a:t>. Present-day standards in the field of trust and estate planning require </a:t>
            </a:r>
            <a:r>
              <a:rPr lang="en-US" dirty="0" smtClean="0">
                <a:latin typeface="Book Antiqua" panose="02040602050305030304" pitchFamily="18" charset="0"/>
              </a:rPr>
              <a:t>the employment </a:t>
            </a:r>
            <a:r>
              <a:rPr lang="en-US" dirty="0">
                <a:latin typeface="Book Antiqua" panose="02040602050305030304" pitchFamily="18" charset="0"/>
              </a:rPr>
              <a:t>of personnel with experience and expertise compatible with the requirements </a:t>
            </a:r>
            <a:r>
              <a:rPr lang="en-US" dirty="0" smtClean="0">
                <a:latin typeface="Book Antiqua" panose="02040602050305030304" pitchFamily="18" charset="0"/>
              </a:rPr>
              <a:t>of Trust </a:t>
            </a:r>
            <a:r>
              <a:rPr lang="en-US" dirty="0">
                <a:latin typeface="Book Antiqua" panose="02040602050305030304" pitchFamily="18" charset="0"/>
              </a:rPr>
              <a:t>Services</a:t>
            </a:r>
            <a:r>
              <a:rPr lang="en-US" dirty="0" smtClean="0">
                <a:latin typeface="Book Antiqua" panose="02040602050305030304" pitchFamily="18" charset="0"/>
              </a:rPr>
              <a:t>.</a:t>
            </a:r>
          </a:p>
          <a:p>
            <a:pPr marL="137160" indent="0">
              <a:spcBef>
                <a:spcPts val="1800"/>
              </a:spcBef>
              <a:buNone/>
            </a:pPr>
            <a:r>
              <a:rPr lang="en-US" dirty="0" smtClean="0">
                <a:latin typeface="Book Antiqua" panose="02040602050305030304" pitchFamily="18" charset="0"/>
              </a:rPr>
              <a:t>Some </a:t>
            </a:r>
            <a:r>
              <a:rPr lang="en-US" dirty="0">
                <a:latin typeface="Book Antiqua" panose="02040602050305030304" pitchFamily="18" charset="0"/>
              </a:rPr>
              <a:t>organizations may have only one or two individuals performing the functions of the</a:t>
            </a:r>
          </a:p>
          <a:p>
            <a:pPr marL="137160" indent="0">
              <a:buNone/>
            </a:pPr>
            <a:r>
              <a:rPr lang="en-US" dirty="0">
                <a:latin typeface="Book Antiqua" panose="02040602050305030304" pitchFamily="18" charset="0"/>
              </a:rPr>
              <a:t>positions listed below. Larger organizations may designate that separate individuals perform</a:t>
            </a:r>
          </a:p>
          <a:p>
            <a:pPr marL="137160" indent="0">
              <a:buNone/>
            </a:pPr>
            <a:r>
              <a:rPr lang="en-US" dirty="0">
                <a:latin typeface="Book Antiqua" panose="02040602050305030304" pitchFamily="18" charset="0"/>
              </a:rPr>
              <a:t>each of these functions.</a:t>
            </a:r>
          </a:p>
        </p:txBody>
      </p:sp>
    </p:spTree>
    <p:extLst>
      <p:ext uri="{BB962C8B-B14F-4D97-AF65-F5344CB8AC3E}">
        <p14:creationId xmlns:p14="http://schemas.microsoft.com/office/powerpoint/2010/main" val="294728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443835"/>
            <a:ext cx="8246070" cy="4985980"/>
          </a:xfrm>
          <a:prstGeom prst="rect">
            <a:avLst/>
          </a:prstGeom>
        </p:spPr>
        <p:txBody>
          <a:bodyPr wrap="square">
            <a:spAutoFit/>
          </a:bodyPr>
          <a:lstStyle/>
          <a:p>
            <a:r>
              <a:rPr lang="en-US" sz="2400" dirty="0">
                <a:solidFill>
                  <a:srgbClr val="FFFF00"/>
                </a:solidFill>
                <a:latin typeface="Book Antiqua" panose="02040602050305030304" pitchFamily="18" charset="0"/>
              </a:rPr>
              <a:t>Director of Trust </a:t>
            </a:r>
            <a:r>
              <a:rPr lang="en-US" sz="2400" dirty="0" smtClean="0">
                <a:solidFill>
                  <a:srgbClr val="FFFF00"/>
                </a:solidFill>
                <a:latin typeface="Book Antiqua" panose="02040602050305030304" pitchFamily="18" charset="0"/>
              </a:rPr>
              <a:t>Services: </a:t>
            </a:r>
          </a:p>
          <a:p>
            <a:pPr>
              <a:spcBef>
                <a:spcPts val="1800"/>
              </a:spcBef>
            </a:pPr>
            <a:r>
              <a:rPr lang="en-US" sz="2400" dirty="0" smtClean="0">
                <a:solidFill>
                  <a:schemeClr val="bg1"/>
                </a:solidFill>
                <a:latin typeface="Book Antiqua" panose="02040602050305030304" pitchFamily="18" charset="0"/>
              </a:rPr>
              <a:t>The </a:t>
            </a:r>
            <a:r>
              <a:rPr lang="en-US" sz="2400" dirty="0">
                <a:solidFill>
                  <a:schemeClr val="bg1"/>
                </a:solidFill>
                <a:latin typeface="Book Antiqua" panose="02040602050305030304" pitchFamily="18" charset="0"/>
              </a:rPr>
              <a:t>director is the key person in the operation of a successful trust program and must be carefully selected. </a:t>
            </a:r>
            <a:endParaRPr lang="en-US" sz="2400" dirty="0" smtClean="0">
              <a:solidFill>
                <a:schemeClr val="bg1"/>
              </a:solidFill>
              <a:latin typeface="Book Antiqua" panose="02040602050305030304" pitchFamily="18" charset="0"/>
            </a:endParaRPr>
          </a:p>
          <a:p>
            <a:pPr>
              <a:spcBef>
                <a:spcPts val="1800"/>
              </a:spcBef>
            </a:pPr>
            <a:r>
              <a:rPr lang="en-US" sz="2400" dirty="0" smtClean="0">
                <a:solidFill>
                  <a:schemeClr val="bg1"/>
                </a:solidFill>
                <a:latin typeface="Book Antiqua" panose="02040602050305030304" pitchFamily="18" charset="0"/>
              </a:rPr>
              <a:t>The </a:t>
            </a:r>
            <a:r>
              <a:rPr lang="en-US" sz="2400" dirty="0">
                <a:solidFill>
                  <a:schemeClr val="bg1"/>
                </a:solidFill>
                <a:latin typeface="Book Antiqua" panose="02040602050305030304" pitchFamily="18" charset="0"/>
              </a:rPr>
              <a:t>director is responsible for the development, implementation, and coordination of the Trust Services program within the territory of the organization. </a:t>
            </a:r>
            <a:r>
              <a:rPr lang="en-US" sz="2400" dirty="0" smtClean="0">
                <a:solidFill>
                  <a:schemeClr val="bg1"/>
                </a:solidFill>
                <a:latin typeface="Book Antiqua" panose="02040602050305030304" pitchFamily="18" charset="0"/>
              </a:rPr>
              <a:t> The </a:t>
            </a:r>
            <a:r>
              <a:rPr lang="en-US" sz="2400" dirty="0">
                <a:solidFill>
                  <a:schemeClr val="bg1"/>
                </a:solidFill>
                <a:latin typeface="Book Antiqua" panose="02040602050305030304" pitchFamily="18" charset="0"/>
              </a:rPr>
              <a:t>director is ultimately responsible for the management and operation of various functions, which include trust development and trust responsibilities. </a:t>
            </a:r>
            <a:r>
              <a:rPr lang="en-US" sz="2400" dirty="0" smtClean="0">
                <a:solidFill>
                  <a:schemeClr val="bg1"/>
                </a:solidFill>
                <a:latin typeface="Book Antiqua" panose="02040602050305030304" pitchFamily="18" charset="0"/>
              </a:rPr>
              <a:t> Adequate back-ground </a:t>
            </a:r>
            <a:r>
              <a:rPr lang="en-US" sz="2400" dirty="0">
                <a:solidFill>
                  <a:schemeClr val="bg1"/>
                </a:solidFill>
                <a:latin typeface="Book Antiqua" panose="02040602050305030304" pitchFamily="18" charset="0"/>
              </a:rPr>
              <a:t>or education in the field of estate planning, gift planning, business administration, and financial affairs is desirable.</a:t>
            </a:r>
          </a:p>
        </p:txBody>
      </p:sp>
    </p:spTree>
    <p:extLst>
      <p:ext uri="{BB962C8B-B14F-4D97-AF65-F5344CB8AC3E}">
        <p14:creationId xmlns:p14="http://schemas.microsoft.com/office/powerpoint/2010/main" val="3468696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905506"/>
            <a:ext cx="8246070" cy="1569660"/>
          </a:xfrm>
          <a:prstGeom prst="rect">
            <a:avLst/>
          </a:prstGeom>
        </p:spPr>
        <p:txBody>
          <a:bodyPr wrap="square">
            <a:spAutoFit/>
          </a:bodyPr>
          <a:lstStyle/>
          <a:p>
            <a:r>
              <a:rPr lang="en-US" sz="2400" dirty="0">
                <a:solidFill>
                  <a:schemeClr val="bg1"/>
                </a:solidFill>
                <a:latin typeface="Book Antiqua" panose="02040602050305030304" pitchFamily="18" charset="0"/>
              </a:rPr>
              <a:t>Because of the deeply spiritual nature of Christian estate and gift planning, the director must be experienced and familiar with biblical and Spirit of Prophecy principles in the area of Christian stewardship. </a:t>
            </a:r>
          </a:p>
        </p:txBody>
      </p:sp>
    </p:spTree>
    <p:extLst>
      <p:ext uri="{BB962C8B-B14F-4D97-AF65-F5344CB8AC3E}">
        <p14:creationId xmlns:p14="http://schemas.microsoft.com/office/powerpoint/2010/main" val="4186655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585" y="1596540"/>
            <a:ext cx="8246070" cy="4755148"/>
          </a:xfrm>
          <a:prstGeom prst="rect">
            <a:avLst/>
          </a:prstGeom>
        </p:spPr>
        <p:txBody>
          <a:bodyPr wrap="square">
            <a:spAutoFit/>
          </a:bodyPr>
          <a:lstStyle/>
          <a:p>
            <a:r>
              <a:rPr lang="en-US" sz="2400" b="1" dirty="0">
                <a:solidFill>
                  <a:srgbClr val="FFFF00"/>
                </a:solidFill>
                <a:latin typeface="Book Antiqua" panose="02040602050305030304" pitchFamily="18" charset="0"/>
              </a:rPr>
              <a:t>Trust </a:t>
            </a:r>
            <a:r>
              <a:rPr lang="en-US" sz="2400" b="1" dirty="0" smtClean="0">
                <a:solidFill>
                  <a:srgbClr val="FFFF00"/>
                </a:solidFill>
                <a:latin typeface="Book Antiqua" panose="02040602050305030304" pitchFamily="18" charset="0"/>
              </a:rPr>
              <a:t>Officer: </a:t>
            </a:r>
          </a:p>
          <a:p>
            <a:pPr>
              <a:spcBef>
                <a:spcPts val="1800"/>
              </a:spcBef>
            </a:pPr>
            <a:r>
              <a:rPr lang="en-US" sz="2400" dirty="0" smtClean="0">
                <a:solidFill>
                  <a:schemeClr val="bg1"/>
                </a:solidFill>
                <a:latin typeface="Book Antiqua" panose="02040602050305030304" pitchFamily="18" charset="0"/>
              </a:rPr>
              <a:t>The </a:t>
            </a:r>
            <a:r>
              <a:rPr lang="en-US" sz="2400" dirty="0">
                <a:solidFill>
                  <a:schemeClr val="bg1"/>
                </a:solidFill>
                <a:latin typeface="Book Antiqua" panose="02040602050305030304" pitchFamily="18" charset="0"/>
              </a:rPr>
              <a:t>trust officer is primarily responsible for performing the duties of the corporate trustee and in this capacity deals directly with </a:t>
            </a:r>
            <a:r>
              <a:rPr lang="en-US" sz="2400" dirty="0" err="1">
                <a:solidFill>
                  <a:schemeClr val="bg1"/>
                </a:solidFill>
                <a:latin typeface="Book Antiqua" panose="02040602050305030304" pitchFamily="18" charset="0"/>
              </a:rPr>
              <a:t>trustors</a:t>
            </a:r>
            <a:r>
              <a:rPr lang="en-US" sz="2400" dirty="0">
                <a:solidFill>
                  <a:schemeClr val="bg1"/>
                </a:solidFill>
                <a:latin typeface="Book Antiqua" panose="02040602050305030304" pitchFamily="18" charset="0"/>
              </a:rPr>
              <a:t>, beneficiaries, and other parties transacting business with the trusts. In order to be effective </a:t>
            </a:r>
            <a:r>
              <a:rPr lang="en-US" sz="2400" dirty="0" smtClean="0">
                <a:solidFill>
                  <a:schemeClr val="bg1"/>
                </a:solidFill>
                <a:latin typeface="Book Antiqua" panose="02040602050305030304" pitchFamily="18" charset="0"/>
              </a:rPr>
              <a:t> </a:t>
            </a:r>
            <a:r>
              <a:rPr lang="en-US" sz="2400" dirty="0">
                <a:solidFill>
                  <a:schemeClr val="bg1"/>
                </a:solidFill>
                <a:latin typeface="Book Antiqua" panose="02040602050305030304" pitchFamily="18" charset="0"/>
              </a:rPr>
              <a:t>the officer must be experienced and knowledgeable concerning the various functions involved in trust administration, such as record keeping, accounting, investing, compliance with tax and legal obligations, direct assistance to </a:t>
            </a:r>
            <a:r>
              <a:rPr lang="en-US" sz="2400" dirty="0" err="1">
                <a:solidFill>
                  <a:schemeClr val="bg1"/>
                </a:solidFill>
                <a:latin typeface="Book Antiqua" panose="02040602050305030304" pitchFamily="18" charset="0"/>
              </a:rPr>
              <a:t>trustors</a:t>
            </a:r>
            <a:r>
              <a:rPr lang="en-US" sz="2400" dirty="0">
                <a:solidFill>
                  <a:schemeClr val="bg1"/>
                </a:solidFill>
                <a:latin typeface="Book Antiqua" panose="02040602050305030304" pitchFamily="18" charset="0"/>
              </a:rPr>
              <a:t>, acquisition and disposition of trust assets, and distribution to designated beneficiaries.</a:t>
            </a:r>
          </a:p>
          <a:p>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538764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2207360"/>
            <a:ext cx="8246070" cy="2308324"/>
          </a:xfrm>
          <a:prstGeom prst="rect">
            <a:avLst/>
          </a:prstGeom>
        </p:spPr>
        <p:txBody>
          <a:bodyPr wrap="square">
            <a:spAutoFit/>
          </a:bodyPr>
          <a:lstStyle/>
          <a:p>
            <a:r>
              <a:rPr lang="en-US" sz="2400" dirty="0">
                <a:solidFill>
                  <a:schemeClr val="bg1"/>
                </a:solidFill>
                <a:latin typeface="Book Antiqua" panose="02040602050305030304" pitchFamily="18" charset="0"/>
              </a:rPr>
              <a:t>The trust officer must also be familiar with laws, customs, and denominational policies regarding wills, trusts, general business, and fiduciary responsibilities. </a:t>
            </a:r>
            <a:r>
              <a:rPr lang="en-US" sz="2400" dirty="0" smtClean="0">
                <a:solidFill>
                  <a:schemeClr val="bg1"/>
                </a:solidFill>
                <a:latin typeface="Book Antiqua" panose="02040602050305030304" pitchFamily="18" charset="0"/>
              </a:rPr>
              <a:t>  </a:t>
            </a:r>
            <a:r>
              <a:rPr lang="en-US" sz="2400" dirty="0">
                <a:solidFill>
                  <a:schemeClr val="bg1"/>
                </a:solidFill>
                <a:latin typeface="Book Antiqua" panose="02040602050305030304" pitchFamily="18" charset="0"/>
              </a:rPr>
              <a:t>In all functions, the trust officer acts directly on behalf of the organization. The position recognizes spiritual maturity as well as the ability to relate well with </a:t>
            </a:r>
            <a:r>
              <a:rPr lang="en-US" sz="2400" dirty="0" err="1">
                <a:solidFill>
                  <a:schemeClr val="bg1"/>
                </a:solidFill>
                <a:latin typeface="Book Antiqua" panose="02040602050305030304" pitchFamily="18" charset="0"/>
              </a:rPr>
              <a:t>trustors</a:t>
            </a:r>
            <a:r>
              <a:rPr lang="en-US" sz="2400" dirty="0">
                <a:solidFill>
                  <a:schemeClr val="bg1"/>
                </a:solidFill>
                <a:latin typeface="Book Antiqua" panose="02040602050305030304" pitchFamily="18" charset="0"/>
              </a:rPr>
              <a:t> and other professionals .</a:t>
            </a:r>
          </a:p>
        </p:txBody>
      </p:sp>
    </p:spTree>
    <p:extLst>
      <p:ext uri="{BB962C8B-B14F-4D97-AF65-F5344CB8AC3E}">
        <p14:creationId xmlns:p14="http://schemas.microsoft.com/office/powerpoint/2010/main" val="1183065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2207360"/>
            <a:ext cx="8246070" cy="2539157"/>
          </a:xfrm>
          <a:prstGeom prst="rect">
            <a:avLst/>
          </a:prstGeom>
        </p:spPr>
        <p:txBody>
          <a:bodyPr wrap="square">
            <a:spAutoFit/>
          </a:bodyPr>
          <a:lstStyle/>
          <a:p>
            <a:r>
              <a:rPr lang="en-US" sz="2400" b="1" dirty="0">
                <a:solidFill>
                  <a:srgbClr val="FFFF00"/>
                </a:solidFill>
                <a:latin typeface="Book Antiqua" panose="02040602050305030304" pitchFamily="18" charset="0"/>
              </a:rPr>
              <a:t>Field Representative/Planned Giving </a:t>
            </a:r>
            <a:r>
              <a:rPr lang="en-US" sz="2400" b="1" dirty="0" smtClean="0">
                <a:solidFill>
                  <a:srgbClr val="FFFF00"/>
                </a:solidFill>
                <a:latin typeface="Book Antiqua" panose="02040602050305030304" pitchFamily="18" charset="0"/>
              </a:rPr>
              <a:t>Consultant</a:t>
            </a:r>
            <a:r>
              <a:rPr lang="en-US" sz="2400" dirty="0" smtClean="0">
                <a:solidFill>
                  <a:schemeClr val="bg1"/>
                </a:solidFill>
                <a:latin typeface="Book Antiqua" panose="02040602050305030304" pitchFamily="18" charset="0"/>
              </a:rPr>
              <a:t>: </a:t>
            </a:r>
            <a:endParaRPr lang="en-US" sz="2400" dirty="0">
              <a:solidFill>
                <a:schemeClr val="bg1"/>
              </a:solidFill>
              <a:latin typeface="Book Antiqua" panose="02040602050305030304" pitchFamily="18" charset="0"/>
            </a:endParaRPr>
          </a:p>
          <a:p>
            <a:pPr>
              <a:spcBef>
                <a:spcPts val="1800"/>
              </a:spcBef>
            </a:pPr>
            <a:r>
              <a:rPr lang="en-US" sz="2400" dirty="0">
                <a:solidFill>
                  <a:schemeClr val="bg1"/>
                </a:solidFill>
                <a:latin typeface="Book Antiqua" panose="02040602050305030304" pitchFamily="18" charset="0"/>
              </a:rPr>
              <a:t>The field representative is a professional counselor in the area of Christian gift and estate planning directly involved with church members, educating them in this specialized area of Christian stewardship and assisting them as they plan their estates.</a:t>
            </a:r>
          </a:p>
        </p:txBody>
      </p:sp>
    </p:spTree>
    <p:extLst>
      <p:ext uri="{BB962C8B-B14F-4D97-AF65-F5344CB8AC3E}">
        <p14:creationId xmlns:p14="http://schemas.microsoft.com/office/powerpoint/2010/main" val="4084675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717296"/>
            <a:ext cx="8246069" cy="4154984"/>
          </a:xfrm>
          <a:prstGeom prst="rect">
            <a:avLst/>
          </a:prstGeom>
        </p:spPr>
        <p:txBody>
          <a:bodyPr wrap="square">
            <a:spAutoFit/>
          </a:bodyPr>
          <a:lstStyle/>
          <a:p>
            <a:r>
              <a:rPr lang="en-US" sz="2400" b="1" dirty="0">
                <a:solidFill>
                  <a:schemeClr val="bg1"/>
                </a:solidFill>
                <a:latin typeface="Book Antiqua" panose="02040602050305030304" pitchFamily="18" charset="0"/>
              </a:rPr>
              <a:t>The Field Representative/Planned Giving Officer is also responsible for educating potential </a:t>
            </a:r>
            <a:r>
              <a:rPr lang="en-US" sz="2400" b="1" dirty="0" err="1">
                <a:solidFill>
                  <a:schemeClr val="bg1"/>
                </a:solidFill>
                <a:latin typeface="Book Antiqua" panose="02040602050305030304" pitchFamily="18" charset="0"/>
              </a:rPr>
              <a:t>trustors</a:t>
            </a:r>
            <a:r>
              <a:rPr lang="en-US" sz="2400" b="1" dirty="0">
                <a:solidFill>
                  <a:schemeClr val="bg1"/>
                </a:solidFill>
                <a:latin typeface="Book Antiqua" panose="02040602050305030304" pitchFamily="18" charset="0"/>
              </a:rPr>
              <a:t>/testators</a:t>
            </a:r>
            <a:r>
              <a:rPr lang="en-US" sz="2400" b="1" dirty="0" smtClean="0">
                <a:solidFill>
                  <a:schemeClr val="bg1"/>
                </a:solidFill>
                <a:latin typeface="Book Antiqua" panose="02040602050305030304" pitchFamily="18" charset="0"/>
              </a:rPr>
              <a:t>/</a:t>
            </a:r>
            <a:br>
              <a:rPr lang="en-US" sz="2400" b="1" dirty="0" smtClean="0">
                <a:solidFill>
                  <a:schemeClr val="bg1"/>
                </a:solidFill>
                <a:latin typeface="Book Antiqua" panose="02040602050305030304" pitchFamily="18" charset="0"/>
              </a:rPr>
            </a:br>
            <a:r>
              <a:rPr lang="en-US" sz="2400" b="1" dirty="0" smtClean="0">
                <a:solidFill>
                  <a:schemeClr val="bg1"/>
                </a:solidFill>
                <a:latin typeface="Book Antiqua" panose="02040602050305030304" pitchFamily="18" charset="0"/>
              </a:rPr>
              <a:t>donors </a:t>
            </a:r>
            <a:r>
              <a:rPr lang="en-US" sz="2400" b="1" dirty="0">
                <a:solidFill>
                  <a:schemeClr val="bg1"/>
                </a:solidFill>
                <a:latin typeface="Book Antiqua" panose="02040602050305030304" pitchFamily="18" charset="0"/>
              </a:rPr>
              <a:t>about any applicable charitable estate planning considerations. </a:t>
            </a:r>
            <a:r>
              <a:rPr lang="en-US" sz="2400" b="1" dirty="0" smtClean="0">
                <a:solidFill>
                  <a:schemeClr val="bg1"/>
                </a:solidFill>
                <a:latin typeface="Book Antiqua" panose="02040602050305030304" pitchFamily="18" charset="0"/>
              </a:rPr>
              <a:t> Thorough </a:t>
            </a:r>
            <a:r>
              <a:rPr lang="en-US" sz="2400" b="1" dirty="0">
                <a:solidFill>
                  <a:schemeClr val="bg1"/>
                </a:solidFill>
                <a:latin typeface="Book Antiqua" panose="02040602050305030304" pitchFamily="18" charset="0"/>
              </a:rPr>
              <a:t>familiarity with general estate planning principles and techniques as well as effective use of various charitable instruments, tax-saving plans, fiduciary rules, and business law is important. </a:t>
            </a:r>
            <a:r>
              <a:rPr lang="en-US" sz="2400" b="1" dirty="0" smtClean="0">
                <a:solidFill>
                  <a:schemeClr val="bg1"/>
                </a:solidFill>
                <a:latin typeface="Book Antiqua" panose="02040602050305030304" pitchFamily="18" charset="0"/>
              </a:rPr>
              <a:t> This </a:t>
            </a:r>
            <a:r>
              <a:rPr lang="en-US" sz="2400" b="1" dirty="0">
                <a:solidFill>
                  <a:schemeClr val="bg1"/>
                </a:solidFill>
                <a:latin typeface="Book Antiqua" panose="02040602050305030304" pitchFamily="18" charset="0"/>
              </a:rPr>
              <a:t>important team member will often work cooperatively with and must project a positive and competent image to the </a:t>
            </a:r>
            <a:r>
              <a:rPr lang="en-US" sz="2400" b="1" dirty="0" err="1">
                <a:solidFill>
                  <a:schemeClr val="bg1"/>
                </a:solidFill>
                <a:latin typeface="Book Antiqua" panose="02040602050305030304" pitchFamily="18" charset="0"/>
              </a:rPr>
              <a:t>trustor</a:t>
            </a:r>
            <a:r>
              <a:rPr lang="en-US" sz="2400" b="1" dirty="0">
                <a:solidFill>
                  <a:schemeClr val="bg1"/>
                </a:solidFill>
                <a:latin typeface="Book Antiqua" panose="02040602050305030304" pitchFamily="18" charset="0"/>
              </a:rPr>
              <a:t>/donor’s professional advisors such as the attorney, financial planner and CPA.</a:t>
            </a:r>
          </a:p>
        </p:txBody>
      </p:sp>
    </p:spTree>
    <p:extLst>
      <p:ext uri="{BB962C8B-B14F-4D97-AF65-F5344CB8AC3E}">
        <p14:creationId xmlns:p14="http://schemas.microsoft.com/office/powerpoint/2010/main" val="3277484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705451"/>
            <a:ext cx="8246070" cy="3647152"/>
          </a:xfrm>
          <a:prstGeom prst="rect">
            <a:avLst/>
          </a:prstGeom>
        </p:spPr>
        <p:txBody>
          <a:bodyPr wrap="square">
            <a:spAutoFit/>
          </a:bodyPr>
          <a:lstStyle/>
          <a:p>
            <a:r>
              <a:rPr lang="en-US" sz="2400" b="1" dirty="0">
                <a:solidFill>
                  <a:srgbClr val="FFFF00"/>
                </a:solidFill>
                <a:latin typeface="Book Antiqua" panose="02040602050305030304" pitchFamily="18" charset="0"/>
              </a:rPr>
              <a:t>Corporation </a:t>
            </a:r>
            <a:r>
              <a:rPr lang="en-US" sz="2400" b="1" dirty="0" smtClean="0">
                <a:solidFill>
                  <a:srgbClr val="FFFF00"/>
                </a:solidFill>
                <a:latin typeface="Book Antiqua" panose="02040602050305030304" pitchFamily="18" charset="0"/>
              </a:rPr>
              <a:t>Treasurer:</a:t>
            </a:r>
            <a:endParaRPr lang="en-US" sz="2400" dirty="0">
              <a:solidFill>
                <a:schemeClr val="bg1"/>
              </a:solidFill>
              <a:latin typeface="Book Antiqua" panose="02040602050305030304" pitchFamily="18" charset="0"/>
            </a:endParaRPr>
          </a:p>
          <a:p>
            <a:pPr>
              <a:spcBef>
                <a:spcPts val="1800"/>
              </a:spcBef>
            </a:pPr>
            <a:r>
              <a:rPr lang="en-US" sz="2400" b="1" dirty="0" smtClean="0">
                <a:solidFill>
                  <a:schemeClr val="bg1"/>
                </a:solidFill>
                <a:latin typeface="Book Antiqua" panose="02040602050305030304" pitchFamily="18" charset="0"/>
              </a:rPr>
              <a:t>The </a:t>
            </a:r>
            <a:r>
              <a:rPr lang="en-US" sz="2400" b="1" dirty="0">
                <a:solidFill>
                  <a:schemeClr val="bg1"/>
                </a:solidFill>
                <a:latin typeface="Book Antiqua" panose="02040602050305030304" pitchFamily="18" charset="0"/>
              </a:rPr>
              <a:t>corporation treasurer is responsible for providing and maintaining an accurate, comprehensive, and effective accounting service for the trust administration functions of Trust Services. </a:t>
            </a:r>
            <a:r>
              <a:rPr lang="en-US" sz="2400" b="1" dirty="0" smtClean="0">
                <a:solidFill>
                  <a:schemeClr val="bg1"/>
                </a:solidFill>
                <a:latin typeface="Book Antiqua" panose="02040602050305030304" pitchFamily="18" charset="0"/>
              </a:rPr>
              <a:t> The </a:t>
            </a:r>
            <a:r>
              <a:rPr lang="en-US" sz="2400" b="1" dirty="0">
                <a:solidFill>
                  <a:schemeClr val="bg1"/>
                </a:solidFill>
                <a:latin typeface="Book Antiqua" panose="02040602050305030304" pitchFamily="18" charset="0"/>
              </a:rPr>
              <a:t>holder of this important position </a:t>
            </a:r>
            <a:r>
              <a:rPr lang="en-US" sz="2400" b="1" dirty="0" smtClean="0">
                <a:solidFill>
                  <a:schemeClr val="bg1"/>
                </a:solidFill>
                <a:latin typeface="Book Antiqua" panose="02040602050305030304" pitchFamily="18" charset="0"/>
              </a:rPr>
              <a:t>works closely </a:t>
            </a:r>
            <a:r>
              <a:rPr lang="en-US" sz="2400" b="1" dirty="0">
                <a:solidFill>
                  <a:schemeClr val="bg1"/>
                </a:solidFill>
                <a:latin typeface="Book Antiqua" panose="02040602050305030304" pitchFamily="18" charset="0"/>
              </a:rPr>
              <a:t>with the director and trust officers in the areas of investment, financial analysis and planning, tax reporting, and acquisition and disposition of trust assets.</a:t>
            </a:r>
          </a:p>
        </p:txBody>
      </p:sp>
    </p:spTree>
    <p:extLst>
      <p:ext uri="{BB962C8B-B14F-4D97-AF65-F5344CB8AC3E}">
        <p14:creationId xmlns:p14="http://schemas.microsoft.com/office/powerpoint/2010/main" val="4247090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671" y="1859340"/>
            <a:ext cx="8093364" cy="3785652"/>
          </a:xfrm>
          <a:prstGeom prst="rect">
            <a:avLst/>
          </a:prstGeom>
        </p:spPr>
        <p:txBody>
          <a:bodyPr wrap="square">
            <a:spAutoFit/>
          </a:bodyPr>
          <a:lstStyle/>
          <a:p>
            <a:r>
              <a:rPr lang="en-US" sz="2400" b="1" dirty="0">
                <a:solidFill>
                  <a:schemeClr val="bg1"/>
                </a:solidFill>
                <a:latin typeface="Book Antiqua" panose="02040602050305030304" pitchFamily="18" charset="0"/>
              </a:rPr>
              <a:t>The treasurer should have a college degree or equivalent background in business administration, management, or accounting. </a:t>
            </a:r>
            <a:r>
              <a:rPr lang="en-US" sz="2400" b="1" dirty="0" smtClean="0">
                <a:solidFill>
                  <a:schemeClr val="bg1"/>
                </a:solidFill>
                <a:latin typeface="Book Antiqua" panose="02040602050305030304" pitchFamily="18" charset="0"/>
              </a:rPr>
              <a:t> Prior </a:t>
            </a:r>
            <a:r>
              <a:rPr lang="en-US" sz="2400" b="1" dirty="0">
                <a:solidFill>
                  <a:schemeClr val="bg1"/>
                </a:solidFill>
                <a:latin typeface="Book Antiqua" panose="02040602050305030304" pitchFamily="18" charset="0"/>
              </a:rPr>
              <a:t>experience in auditing or denominational treasury, real estate sales, and investing is very desirable</a:t>
            </a:r>
            <a:r>
              <a:rPr lang="en-US" sz="2400" b="1" dirty="0" smtClean="0">
                <a:solidFill>
                  <a:schemeClr val="bg1"/>
                </a:solidFill>
                <a:latin typeface="Book Antiqua" panose="02040602050305030304" pitchFamily="18" charset="0"/>
              </a:rPr>
              <a:t>.</a:t>
            </a:r>
          </a:p>
          <a:p>
            <a:endParaRPr lang="en-US" sz="2400" b="1" dirty="0">
              <a:solidFill>
                <a:schemeClr val="bg1"/>
              </a:solidFill>
              <a:latin typeface="Book Antiqua" panose="02040602050305030304" pitchFamily="18" charset="0"/>
            </a:endParaRPr>
          </a:p>
          <a:p>
            <a:r>
              <a:rPr lang="en-US" sz="2400" b="1" dirty="0">
                <a:solidFill>
                  <a:schemeClr val="bg1"/>
                </a:solidFill>
                <a:latin typeface="Book Antiqua" panose="02040602050305030304" pitchFamily="18" charset="0"/>
              </a:rPr>
              <a:t>The treasurer must also be familiar with denominational policies and office routine</a:t>
            </a:r>
            <a:r>
              <a:rPr lang="en-US" sz="2400" b="1" dirty="0" smtClean="0">
                <a:solidFill>
                  <a:schemeClr val="bg1"/>
                </a:solidFill>
                <a:latin typeface="Book Antiqua" panose="02040602050305030304" pitchFamily="18" charset="0"/>
              </a:rPr>
              <a:t>.  </a:t>
            </a:r>
            <a:r>
              <a:rPr lang="en-US" sz="2400" b="1" dirty="0">
                <a:solidFill>
                  <a:schemeClr val="bg1"/>
                </a:solidFill>
                <a:latin typeface="Book Antiqua" panose="02040602050305030304" pitchFamily="18" charset="0"/>
              </a:rPr>
              <a:t>A good working knowledge of the denominational organization, financial programs, and procedures is also essential.</a:t>
            </a:r>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104604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749245"/>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FF00"/>
                </a:solidFill>
              </a:rPr>
              <a:t>The Legal Entity as Trustee</a:t>
            </a:r>
            <a:endParaRPr lang="en-US" b="1" dirty="0">
              <a:solidFill>
                <a:srgbClr val="FFFF00"/>
              </a:solidFill>
            </a:endParaRPr>
          </a:p>
        </p:txBody>
      </p:sp>
      <p:sp>
        <p:nvSpPr>
          <p:cNvPr id="3" name="Rectangle 2"/>
          <p:cNvSpPr/>
          <p:nvPr/>
        </p:nvSpPr>
        <p:spPr>
          <a:xfrm>
            <a:off x="457200" y="2736509"/>
            <a:ext cx="8229600" cy="2677656"/>
          </a:xfrm>
          <a:prstGeom prst="rect">
            <a:avLst/>
          </a:prstGeom>
        </p:spPr>
        <p:txBody>
          <a:bodyPr wrap="square">
            <a:spAutoFit/>
          </a:bodyPr>
          <a:lstStyle/>
          <a:p>
            <a:pPr marL="137160" indent="0">
              <a:buNone/>
            </a:pPr>
            <a:r>
              <a:rPr lang="en-US" sz="2400" b="1" dirty="0">
                <a:solidFill>
                  <a:schemeClr val="bg1"/>
                </a:solidFill>
                <a:latin typeface="Book Antiqua" panose="02040602050305030304" pitchFamily="18" charset="0"/>
              </a:rPr>
              <a:t>The corporation/association/foundation functions as the legal entity primarily responsible for conducting the Planned Giving and Trust Services program of the conference, as it is this organization which is authorized by its articles of incorporation, bylaws and/or statute to act as trustee, issue gift annuities, and to receive gifts and bequests.</a:t>
            </a:r>
          </a:p>
        </p:txBody>
      </p:sp>
    </p:spTree>
    <p:extLst>
      <p:ext uri="{BB962C8B-B14F-4D97-AF65-F5344CB8AC3E}">
        <p14:creationId xmlns:p14="http://schemas.microsoft.com/office/powerpoint/2010/main" val="3712108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48965" y="1138425"/>
            <a:ext cx="8246070" cy="762000"/>
          </a:xfrm>
        </p:spPr>
        <p:txBody>
          <a:bodyPr>
            <a:noAutofit/>
          </a:bodyPr>
          <a:lstStyle/>
          <a:p>
            <a:pPr algn="ctr"/>
            <a:r>
              <a:rPr lang="en-US" sz="4800" dirty="0">
                <a:latin typeface="Book Antiqua" panose="02040602050305030304" pitchFamily="18" charset="0"/>
              </a:rPr>
              <a:t>The Corporate Legal Entity</a:t>
            </a:r>
          </a:p>
        </p:txBody>
      </p:sp>
      <p:sp>
        <p:nvSpPr>
          <p:cNvPr id="9" name="Rectangle 8"/>
          <p:cNvSpPr/>
          <p:nvPr/>
        </p:nvSpPr>
        <p:spPr>
          <a:xfrm>
            <a:off x="448965" y="2054655"/>
            <a:ext cx="8246069" cy="523220"/>
          </a:xfrm>
          <a:prstGeom prst="rect">
            <a:avLst/>
          </a:prstGeom>
        </p:spPr>
        <p:txBody>
          <a:bodyPr wrap="square">
            <a:spAutoFit/>
          </a:bodyPr>
          <a:lstStyle/>
          <a:p>
            <a:pPr marL="137160" indent="0">
              <a:buNone/>
            </a:pPr>
            <a:r>
              <a:rPr lang="en-US" sz="2800" b="1" dirty="0">
                <a:solidFill>
                  <a:schemeClr val="bg1"/>
                </a:solidFill>
                <a:latin typeface="Book Antiqua" panose="02040602050305030304" pitchFamily="18" charset="0"/>
                <a:cs typeface="Calibri" pitchFamily="34" charset="0"/>
              </a:rPr>
              <a:t>Legal Organizations Under the Law</a:t>
            </a:r>
            <a:r>
              <a:rPr lang="en-US" sz="2800" dirty="0">
                <a:solidFill>
                  <a:schemeClr val="bg1"/>
                </a:solidFill>
                <a:latin typeface="Book Antiqua" panose="02040602050305030304" pitchFamily="18" charset="0"/>
                <a:cs typeface="Calibri" pitchFamily="34" charset="0"/>
              </a:rPr>
              <a:t>  </a:t>
            </a:r>
          </a:p>
        </p:txBody>
      </p:sp>
      <p:sp>
        <p:nvSpPr>
          <p:cNvPr id="10" name="Rectangle 9"/>
          <p:cNvSpPr/>
          <p:nvPr/>
        </p:nvSpPr>
        <p:spPr>
          <a:xfrm>
            <a:off x="448965" y="2818180"/>
            <a:ext cx="8246069" cy="3693319"/>
          </a:xfrm>
          <a:prstGeom prst="rect">
            <a:avLst/>
          </a:prstGeom>
        </p:spPr>
        <p:txBody>
          <a:bodyPr wrap="square">
            <a:spAutoFit/>
          </a:bodyPr>
          <a:lstStyle/>
          <a:p>
            <a:pPr marL="137160" indent="0">
              <a:buNone/>
            </a:pPr>
            <a:r>
              <a:rPr lang="en-US" sz="2000" dirty="0">
                <a:solidFill>
                  <a:schemeClr val="bg1"/>
                </a:solidFill>
                <a:latin typeface="Book Antiqua" panose="02040602050305030304" pitchFamily="18" charset="0"/>
                <a:cs typeface="Calibri" pitchFamily="34" charset="0"/>
              </a:rPr>
              <a:t>The Seventh-day Adventist Church conducts its evangelistic work and performs its other religious functions as an unincorporated body. It is the general plan not to incorporate or register regular denominational organizations unless required by law. Corporate organizations are established pursuant to governing laws for the management of legal activity, and these operate under rules and bylaws as adopted by each organization. All organizations planning to form legal corporations for operations in North America shall first secure approval from the General Conference Executive Committee. The delegates to the regular conference sessions constitute the delegates to the session of the legal organization.</a:t>
            </a:r>
          </a:p>
          <a:p>
            <a:pPr marL="137160" indent="0" algn="r">
              <a:buNone/>
            </a:pPr>
            <a:r>
              <a:rPr lang="en-US" sz="1400" i="1" dirty="0">
                <a:solidFill>
                  <a:schemeClr val="bg1"/>
                </a:solidFill>
                <a:latin typeface="Book Antiqua" panose="02040602050305030304" pitchFamily="18" charset="0"/>
              </a:rPr>
              <a:t>		The Seventh-day Adventist Church Manual (2005)</a:t>
            </a:r>
            <a:r>
              <a:rPr lang="en-US" sz="1400" dirty="0">
                <a:solidFill>
                  <a:schemeClr val="bg1"/>
                </a:solidFill>
                <a:latin typeface="Book Antiqua" panose="02040602050305030304" pitchFamily="18" charset="0"/>
              </a:rPr>
              <a:t>, p. 237</a:t>
            </a: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2274838"/>
            <a:ext cx="8246070" cy="2308324"/>
          </a:xfrm>
          <a:prstGeom prst="rect">
            <a:avLst/>
          </a:prstGeom>
        </p:spPr>
        <p:txBody>
          <a:bodyPr wrap="square">
            <a:spAutoFit/>
          </a:bodyPr>
          <a:lstStyle/>
          <a:p>
            <a:pPr marL="137160" indent="0">
              <a:buNone/>
            </a:pPr>
            <a:r>
              <a:rPr lang="en-US" sz="2400" b="1" dirty="0">
                <a:solidFill>
                  <a:schemeClr val="bg1"/>
                </a:solidFill>
                <a:latin typeface="Book Antiqua" panose="02040602050305030304" pitchFamily="18" charset="0"/>
              </a:rPr>
              <a:t>While the ultimate responsibility for all activities of the corporation rests upon its board of </a:t>
            </a:r>
            <a:r>
              <a:rPr lang="en-US" sz="2400" b="1" dirty="0" smtClean="0">
                <a:solidFill>
                  <a:schemeClr val="bg1"/>
                </a:solidFill>
                <a:latin typeface="Book Antiqua" panose="02040602050305030304" pitchFamily="18" charset="0"/>
              </a:rPr>
              <a:t>directors, certain </a:t>
            </a:r>
            <a:r>
              <a:rPr lang="en-US" sz="2400" b="1" dirty="0">
                <a:solidFill>
                  <a:schemeClr val="bg1"/>
                </a:solidFill>
                <a:latin typeface="Book Antiqua" panose="02040602050305030304" pitchFamily="18" charset="0"/>
              </a:rPr>
              <a:t>oversight and decision making authority is generally delegated to a committee known variously as trust acceptance committee, trust management committee or simply, trust committee.</a:t>
            </a:r>
          </a:p>
        </p:txBody>
      </p:sp>
    </p:spTree>
    <p:extLst>
      <p:ext uri="{BB962C8B-B14F-4D97-AF65-F5344CB8AC3E}">
        <p14:creationId xmlns:p14="http://schemas.microsoft.com/office/powerpoint/2010/main" val="137153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448964" y="1138425"/>
            <a:ext cx="8209279" cy="916230"/>
          </a:xfrm>
        </p:spPr>
        <p:txBody>
          <a:bodyPr>
            <a:normAutofit/>
          </a:bodyPr>
          <a:lstStyle/>
          <a:p>
            <a:r>
              <a:rPr lang="en-US" sz="2800" b="0" dirty="0">
                <a:solidFill>
                  <a:srgbClr val="FFFF00"/>
                </a:solidFill>
                <a:latin typeface="Book Antiqua" panose="02040602050305030304" pitchFamily="18" charset="0"/>
              </a:rPr>
              <a:t>The Trust Committee usually </a:t>
            </a:r>
            <a:r>
              <a:rPr lang="en-US" sz="2800" b="0" dirty="0" smtClean="0">
                <a:solidFill>
                  <a:srgbClr val="FFFF00"/>
                </a:solidFill>
                <a:latin typeface="Book Antiqua" panose="02040602050305030304" pitchFamily="18" charset="0"/>
              </a:rPr>
              <a:t>has authority </a:t>
            </a:r>
            <a:r>
              <a:rPr lang="en-US" sz="2800" b="0" dirty="0">
                <a:solidFill>
                  <a:srgbClr val="FFFF00"/>
                </a:solidFill>
                <a:latin typeface="Book Antiqua" panose="02040602050305030304" pitchFamily="18" charset="0"/>
              </a:rPr>
              <a:t>to </a:t>
            </a:r>
            <a:r>
              <a:rPr lang="en-US" sz="2800" b="0" dirty="0" smtClean="0">
                <a:solidFill>
                  <a:srgbClr val="FFFF00"/>
                </a:solidFill>
                <a:latin typeface="Book Antiqua" panose="02040602050305030304" pitchFamily="18" charset="0"/>
              </a:rPr>
              <a:t>act:</a:t>
            </a:r>
            <a:endParaRPr lang="en-US" sz="2800" dirty="0">
              <a:solidFill>
                <a:srgbClr val="FFFF00"/>
              </a:solidFill>
              <a:latin typeface="Book Antiqua" panose="02040602050305030304" pitchFamily="18" charset="0"/>
            </a:endParaRPr>
          </a:p>
        </p:txBody>
      </p:sp>
      <p:sp>
        <p:nvSpPr>
          <p:cNvPr id="3" name="Content Placeholder 4"/>
          <p:cNvSpPr>
            <a:spLocks noGrp="1"/>
          </p:cNvSpPr>
          <p:nvPr>
            <p:ph sz="half" idx="1"/>
          </p:nvPr>
        </p:nvSpPr>
        <p:spPr>
          <a:xfrm>
            <a:off x="448964" y="2207360"/>
            <a:ext cx="4581151" cy="3916363"/>
          </a:xfrm>
        </p:spPr>
        <p:txBody>
          <a:bodyPr>
            <a:normAutofit/>
          </a:bodyPr>
          <a:lstStyle/>
          <a:p>
            <a:pPr marL="463550" indent="-463550">
              <a:buClr>
                <a:srgbClr val="FF0000"/>
              </a:buClr>
              <a:buFont typeface="Wingdings" panose="05000000000000000000" pitchFamily="2" charset="2"/>
              <a:buChar char="v"/>
            </a:pPr>
            <a:r>
              <a:rPr lang="en-US" sz="2800" b="1" dirty="0" smtClean="0">
                <a:latin typeface="Book Antiqua" panose="02040602050305030304" pitchFamily="18" charset="0"/>
              </a:rPr>
              <a:t>Trust</a:t>
            </a:r>
          </a:p>
          <a:p>
            <a:pPr marL="463550" indent="-463550">
              <a:buClr>
                <a:srgbClr val="FF0000"/>
              </a:buClr>
              <a:buFont typeface="Wingdings" panose="05000000000000000000" pitchFamily="2" charset="2"/>
              <a:buChar char="v"/>
            </a:pPr>
            <a:endParaRPr lang="en-US" sz="1000" b="1" dirty="0" smtClean="0">
              <a:latin typeface="Book Antiqua" panose="02040602050305030304" pitchFamily="18" charset="0"/>
            </a:endParaRPr>
          </a:p>
          <a:p>
            <a:pPr marL="463550" indent="-463550">
              <a:buClr>
                <a:srgbClr val="FF0000"/>
              </a:buClr>
              <a:buFont typeface="Wingdings" panose="05000000000000000000" pitchFamily="2" charset="2"/>
              <a:buChar char="v"/>
            </a:pPr>
            <a:r>
              <a:rPr lang="en-US" sz="2800" b="1" dirty="0" smtClean="0">
                <a:latin typeface="Book Antiqua" panose="02040602050305030304" pitchFamily="18" charset="0"/>
              </a:rPr>
              <a:t>Gift Plan</a:t>
            </a:r>
          </a:p>
          <a:p>
            <a:pPr marL="463550" indent="-463550">
              <a:buClr>
                <a:srgbClr val="FF0000"/>
              </a:buClr>
              <a:buFont typeface="Wingdings" panose="05000000000000000000" pitchFamily="2" charset="2"/>
              <a:buChar char="v"/>
            </a:pPr>
            <a:endParaRPr lang="en-US" sz="1000" b="1" dirty="0" smtClean="0">
              <a:latin typeface="Book Antiqua" panose="02040602050305030304" pitchFamily="18" charset="0"/>
            </a:endParaRPr>
          </a:p>
          <a:p>
            <a:pPr marL="463550" indent="-463550">
              <a:buClr>
                <a:srgbClr val="FF0000"/>
              </a:buClr>
              <a:buFont typeface="Wingdings" panose="05000000000000000000" pitchFamily="2" charset="2"/>
              <a:buChar char="v"/>
            </a:pPr>
            <a:r>
              <a:rPr lang="en-US" sz="2800" b="1" dirty="0" smtClean="0">
                <a:latin typeface="Book Antiqua" panose="02040602050305030304" pitchFamily="18" charset="0"/>
              </a:rPr>
              <a:t>Estate Review </a:t>
            </a:r>
          </a:p>
          <a:p>
            <a:pPr marL="463550" indent="-463550">
              <a:buClr>
                <a:srgbClr val="FF0000"/>
              </a:buClr>
              <a:buFont typeface="Wingdings" panose="05000000000000000000" pitchFamily="2" charset="2"/>
              <a:buChar char="v"/>
            </a:pPr>
            <a:endParaRPr lang="en-US" sz="1000" b="1" dirty="0" smtClean="0">
              <a:latin typeface="Book Antiqua" panose="02040602050305030304" pitchFamily="18" charset="0"/>
            </a:endParaRPr>
          </a:p>
          <a:p>
            <a:pPr marL="463550" indent="-463550">
              <a:buClr>
                <a:srgbClr val="FF0000"/>
              </a:buClr>
              <a:buFont typeface="Wingdings" panose="05000000000000000000" pitchFamily="2" charset="2"/>
              <a:buChar char="v"/>
            </a:pPr>
            <a:r>
              <a:rPr lang="en-US" sz="2800" b="1" dirty="0" smtClean="0">
                <a:latin typeface="Book Antiqua" panose="02040602050305030304" pitchFamily="18" charset="0"/>
              </a:rPr>
              <a:t>Acceptance</a:t>
            </a:r>
          </a:p>
          <a:p>
            <a:pPr marL="463550" indent="-463550">
              <a:buClr>
                <a:srgbClr val="FF0000"/>
              </a:buClr>
              <a:buFont typeface="Wingdings" panose="05000000000000000000" pitchFamily="2" charset="2"/>
              <a:buChar char="v"/>
            </a:pPr>
            <a:r>
              <a:rPr lang="en-US" sz="2800" b="1" dirty="0" smtClean="0">
                <a:latin typeface="Book Antiqua" panose="02040602050305030304" pitchFamily="18" charset="0"/>
              </a:rPr>
              <a:t>Trust &amp; Estate Admin</a:t>
            </a:r>
          </a:p>
          <a:p>
            <a:pPr marL="463550" indent="-463550">
              <a:buClr>
                <a:srgbClr val="FF0000"/>
              </a:buClr>
              <a:buFont typeface="Wingdings" panose="05000000000000000000" pitchFamily="2" charset="2"/>
              <a:buChar char="v"/>
            </a:pPr>
            <a:endParaRPr lang="en-US" sz="1000" b="1" dirty="0" smtClean="0">
              <a:latin typeface="Book Antiqua" panose="02040602050305030304" pitchFamily="18" charset="0"/>
            </a:endParaRPr>
          </a:p>
          <a:p>
            <a:pPr marL="463550" indent="-463550">
              <a:buClr>
                <a:srgbClr val="FF0000"/>
              </a:buClr>
              <a:buFont typeface="Wingdings" panose="05000000000000000000" pitchFamily="2" charset="2"/>
              <a:buChar char="v"/>
            </a:pPr>
            <a:r>
              <a:rPr lang="en-US" sz="2800" b="1" dirty="0" smtClean="0">
                <a:latin typeface="Book Antiqua" panose="02040602050305030304" pitchFamily="18" charset="0"/>
              </a:rPr>
              <a:t>Terms </a:t>
            </a:r>
            <a:r>
              <a:rPr lang="en-US" sz="2800" b="1" dirty="0">
                <a:latin typeface="Book Antiqua" panose="02040602050305030304" pitchFamily="18" charset="0"/>
              </a:rPr>
              <a:t>of Reference</a:t>
            </a:r>
          </a:p>
          <a:p>
            <a:endParaRPr lang="en-US" dirty="0">
              <a:latin typeface="Book Antiqua" panose="02040602050305030304" pitchFamily="18" charset="0"/>
            </a:endParaRPr>
          </a:p>
        </p:txBody>
      </p:sp>
      <p:pic>
        <p:nvPicPr>
          <p:cNvPr id="4"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0935" y="2054655"/>
            <a:ext cx="3017308" cy="4525963"/>
          </a:xfrm>
          <a:prstGeom prst="rect">
            <a:avLst/>
          </a:prstGeom>
        </p:spPr>
      </p:pic>
    </p:spTree>
    <p:extLst>
      <p:ext uri="{BB962C8B-B14F-4D97-AF65-F5344CB8AC3E}">
        <p14:creationId xmlns:p14="http://schemas.microsoft.com/office/powerpoint/2010/main" val="973184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033588"/>
            <a:ext cx="8246070" cy="868362"/>
          </a:xfrm>
        </p:spPr>
        <p:txBody>
          <a:bodyPr>
            <a:normAutofit/>
          </a:bodyPr>
          <a:lstStyle/>
          <a:p>
            <a:pPr algn="ctr"/>
            <a:r>
              <a:rPr lang="en-US" sz="4400" b="1" dirty="0">
                <a:solidFill>
                  <a:srgbClr val="FFFF00"/>
                </a:solidFill>
                <a:latin typeface="Book Antiqua" panose="02040602050305030304" pitchFamily="18" charset="0"/>
              </a:rPr>
              <a:t>Duties of the Trustee</a:t>
            </a:r>
          </a:p>
        </p:txBody>
      </p:sp>
      <p:sp>
        <p:nvSpPr>
          <p:cNvPr id="3" name="Content Placeholder 2"/>
          <p:cNvSpPr>
            <a:spLocks noGrp="1"/>
          </p:cNvSpPr>
          <p:nvPr>
            <p:ph sz="half" idx="1"/>
          </p:nvPr>
        </p:nvSpPr>
        <p:spPr>
          <a:xfrm>
            <a:off x="533705" y="2054655"/>
            <a:ext cx="4038600" cy="3817626"/>
          </a:xfrm>
        </p:spPr>
        <p:txBody>
          <a:bodyPr>
            <a:normAutofit/>
          </a:bodyPr>
          <a:lstStyle/>
          <a:p>
            <a:pPr marL="463550" indent="-463550">
              <a:spcBef>
                <a:spcPts val="0"/>
              </a:spcBef>
              <a:buClr>
                <a:srgbClr val="FF0000"/>
              </a:buClr>
              <a:buFont typeface="Wingdings" panose="05000000000000000000" pitchFamily="2" charset="2"/>
              <a:buChar char="v"/>
            </a:pPr>
            <a:r>
              <a:rPr lang="en-US" dirty="0" smtClean="0">
                <a:latin typeface="Book Antiqua" panose="02040602050305030304" pitchFamily="18" charset="0"/>
              </a:rPr>
              <a:t>Duty to Administer</a:t>
            </a:r>
          </a:p>
          <a:p>
            <a:pPr marL="463550" indent="-463550">
              <a:buClr>
                <a:srgbClr val="FF0000"/>
              </a:buClr>
              <a:buFont typeface="Wingdings" panose="05000000000000000000" pitchFamily="2" charset="2"/>
              <a:buChar char="v"/>
            </a:pPr>
            <a:r>
              <a:rPr lang="en-US" dirty="0" smtClean="0">
                <a:latin typeface="Book Antiqua" panose="02040602050305030304" pitchFamily="18" charset="0"/>
              </a:rPr>
              <a:t>Duty of Loyalty</a:t>
            </a:r>
          </a:p>
          <a:p>
            <a:pPr marL="463550" indent="-463550">
              <a:buClr>
                <a:srgbClr val="FF0000"/>
              </a:buClr>
              <a:buFont typeface="Wingdings" panose="05000000000000000000" pitchFamily="2" charset="2"/>
              <a:buChar char="v"/>
            </a:pPr>
            <a:r>
              <a:rPr lang="en-US" dirty="0" smtClean="0">
                <a:latin typeface="Book Antiqua" panose="02040602050305030304" pitchFamily="18" charset="0"/>
              </a:rPr>
              <a:t>Duty to Deal Impartially With Beneficiaries</a:t>
            </a:r>
          </a:p>
          <a:p>
            <a:pPr marL="463550" indent="-463550">
              <a:buClr>
                <a:srgbClr val="FF0000"/>
              </a:buClr>
              <a:buFont typeface="Wingdings" panose="05000000000000000000" pitchFamily="2" charset="2"/>
              <a:buChar char="v"/>
            </a:pPr>
            <a:r>
              <a:rPr lang="en-US" dirty="0" smtClean="0">
                <a:latin typeface="Book Antiqua" panose="02040602050305030304" pitchFamily="18" charset="0"/>
              </a:rPr>
              <a:t>Duty to Avoid Conflict of Interest</a:t>
            </a:r>
          </a:p>
          <a:p>
            <a:pPr marL="463550" indent="-463550">
              <a:buClr>
                <a:srgbClr val="FF0000"/>
              </a:buClr>
              <a:buFont typeface="Wingdings" panose="05000000000000000000" pitchFamily="2" charset="2"/>
              <a:buChar char="v"/>
            </a:pPr>
            <a:r>
              <a:rPr lang="en-US" dirty="0" smtClean="0">
                <a:latin typeface="Book Antiqua" panose="02040602050305030304" pitchFamily="18" charset="0"/>
              </a:rPr>
              <a:t>Duty </a:t>
            </a:r>
            <a:r>
              <a:rPr lang="en-US" dirty="0">
                <a:latin typeface="Book Antiqua" panose="02040602050305030304" pitchFamily="18" charset="0"/>
              </a:rPr>
              <a:t>Not to Undertake Adverse </a:t>
            </a:r>
            <a:r>
              <a:rPr lang="en-US" dirty="0" smtClean="0">
                <a:latin typeface="Book Antiqua" panose="02040602050305030304" pitchFamily="18" charset="0"/>
              </a:rPr>
              <a:t>Trust</a:t>
            </a:r>
            <a:endParaRPr lang="en-US" dirty="0">
              <a:latin typeface="Book Antiqua" panose="02040602050305030304" pitchFamily="18" charset="0"/>
            </a:endParaRPr>
          </a:p>
        </p:txBody>
      </p:sp>
      <p:sp>
        <p:nvSpPr>
          <p:cNvPr id="4" name="Content Placeholder 3"/>
          <p:cNvSpPr>
            <a:spLocks noGrp="1"/>
          </p:cNvSpPr>
          <p:nvPr>
            <p:ph sz="half" idx="2"/>
          </p:nvPr>
        </p:nvSpPr>
        <p:spPr>
          <a:xfrm>
            <a:off x="4724705" y="2207361"/>
            <a:ext cx="4038600" cy="4123034"/>
          </a:xfrm>
        </p:spPr>
        <p:txBody>
          <a:bodyPr>
            <a:normAutofit/>
          </a:bodyPr>
          <a:lstStyle/>
          <a:p>
            <a:pPr marL="463550" indent="-463550">
              <a:spcBef>
                <a:spcPts val="0"/>
              </a:spcBef>
              <a:buClr>
                <a:srgbClr val="FF0000"/>
              </a:buClr>
              <a:buFont typeface="Wingdings" panose="05000000000000000000" pitchFamily="2" charset="2"/>
              <a:buChar char="v"/>
            </a:pPr>
            <a:r>
              <a:rPr lang="en-US" dirty="0">
                <a:latin typeface="Book Antiqua" panose="02040602050305030304" pitchFamily="18" charset="0"/>
              </a:rPr>
              <a:t>Duty to Take Control of and Preserve Trust </a:t>
            </a:r>
            <a:r>
              <a:rPr lang="en-US" dirty="0" smtClean="0">
                <a:latin typeface="Book Antiqua" panose="02040602050305030304" pitchFamily="18" charset="0"/>
              </a:rPr>
              <a:t>Property</a:t>
            </a:r>
          </a:p>
          <a:p>
            <a:pPr marL="463550" indent="-463550">
              <a:buClr>
                <a:srgbClr val="FF0000"/>
              </a:buClr>
              <a:buFont typeface="Wingdings" panose="05000000000000000000" pitchFamily="2" charset="2"/>
              <a:buChar char="v"/>
            </a:pPr>
            <a:r>
              <a:rPr lang="en-US" dirty="0">
                <a:latin typeface="Book Antiqua" panose="02040602050305030304" pitchFamily="18" charset="0"/>
              </a:rPr>
              <a:t>Duty to Make Trust Property </a:t>
            </a:r>
            <a:r>
              <a:rPr lang="en-US" dirty="0" smtClean="0">
                <a:latin typeface="Book Antiqua" panose="02040602050305030304" pitchFamily="18" charset="0"/>
              </a:rPr>
              <a:t>Productive</a:t>
            </a:r>
          </a:p>
          <a:p>
            <a:pPr marL="463550" indent="-463550">
              <a:buClr>
                <a:srgbClr val="FF0000"/>
              </a:buClr>
              <a:buFont typeface="Wingdings" panose="05000000000000000000" pitchFamily="2" charset="2"/>
              <a:buChar char="v"/>
            </a:pPr>
            <a:r>
              <a:rPr lang="en-US" dirty="0" smtClean="0">
                <a:latin typeface="Book Antiqua" panose="02040602050305030304" pitchFamily="18" charset="0"/>
              </a:rPr>
              <a:t>Duty </a:t>
            </a:r>
            <a:r>
              <a:rPr lang="en-US" dirty="0">
                <a:latin typeface="Book Antiqua" panose="02040602050305030304" pitchFamily="18" charset="0"/>
              </a:rPr>
              <a:t>to Keep Trust Property Separate and </a:t>
            </a:r>
            <a:r>
              <a:rPr lang="en-US" dirty="0" smtClean="0">
                <a:latin typeface="Book Antiqua" panose="02040602050305030304" pitchFamily="18" charset="0"/>
              </a:rPr>
              <a:t>Identified</a:t>
            </a:r>
          </a:p>
          <a:p>
            <a:pPr marL="463550" indent="-463550">
              <a:buClr>
                <a:srgbClr val="FF0000"/>
              </a:buClr>
              <a:buFont typeface="Wingdings" panose="05000000000000000000" pitchFamily="2" charset="2"/>
              <a:buChar char="v"/>
            </a:pPr>
            <a:r>
              <a:rPr lang="en-US" dirty="0">
                <a:latin typeface="Book Antiqua" panose="02040602050305030304" pitchFamily="18" charset="0"/>
              </a:rPr>
              <a:t>Duty to Enforce Claims and Defend Actions</a:t>
            </a:r>
          </a:p>
        </p:txBody>
      </p:sp>
    </p:spTree>
    <p:extLst>
      <p:ext uri="{BB962C8B-B14F-4D97-AF65-F5344CB8AC3E}">
        <p14:creationId xmlns:p14="http://schemas.microsoft.com/office/powerpoint/2010/main" val="3509680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381000" y="1749245"/>
            <a:ext cx="4038600" cy="3289930"/>
          </a:xfrm>
        </p:spPr>
        <p:txBody>
          <a:bodyPr>
            <a:normAutofit fontScale="92500"/>
          </a:bodyPr>
          <a:lstStyle/>
          <a:p>
            <a:pPr marL="342900" indent="-342900">
              <a:spcBef>
                <a:spcPts val="0"/>
              </a:spcBef>
              <a:buClr>
                <a:srgbClr val="FF0000"/>
              </a:buClr>
              <a:buFont typeface="Wingdings" panose="05000000000000000000" pitchFamily="2" charset="2"/>
              <a:buChar char="v"/>
            </a:pPr>
            <a:r>
              <a:rPr lang="en-US" b="1" dirty="0" smtClean="0">
                <a:latin typeface="Book Antiqua" panose="02040602050305030304" pitchFamily="18" charset="0"/>
              </a:rPr>
              <a:t>Duty </a:t>
            </a:r>
            <a:r>
              <a:rPr lang="en-US" b="1" dirty="0">
                <a:latin typeface="Book Antiqua" panose="02040602050305030304" pitchFamily="18" charset="0"/>
              </a:rPr>
              <a:t>to Pay Income to </a:t>
            </a:r>
            <a:r>
              <a:rPr lang="en-US" b="1" dirty="0" smtClean="0">
                <a:latin typeface="Book Antiqua" panose="02040602050305030304" pitchFamily="18" charset="0"/>
              </a:rPr>
              <a:t>Beneficiaries</a:t>
            </a:r>
          </a:p>
          <a:p>
            <a:pPr marL="342900" indent="-342900">
              <a:buClr>
                <a:srgbClr val="FF0000"/>
              </a:buClr>
              <a:buFont typeface="Wingdings" panose="05000000000000000000" pitchFamily="2" charset="2"/>
              <a:buChar char="v"/>
            </a:pPr>
            <a:r>
              <a:rPr lang="en-US" b="1" dirty="0" smtClean="0">
                <a:latin typeface="Book Antiqua" panose="02040602050305030304" pitchFamily="18" charset="0"/>
              </a:rPr>
              <a:t>Duty </a:t>
            </a:r>
            <a:r>
              <a:rPr lang="en-US" b="1" dirty="0">
                <a:latin typeface="Book Antiqua" panose="02040602050305030304" pitchFamily="18" charset="0"/>
              </a:rPr>
              <a:t>Not to </a:t>
            </a:r>
            <a:r>
              <a:rPr lang="en-US" b="1" dirty="0" smtClean="0">
                <a:latin typeface="Book Antiqua" panose="02040602050305030304" pitchFamily="18" charset="0"/>
              </a:rPr>
              <a:t>Delegate</a:t>
            </a:r>
          </a:p>
          <a:p>
            <a:pPr marL="342900" indent="-342900">
              <a:buClr>
                <a:srgbClr val="FF0000"/>
              </a:buClr>
              <a:buFont typeface="Wingdings" panose="05000000000000000000" pitchFamily="2" charset="2"/>
              <a:buChar char="v"/>
            </a:pPr>
            <a:r>
              <a:rPr lang="en-US" b="1" dirty="0" smtClean="0">
                <a:latin typeface="Book Antiqua" panose="02040602050305030304" pitchFamily="18" charset="0"/>
              </a:rPr>
              <a:t>Duty </a:t>
            </a:r>
            <a:r>
              <a:rPr lang="en-US" b="1" dirty="0">
                <a:latin typeface="Book Antiqua" panose="02040602050305030304" pitchFamily="18" charset="0"/>
              </a:rPr>
              <a:t>to Use Special </a:t>
            </a:r>
            <a:r>
              <a:rPr lang="en-US" b="1" dirty="0" smtClean="0">
                <a:latin typeface="Book Antiqua" panose="02040602050305030304" pitchFamily="18" charset="0"/>
              </a:rPr>
              <a:t>Skills</a:t>
            </a:r>
          </a:p>
          <a:p>
            <a:pPr marL="342900" indent="-342900">
              <a:buClr>
                <a:srgbClr val="FF0000"/>
              </a:buClr>
              <a:buFont typeface="Wingdings" panose="05000000000000000000" pitchFamily="2" charset="2"/>
              <a:buChar char="v"/>
            </a:pPr>
            <a:r>
              <a:rPr lang="en-US" b="1" dirty="0">
                <a:latin typeface="Book Antiqua" panose="02040602050305030304" pitchFamily="18" charset="0"/>
              </a:rPr>
              <a:t>Duty to Furnish Information to </a:t>
            </a:r>
            <a:endParaRPr lang="en-US" b="1" dirty="0" smtClean="0">
              <a:latin typeface="Book Antiqua" panose="02040602050305030304" pitchFamily="18" charset="0"/>
            </a:endParaRPr>
          </a:p>
          <a:p>
            <a:pPr marL="342900" indent="-342900">
              <a:buClr>
                <a:srgbClr val="FF0000"/>
              </a:buClr>
              <a:buFont typeface="Wingdings" panose="05000000000000000000" pitchFamily="2" charset="2"/>
              <a:buChar char="v"/>
            </a:pPr>
            <a:r>
              <a:rPr lang="en-US" b="1" dirty="0" smtClean="0">
                <a:latin typeface="Book Antiqua" panose="02040602050305030304" pitchFamily="18" charset="0"/>
              </a:rPr>
              <a:t>Duty </a:t>
            </a:r>
            <a:r>
              <a:rPr lang="en-US" b="1" dirty="0">
                <a:latin typeface="Book Antiqua" panose="02040602050305030304" pitchFamily="18" charset="0"/>
              </a:rPr>
              <a:t>to Keep and </a:t>
            </a:r>
            <a:r>
              <a:rPr lang="en-US" b="1" dirty="0" smtClean="0">
                <a:latin typeface="Book Antiqua" panose="02040602050305030304" pitchFamily="18" charset="0"/>
              </a:rPr>
              <a:t>Render Accounts Beneficiaries</a:t>
            </a:r>
            <a:endParaRPr lang="en-US" b="1" dirty="0">
              <a:latin typeface="Book Antiqua" panose="02040602050305030304" pitchFamily="18" charset="0"/>
            </a:endParaRPr>
          </a:p>
        </p:txBody>
      </p:sp>
      <p:sp>
        <p:nvSpPr>
          <p:cNvPr id="3" name="Content Placeholder 3"/>
          <p:cNvSpPr>
            <a:spLocks noGrp="1"/>
          </p:cNvSpPr>
          <p:nvPr>
            <p:ph sz="half" idx="2"/>
          </p:nvPr>
        </p:nvSpPr>
        <p:spPr>
          <a:xfrm>
            <a:off x="4648199" y="1995279"/>
            <a:ext cx="4046835" cy="4428446"/>
          </a:xfrm>
        </p:spPr>
        <p:txBody>
          <a:bodyPr>
            <a:noAutofit/>
          </a:bodyPr>
          <a:lstStyle/>
          <a:p>
            <a:pPr>
              <a:buClr>
                <a:srgbClr val="FF0000"/>
              </a:buClr>
              <a:buFont typeface="Wingdings" panose="05000000000000000000" pitchFamily="2" charset="2"/>
              <a:buChar char="v"/>
            </a:pPr>
            <a:r>
              <a:rPr lang="en-US" b="1" dirty="0">
                <a:latin typeface="Book Antiqua" panose="02040602050305030304" pitchFamily="18" charset="0"/>
              </a:rPr>
              <a:t>Duties of the Trustee of a Revocable </a:t>
            </a:r>
            <a:r>
              <a:rPr lang="en-US" b="1" dirty="0" smtClean="0">
                <a:latin typeface="Book Antiqua" panose="02040602050305030304" pitchFamily="18" charset="0"/>
              </a:rPr>
              <a:t>Trust</a:t>
            </a:r>
          </a:p>
          <a:p>
            <a:pPr marL="339725" indent="0">
              <a:spcBef>
                <a:spcPts val="1800"/>
              </a:spcBef>
              <a:buNone/>
            </a:pPr>
            <a:r>
              <a:rPr lang="en-US" sz="2200" b="1" dirty="0" smtClean="0">
                <a:latin typeface="Book Antiqua" panose="02040602050305030304" pitchFamily="18" charset="0"/>
              </a:rPr>
              <a:t>Duty </a:t>
            </a:r>
            <a:r>
              <a:rPr lang="en-US" sz="2200" b="1" dirty="0">
                <a:latin typeface="Book Antiqua" panose="02040602050305030304" pitchFamily="18" charset="0"/>
              </a:rPr>
              <a:t>With Respect to </a:t>
            </a:r>
            <a:r>
              <a:rPr lang="en-US" sz="2200" b="1" dirty="0" smtClean="0">
                <a:latin typeface="Book Antiqua" panose="02040602050305030304" pitchFamily="18" charset="0"/>
              </a:rPr>
              <a:t>Co-Trustee:</a:t>
            </a:r>
          </a:p>
          <a:p>
            <a:pPr marL="688975" indent="-344488">
              <a:buFont typeface="+mj-lt"/>
              <a:buAutoNum type="alphaLcPeriod"/>
            </a:pPr>
            <a:r>
              <a:rPr lang="en-US" sz="2100" dirty="0" smtClean="0">
                <a:latin typeface="Book Antiqua" panose="02040602050305030304" pitchFamily="18" charset="0"/>
              </a:rPr>
              <a:t>To </a:t>
            </a:r>
            <a:r>
              <a:rPr lang="en-US" sz="2100" dirty="0">
                <a:latin typeface="Book Antiqua" panose="02040602050305030304" pitchFamily="18" charset="0"/>
              </a:rPr>
              <a:t>participate in the administration of the trust.</a:t>
            </a:r>
          </a:p>
          <a:p>
            <a:pPr marL="688975" indent="-344488">
              <a:buFont typeface="+mj-lt"/>
              <a:buAutoNum type="alphaLcPeriod"/>
            </a:pPr>
            <a:r>
              <a:rPr lang="en-US" sz="2100" dirty="0" smtClean="0">
                <a:latin typeface="Book Antiqua" panose="02040602050305030304" pitchFamily="18" charset="0"/>
              </a:rPr>
              <a:t>To </a:t>
            </a:r>
            <a:r>
              <a:rPr lang="en-US" sz="2100" dirty="0">
                <a:latin typeface="Book Antiqua" panose="02040602050305030304" pitchFamily="18" charset="0"/>
              </a:rPr>
              <a:t>take reasonable steps to prevent a co-trustee from committing a breach of trust</a:t>
            </a:r>
            <a:r>
              <a:rPr lang="en-US" sz="2100" dirty="0" smtClean="0">
                <a:latin typeface="Book Antiqua" panose="02040602050305030304" pitchFamily="18" charset="0"/>
              </a:rPr>
              <a:t>, or </a:t>
            </a:r>
            <a:r>
              <a:rPr lang="en-US" sz="2100" dirty="0">
                <a:latin typeface="Book Antiqua" panose="02040602050305030304" pitchFamily="18" charset="0"/>
              </a:rPr>
              <a:t>to compel a co-trustee to redress a breach of trust.</a:t>
            </a:r>
          </a:p>
        </p:txBody>
      </p:sp>
      <p:cxnSp>
        <p:nvCxnSpPr>
          <p:cNvPr id="7" name="Straight Connector 6"/>
          <p:cNvCxnSpPr/>
          <p:nvPr/>
        </p:nvCxnSpPr>
        <p:spPr>
          <a:xfrm>
            <a:off x="4648353" y="2054655"/>
            <a:ext cx="0" cy="4428445"/>
          </a:xfrm>
          <a:prstGeom prst="line">
            <a:avLst/>
          </a:prstGeom>
          <a:ln>
            <a:solidFill>
              <a:srgbClr val="E284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176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457200" y="1291130"/>
            <a:ext cx="8229600" cy="83393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FF00"/>
                </a:solidFill>
                <a:latin typeface="Book Antiqua" panose="02040602050305030304" pitchFamily="18" charset="0"/>
              </a:rPr>
              <a:t>Trustee’s Standard of Care</a:t>
            </a:r>
            <a:endParaRPr lang="en-US" b="1" dirty="0">
              <a:solidFill>
                <a:srgbClr val="FFFF00"/>
              </a:solidFill>
              <a:latin typeface="Book Antiqua" panose="02040602050305030304" pitchFamily="18" charset="0"/>
            </a:endParaRPr>
          </a:p>
        </p:txBody>
      </p:sp>
      <p:sp>
        <p:nvSpPr>
          <p:cNvPr id="3" name="Content Placeholder 5"/>
          <p:cNvSpPr txBox="1">
            <a:spLocks/>
          </p:cNvSpPr>
          <p:nvPr/>
        </p:nvSpPr>
        <p:spPr>
          <a:xfrm>
            <a:off x="457200" y="2211020"/>
            <a:ext cx="8229600" cy="42720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buFont typeface="Arial" pitchFamily="34" charset="0"/>
              <a:buNone/>
            </a:pPr>
            <a:r>
              <a:rPr lang="en-US" sz="3000" b="1" u="sng" dirty="0" smtClean="0">
                <a:solidFill>
                  <a:schemeClr val="bg1">
                    <a:lumMod val="95000"/>
                  </a:schemeClr>
                </a:solidFill>
                <a:latin typeface="Book Antiqua" panose="02040602050305030304" pitchFamily="18" charset="0"/>
              </a:rPr>
              <a:t>The trustee shall administer the trust with the care, skill, prudence, and diligence, under the circumstances then prevailing, that a prudent person acting in a like capacity and familiar with such matters would use in the conduct of an enterprise of like character and with like aims to accomplish the purposes of the trust as determined from the trust instrument.</a:t>
            </a:r>
            <a:endParaRPr lang="en-US" sz="3000" b="1" u="sng" dirty="0">
              <a:solidFill>
                <a:schemeClr val="bg1">
                  <a:lumMod val="95000"/>
                </a:schemeClr>
              </a:solidFill>
              <a:latin typeface="Book Antiqua" panose="02040602050305030304" pitchFamily="18" charset="0"/>
            </a:endParaRPr>
          </a:p>
        </p:txBody>
      </p:sp>
    </p:spTree>
    <p:extLst>
      <p:ext uri="{BB962C8B-B14F-4D97-AF65-F5344CB8AC3E}">
        <p14:creationId xmlns:p14="http://schemas.microsoft.com/office/powerpoint/2010/main" val="28352947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484097"/>
            <a:ext cx="8246070" cy="4693593"/>
          </a:xfrm>
          <a:prstGeom prst="rect">
            <a:avLst/>
          </a:prstGeom>
        </p:spPr>
        <p:txBody>
          <a:bodyPr wrap="square">
            <a:spAutoFit/>
          </a:bodyPr>
          <a:lstStyle/>
          <a:p>
            <a:r>
              <a:rPr lang="en-US" sz="2300" b="1" dirty="0">
                <a:solidFill>
                  <a:schemeClr val="bg1"/>
                </a:solidFill>
                <a:latin typeface="Book Antiqua" panose="02040602050305030304" pitchFamily="18" charset="0"/>
              </a:rPr>
              <a:t>When investing, reinvesting, purchasing, acquiring, exchanging, selling, and managing trust property, the trustee shall act with the care, skill, prudence, and diligence under the circumstances then prevailing, including, but not limited to, the general economic conditions and the anticipated needs of the trust and its beneficiaries, that a prudent person acting in a like capacity and familiar with such matters would use in the conduct of an enterprise of like character and with like aims to accomplish the purposes of the trust as determined from the trust instrument. </a:t>
            </a:r>
            <a:r>
              <a:rPr lang="en-US" sz="2300" b="1" dirty="0" smtClean="0">
                <a:solidFill>
                  <a:schemeClr val="bg1"/>
                </a:solidFill>
                <a:latin typeface="Book Antiqua" panose="02040602050305030304" pitchFamily="18" charset="0"/>
              </a:rPr>
              <a:t> In </a:t>
            </a:r>
            <a:r>
              <a:rPr lang="en-US" sz="2300" b="1" dirty="0">
                <a:solidFill>
                  <a:schemeClr val="bg1"/>
                </a:solidFill>
                <a:latin typeface="Book Antiqua" panose="02040602050305030304" pitchFamily="18" charset="0"/>
              </a:rPr>
              <a:t>the course of administering the trust pursuant to this standard, individual investments shall be considered as part of an overall investment strategy.</a:t>
            </a:r>
          </a:p>
        </p:txBody>
      </p:sp>
    </p:spTree>
    <p:extLst>
      <p:ext uri="{BB962C8B-B14F-4D97-AF65-F5344CB8AC3E}">
        <p14:creationId xmlns:p14="http://schemas.microsoft.com/office/powerpoint/2010/main" val="2363735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997845"/>
            <a:ext cx="8246070" cy="3416320"/>
          </a:xfrm>
          <a:prstGeom prst="rect">
            <a:avLst/>
          </a:prstGeom>
        </p:spPr>
        <p:txBody>
          <a:bodyPr wrap="square">
            <a:spAutoFit/>
          </a:bodyPr>
          <a:lstStyle/>
          <a:p>
            <a:r>
              <a:rPr lang="en-US" sz="2400" b="1" dirty="0">
                <a:solidFill>
                  <a:schemeClr val="bg1"/>
                </a:solidFill>
                <a:latin typeface="Book Antiqua" panose="02040602050305030304" pitchFamily="18" charset="0"/>
              </a:rPr>
              <a:t>The </a:t>
            </a:r>
            <a:r>
              <a:rPr lang="en-US" sz="2400" b="1" dirty="0" err="1">
                <a:solidFill>
                  <a:schemeClr val="bg1"/>
                </a:solidFill>
                <a:latin typeface="Book Antiqua" panose="02040602050305030304" pitchFamily="18" charset="0"/>
              </a:rPr>
              <a:t>trustor</a:t>
            </a:r>
            <a:r>
              <a:rPr lang="en-US" sz="2400" b="1" dirty="0">
                <a:solidFill>
                  <a:schemeClr val="bg1"/>
                </a:solidFill>
                <a:latin typeface="Book Antiqua" panose="02040602050305030304" pitchFamily="18" charset="0"/>
              </a:rPr>
              <a:t> may expand or restrict these standards by express provisions in the trust instrument. </a:t>
            </a:r>
            <a:endParaRPr lang="en-US" sz="2400" b="1" dirty="0" smtClean="0">
              <a:solidFill>
                <a:schemeClr val="bg1"/>
              </a:solidFill>
              <a:latin typeface="Book Antiqua" panose="02040602050305030304" pitchFamily="18" charset="0"/>
            </a:endParaRPr>
          </a:p>
          <a:p>
            <a:endParaRPr lang="en-US" sz="2400" b="1" dirty="0">
              <a:solidFill>
                <a:schemeClr val="bg1"/>
              </a:solidFill>
              <a:latin typeface="Book Antiqua" panose="02040602050305030304" pitchFamily="18" charset="0"/>
            </a:endParaRPr>
          </a:p>
          <a:p>
            <a:r>
              <a:rPr lang="en-US" sz="2400" b="1" dirty="0" smtClean="0">
                <a:solidFill>
                  <a:schemeClr val="bg1"/>
                </a:solidFill>
                <a:latin typeface="Book Antiqua" panose="02040602050305030304" pitchFamily="18" charset="0"/>
              </a:rPr>
              <a:t>A </a:t>
            </a:r>
            <a:r>
              <a:rPr lang="en-US" sz="2400" b="1" dirty="0">
                <a:solidFill>
                  <a:schemeClr val="bg1"/>
                </a:solidFill>
                <a:latin typeface="Book Antiqua" panose="02040602050305030304" pitchFamily="18" charset="0"/>
              </a:rPr>
              <a:t>trustee is not liable to a beneficiary for the trustee’s good faith reliance on these express provisions</a:t>
            </a:r>
            <a:r>
              <a:rPr lang="en-US" sz="2400" b="1" dirty="0" smtClean="0">
                <a:solidFill>
                  <a:schemeClr val="bg1"/>
                </a:solidFill>
                <a:latin typeface="Book Antiqua" panose="02040602050305030304" pitchFamily="18" charset="0"/>
              </a:rPr>
              <a:t>.</a:t>
            </a:r>
          </a:p>
          <a:p>
            <a:endParaRPr lang="en-US" sz="2400" b="1" dirty="0">
              <a:solidFill>
                <a:schemeClr val="bg1"/>
              </a:solidFill>
              <a:latin typeface="Book Antiqua" panose="02040602050305030304" pitchFamily="18" charset="0"/>
            </a:endParaRPr>
          </a:p>
          <a:p>
            <a:r>
              <a:rPr lang="en-US" sz="2400" b="1" dirty="0" smtClean="0">
                <a:solidFill>
                  <a:schemeClr val="bg1"/>
                </a:solidFill>
                <a:latin typeface="Book Antiqua" panose="02040602050305030304" pitchFamily="18" charset="0"/>
              </a:rPr>
              <a:t>A </a:t>
            </a:r>
            <a:r>
              <a:rPr lang="en-US" sz="2400" b="1" dirty="0">
                <a:solidFill>
                  <a:schemeClr val="bg1"/>
                </a:solidFill>
                <a:latin typeface="Book Antiqua" panose="02040602050305030304" pitchFamily="18" charset="0"/>
              </a:rPr>
              <a:t>trustee’s standard of care and performance in administering the trust are not normally affected</a:t>
            </a:r>
          </a:p>
          <a:p>
            <a:r>
              <a:rPr lang="en-US" sz="2400" b="1" dirty="0">
                <a:solidFill>
                  <a:schemeClr val="bg1"/>
                </a:solidFill>
                <a:latin typeface="Book Antiqua" panose="02040602050305030304" pitchFamily="18" charset="0"/>
              </a:rPr>
              <a:t>by whether or not the trustee receives any compensation.</a:t>
            </a:r>
          </a:p>
        </p:txBody>
      </p:sp>
    </p:spTree>
    <p:extLst>
      <p:ext uri="{BB962C8B-B14F-4D97-AF65-F5344CB8AC3E}">
        <p14:creationId xmlns:p14="http://schemas.microsoft.com/office/powerpoint/2010/main" val="2920713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369770"/>
            <a:ext cx="8229600" cy="1143000"/>
          </a:xfrm>
        </p:spPr>
        <p:txBody>
          <a:bodyPr>
            <a:normAutofit/>
          </a:bodyPr>
          <a:lstStyle/>
          <a:p>
            <a:pPr algn="ctr"/>
            <a:r>
              <a:rPr lang="en-US" sz="4400" b="1" dirty="0">
                <a:solidFill>
                  <a:srgbClr val="FFFF00"/>
                </a:solidFill>
                <a:latin typeface="Book Antiqua" panose="02040602050305030304" pitchFamily="18" charset="0"/>
              </a:rPr>
              <a:t>Powers of the Trustee</a:t>
            </a:r>
          </a:p>
        </p:txBody>
      </p:sp>
      <p:sp>
        <p:nvSpPr>
          <p:cNvPr id="3" name="Rectangle 2"/>
          <p:cNvSpPr/>
          <p:nvPr/>
        </p:nvSpPr>
        <p:spPr>
          <a:xfrm>
            <a:off x="448965" y="2608665"/>
            <a:ext cx="8246070" cy="3416320"/>
          </a:xfrm>
          <a:prstGeom prst="rect">
            <a:avLst/>
          </a:prstGeom>
        </p:spPr>
        <p:txBody>
          <a:bodyPr wrap="square">
            <a:spAutoFit/>
          </a:bodyPr>
          <a:lstStyle/>
          <a:p>
            <a:pPr marL="137160" indent="0">
              <a:buNone/>
            </a:pPr>
            <a:r>
              <a:rPr lang="en-US" sz="2400" b="1" dirty="0">
                <a:solidFill>
                  <a:schemeClr val="bg1"/>
                </a:solidFill>
                <a:latin typeface="Book Antiqua" panose="02040602050305030304" pitchFamily="18" charset="0"/>
              </a:rPr>
              <a:t>Generally the trustee’s powers are derived from two sources. </a:t>
            </a:r>
            <a:r>
              <a:rPr lang="en-US" sz="2400" b="1" dirty="0" smtClean="0">
                <a:solidFill>
                  <a:schemeClr val="bg1"/>
                </a:solidFill>
                <a:latin typeface="Book Antiqua" panose="02040602050305030304" pitchFamily="18" charset="0"/>
              </a:rPr>
              <a:t> The </a:t>
            </a:r>
            <a:r>
              <a:rPr lang="en-US" sz="2400" b="1" dirty="0">
                <a:solidFill>
                  <a:schemeClr val="bg1"/>
                </a:solidFill>
                <a:latin typeface="Book Antiqua" panose="02040602050305030304" pitchFamily="18" charset="0"/>
              </a:rPr>
              <a:t>first source is the wording of the trust instrument itself. </a:t>
            </a:r>
            <a:r>
              <a:rPr lang="en-US" sz="2400" b="1" dirty="0" smtClean="0">
                <a:solidFill>
                  <a:schemeClr val="bg1"/>
                </a:solidFill>
                <a:latin typeface="Book Antiqua" panose="02040602050305030304" pitchFamily="18" charset="0"/>
              </a:rPr>
              <a:t> The </a:t>
            </a:r>
            <a:r>
              <a:rPr lang="en-US" sz="2400" b="1" dirty="0">
                <a:solidFill>
                  <a:schemeClr val="bg1"/>
                </a:solidFill>
                <a:latin typeface="Book Antiqua" panose="02040602050305030304" pitchFamily="18" charset="0"/>
              </a:rPr>
              <a:t>second is that which is necessary or appropriate to carry out the purpose of the trust and is not forbidden by its terms. </a:t>
            </a:r>
            <a:r>
              <a:rPr lang="en-US" sz="2400" b="1" dirty="0" smtClean="0">
                <a:solidFill>
                  <a:schemeClr val="bg1"/>
                </a:solidFill>
                <a:latin typeface="Book Antiqua" panose="02040602050305030304" pitchFamily="18" charset="0"/>
              </a:rPr>
              <a:t> The </a:t>
            </a:r>
            <a:r>
              <a:rPr lang="en-US" sz="2400" b="1" dirty="0">
                <a:solidFill>
                  <a:schemeClr val="bg1"/>
                </a:solidFill>
                <a:latin typeface="Book Antiqua" panose="02040602050305030304" pitchFamily="18" charset="0"/>
              </a:rPr>
              <a:t>first source is the best and most dependable and the person drafting the trust should endeavor to grant to the trustee, in the trust instrument, all of the powers which it may reasonably need for efficient trust administration.</a:t>
            </a:r>
          </a:p>
        </p:txBody>
      </p:sp>
    </p:spTree>
    <p:extLst>
      <p:ext uri="{BB962C8B-B14F-4D97-AF65-F5344CB8AC3E}">
        <p14:creationId xmlns:p14="http://schemas.microsoft.com/office/powerpoint/2010/main" val="1248331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997839"/>
            <a:ext cx="8246070" cy="3046988"/>
          </a:xfrm>
          <a:prstGeom prst="rect">
            <a:avLst/>
          </a:prstGeom>
        </p:spPr>
        <p:txBody>
          <a:bodyPr wrap="square">
            <a:spAutoFit/>
          </a:bodyPr>
          <a:lstStyle/>
          <a:p>
            <a:pPr marL="137160" indent="0">
              <a:buNone/>
            </a:pPr>
            <a:r>
              <a:rPr lang="en-US" sz="2400" b="1" dirty="0">
                <a:solidFill>
                  <a:schemeClr val="bg1"/>
                </a:solidFill>
                <a:latin typeface="Book Antiqua" panose="02040602050305030304" pitchFamily="18" charset="0"/>
              </a:rPr>
              <a:t>Most states have granted statutory powers to trustees that are generally subject to contrary provisions in the trust instrument. </a:t>
            </a:r>
            <a:r>
              <a:rPr lang="en-US" sz="2400" b="1" dirty="0" smtClean="0">
                <a:solidFill>
                  <a:schemeClr val="bg1"/>
                </a:solidFill>
                <a:latin typeface="Book Antiqua" panose="02040602050305030304" pitchFamily="18" charset="0"/>
              </a:rPr>
              <a:t> The </a:t>
            </a:r>
            <a:r>
              <a:rPr lang="en-US" sz="2400" b="1" dirty="0">
                <a:solidFill>
                  <a:schemeClr val="bg1"/>
                </a:solidFill>
                <a:latin typeface="Book Antiqua" panose="02040602050305030304" pitchFamily="18" charset="0"/>
              </a:rPr>
              <a:t>grant of a power to a trustee, whether by the trust instrument, by statute, or by the court, does not in itself require or permit the exercise of the power. </a:t>
            </a:r>
            <a:r>
              <a:rPr lang="en-US" sz="2400" b="1" dirty="0" smtClean="0">
                <a:solidFill>
                  <a:schemeClr val="bg1"/>
                </a:solidFill>
                <a:latin typeface="Book Antiqua" panose="02040602050305030304" pitchFamily="18" charset="0"/>
              </a:rPr>
              <a:t> The </a:t>
            </a:r>
            <a:r>
              <a:rPr lang="en-US" sz="2400" b="1" dirty="0">
                <a:solidFill>
                  <a:schemeClr val="bg1"/>
                </a:solidFill>
                <a:latin typeface="Book Antiqua" panose="02040602050305030304" pitchFamily="18" charset="0"/>
              </a:rPr>
              <a:t>exercise of a power by a trustee is subject to the trustee’s fiduciary duties as defined in the above section, “Trustee’s Standard of Care.”</a:t>
            </a:r>
          </a:p>
        </p:txBody>
      </p:sp>
    </p:spTree>
    <p:extLst>
      <p:ext uri="{BB962C8B-B14F-4D97-AF65-F5344CB8AC3E}">
        <p14:creationId xmlns:p14="http://schemas.microsoft.com/office/powerpoint/2010/main" val="661895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448965" y="1138425"/>
            <a:ext cx="8246070" cy="837590"/>
          </a:xfrm>
        </p:spPr>
        <p:txBody>
          <a:bodyPr/>
          <a:lstStyle/>
          <a:p>
            <a:pPr algn="ctr"/>
            <a:r>
              <a:rPr lang="en-US" b="1" dirty="0">
                <a:solidFill>
                  <a:srgbClr val="FFFF00"/>
                </a:solidFill>
              </a:rPr>
              <a:t>Powers of the Trustee</a:t>
            </a:r>
          </a:p>
        </p:txBody>
      </p:sp>
      <p:sp>
        <p:nvSpPr>
          <p:cNvPr id="3" name="Content Placeholder 4"/>
          <p:cNvSpPr>
            <a:spLocks noGrp="1"/>
          </p:cNvSpPr>
          <p:nvPr>
            <p:ph sz="half" idx="1"/>
          </p:nvPr>
        </p:nvSpPr>
        <p:spPr>
          <a:xfrm>
            <a:off x="296260" y="2207360"/>
            <a:ext cx="4267200" cy="3735019"/>
          </a:xfrm>
        </p:spPr>
        <p:txBody>
          <a:bodyPr>
            <a:noAutofit/>
          </a:bodyPr>
          <a:lstStyle/>
          <a:p>
            <a:pPr marL="457200" indent="-457200">
              <a:buFont typeface="+mj-lt"/>
              <a:buAutoNum type="arabicPeriod"/>
            </a:pPr>
            <a:r>
              <a:rPr lang="en-US" sz="2200" b="0" dirty="0" smtClean="0">
                <a:latin typeface="Book Antiqua" panose="02040602050305030304" pitchFamily="18" charset="0"/>
              </a:rPr>
              <a:t>Power </a:t>
            </a:r>
            <a:r>
              <a:rPr lang="en-US" sz="2200" b="0" dirty="0">
                <a:latin typeface="Book Antiqua" panose="02040602050305030304" pitchFamily="18" charset="0"/>
              </a:rPr>
              <a:t>to collect and hold property;</a:t>
            </a:r>
          </a:p>
          <a:p>
            <a:pPr marL="457200" indent="-457200">
              <a:buFont typeface="+mj-lt"/>
              <a:buAutoNum type="arabicPeriod"/>
            </a:pPr>
            <a:r>
              <a:rPr lang="en-US" sz="2200" b="0" dirty="0" smtClean="0">
                <a:latin typeface="Book Antiqua" panose="02040602050305030304" pitchFamily="18" charset="0"/>
              </a:rPr>
              <a:t>Power </a:t>
            </a:r>
            <a:r>
              <a:rPr lang="en-US" sz="2200" b="0" dirty="0">
                <a:latin typeface="Book Antiqua" panose="02040602050305030304" pitchFamily="18" charset="0"/>
              </a:rPr>
              <a:t>to receive additions to the trust;</a:t>
            </a:r>
          </a:p>
          <a:p>
            <a:pPr marL="457200" indent="-457200">
              <a:buFont typeface="+mj-lt"/>
              <a:buAutoNum type="arabicPeriod"/>
            </a:pPr>
            <a:r>
              <a:rPr lang="en-US" sz="2200" b="0" dirty="0" smtClean="0">
                <a:latin typeface="Book Antiqua" panose="02040602050305030304" pitchFamily="18" charset="0"/>
              </a:rPr>
              <a:t>Power </a:t>
            </a:r>
            <a:r>
              <a:rPr lang="en-US" sz="2200" b="0" dirty="0">
                <a:latin typeface="Book Antiqua" panose="02040602050305030304" pitchFamily="18" charset="0"/>
              </a:rPr>
              <a:t>to operate or participate in a business;</a:t>
            </a:r>
          </a:p>
          <a:p>
            <a:pPr marL="457200" indent="-457200">
              <a:buFont typeface="+mj-lt"/>
              <a:buAutoNum type="arabicPeriod"/>
            </a:pPr>
            <a:r>
              <a:rPr lang="en-US" sz="2200" b="0" dirty="0" smtClean="0">
                <a:latin typeface="Book Antiqua" panose="02040602050305030304" pitchFamily="18" charset="0"/>
              </a:rPr>
              <a:t>Power </a:t>
            </a:r>
            <a:r>
              <a:rPr lang="en-US" sz="2200" b="0" dirty="0">
                <a:latin typeface="Book Antiqua" panose="02040602050305030304" pitchFamily="18" charset="0"/>
              </a:rPr>
              <a:t>to invest;</a:t>
            </a:r>
          </a:p>
          <a:p>
            <a:pPr marL="457200" indent="-457200">
              <a:buFont typeface="+mj-lt"/>
              <a:buAutoNum type="arabicPeriod"/>
            </a:pPr>
            <a:r>
              <a:rPr lang="en-US" sz="2200" b="0" dirty="0" smtClean="0">
                <a:latin typeface="Book Antiqua" panose="02040602050305030304" pitchFamily="18" charset="0"/>
              </a:rPr>
              <a:t>Power </a:t>
            </a:r>
            <a:r>
              <a:rPr lang="en-US" sz="2200" b="0" dirty="0">
                <a:latin typeface="Book Antiqua" panose="02040602050305030304" pitchFamily="18" charset="0"/>
              </a:rPr>
              <a:t>to deposit trust funds;</a:t>
            </a:r>
          </a:p>
          <a:p>
            <a:pPr marL="457200" indent="-457200">
              <a:buFont typeface="+mj-lt"/>
              <a:buAutoNum type="arabicPeriod"/>
            </a:pPr>
            <a:r>
              <a:rPr lang="en-US" sz="2200" b="0" dirty="0" smtClean="0">
                <a:latin typeface="Book Antiqua" panose="02040602050305030304" pitchFamily="18" charset="0"/>
              </a:rPr>
              <a:t>Power </a:t>
            </a:r>
            <a:r>
              <a:rPr lang="en-US" sz="2200" b="0" dirty="0">
                <a:latin typeface="Book Antiqua" panose="02040602050305030304" pitchFamily="18" charset="0"/>
              </a:rPr>
              <a:t>to acquire or dispose of property</a:t>
            </a:r>
            <a:r>
              <a:rPr lang="en-US" sz="2200" b="0" dirty="0" smtClean="0">
                <a:latin typeface="Book Antiqua" panose="02040602050305030304" pitchFamily="18" charset="0"/>
              </a:rPr>
              <a:t>;</a:t>
            </a:r>
            <a:endParaRPr lang="en-US" sz="2200" b="0" dirty="0">
              <a:latin typeface="Book Antiqua" panose="02040602050305030304" pitchFamily="18" charset="0"/>
            </a:endParaRPr>
          </a:p>
        </p:txBody>
      </p:sp>
      <p:sp>
        <p:nvSpPr>
          <p:cNvPr id="4" name="Content Placeholder 5"/>
          <p:cNvSpPr>
            <a:spLocks noGrp="1"/>
          </p:cNvSpPr>
          <p:nvPr>
            <p:ph sz="half" idx="2"/>
          </p:nvPr>
        </p:nvSpPr>
        <p:spPr>
          <a:xfrm>
            <a:off x="4648200" y="2141440"/>
            <a:ext cx="4343400" cy="4272080"/>
          </a:xfrm>
        </p:spPr>
        <p:txBody>
          <a:bodyPr>
            <a:normAutofit/>
          </a:bodyPr>
          <a:lstStyle/>
          <a:p>
            <a:pPr marL="457200" indent="-457200">
              <a:buFont typeface="+mj-lt"/>
              <a:buAutoNum type="arabicPeriod" startAt="7"/>
            </a:pPr>
            <a:r>
              <a:rPr lang="en-US" sz="2200" dirty="0" smtClean="0">
                <a:latin typeface="Book Antiqua" panose="02040602050305030304" pitchFamily="18" charset="0"/>
              </a:rPr>
              <a:t>Power </a:t>
            </a:r>
            <a:r>
              <a:rPr lang="en-US" sz="2200" dirty="0">
                <a:latin typeface="Book Antiqua" panose="02040602050305030304" pitchFamily="18" charset="0"/>
              </a:rPr>
              <a:t>to manage, control, or abandon trust property;</a:t>
            </a:r>
          </a:p>
          <a:p>
            <a:pPr marL="514350" indent="-514350">
              <a:buFont typeface="+mj-lt"/>
              <a:buAutoNum type="arabicPeriod" startAt="7"/>
            </a:pPr>
            <a:r>
              <a:rPr lang="en-US" sz="2200" dirty="0" smtClean="0">
                <a:latin typeface="Book Antiqua" panose="02040602050305030304" pitchFamily="18" charset="0"/>
              </a:rPr>
              <a:t>Power </a:t>
            </a:r>
            <a:r>
              <a:rPr lang="en-US" sz="2200" dirty="0">
                <a:latin typeface="Book Antiqua" panose="02040602050305030304" pitchFamily="18" charset="0"/>
              </a:rPr>
              <a:t>to encumber, mortgage, or pledge property;</a:t>
            </a:r>
          </a:p>
          <a:p>
            <a:pPr marL="514350" indent="-514350">
              <a:buFont typeface="+mj-lt"/>
              <a:buAutoNum type="arabicPeriod" startAt="7"/>
            </a:pPr>
            <a:r>
              <a:rPr lang="en-US" sz="2200" dirty="0" smtClean="0">
                <a:latin typeface="Book Antiqua" panose="02040602050305030304" pitchFamily="18" charset="0"/>
              </a:rPr>
              <a:t>Power </a:t>
            </a:r>
            <a:r>
              <a:rPr lang="en-US" sz="2200" dirty="0">
                <a:latin typeface="Book Antiqua" panose="02040602050305030304" pitchFamily="18" charset="0"/>
              </a:rPr>
              <a:t>to repair, improve, alter, or demolish property;</a:t>
            </a:r>
          </a:p>
          <a:p>
            <a:pPr marL="514350" indent="-514350">
              <a:buFont typeface="+mj-lt"/>
              <a:buAutoNum type="arabicPeriod" startAt="7"/>
            </a:pPr>
            <a:r>
              <a:rPr lang="en-US" sz="2200" dirty="0" smtClean="0">
                <a:latin typeface="Book Antiqua" panose="02040602050305030304" pitchFamily="18" charset="0"/>
              </a:rPr>
              <a:t>Power </a:t>
            </a:r>
            <a:r>
              <a:rPr lang="en-US" sz="2200" dirty="0">
                <a:latin typeface="Book Antiqua" panose="02040602050305030304" pitchFamily="18" charset="0"/>
              </a:rPr>
              <a:t>to develop land;</a:t>
            </a:r>
          </a:p>
          <a:p>
            <a:pPr marL="514350" indent="-514350">
              <a:buFont typeface="+mj-lt"/>
              <a:buAutoNum type="arabicPeriod" startAt="7"/>
            </a:pPr>
            <a:r>
              <a:rPr lang="en-US" sz="2200" dirty="0" smtClean="0">
                <a:latin typeface="Book Antiqua" panose="02040602050305030304" pitchFamily="18" charset="0"/>
              </a:rPr>
              <a:t>Power </a:t>
            </a:r>
            <a:r>
              <a:rPr lang="en-US" sz="2200" dirty="0">
                <a:latin typeface="Book Antiqua" panose="02040602050305030304" pitchFamily="18" charset="0"/>
              </a:rPr>
              <a:t>to enter into a lease;</a:t>
            </a:r>
          </a:p>
          <a:p>
            <a:pPr marL="514350" indent="-514350">
              <a:buFont typeface="+mj-lt"/>
              <a:buAutoNum type="arabicPeriod" startAt="7"/>
            </a:pPr>
            <a:r>
              <a:rPr lang="en-US" sz="2200" dirty="0" smtClean="0">
                <a:latin typeface="Book Antiqua" panose="02040602050305030304" pitchFamily="18" charset="0"/>
              </a:rPr>
              <a:t>Power </a:t>
            </a:r>
            <a:r>
              <a:rPr lang="en-US" sz="2200" dirty="0">
                <a:latin typeface="Book Antiqua" panose="02040602050305030304" pitchFamily="18" charset="0"/>
              </a:rPr>
              <a:t>to grant or take an option involving property</a:t>
            </a:r>
          </a:p>
          <a:p>
            <a:endParaRPr lang="en-US" sz="2200" dirty="0">
              <a:latin typeface="Book Antiqua" panose="02040602050305030304" pitchFamily="18" charset="0"/>
            </a:endParaRPr>
          </a:p>
        </p:txBody>
      </p:sp>
      <p:cxnSp>
        <p:nvCxnSpPr>
          <p:cNvPr id="6" name="Straight Connector 5"/>
          <p:cNvCxnSpPr/>
          <p:nvPr/>
        </p:nvCxnSpPr>
        <p:spPr>
          <a:xfrm>
            <a:off x="4572000" y="2207360"/>
            <a:ext cx="0" cy="4123035"/>
          </a:xfrm>
          <a:prstGeom prst="line">
            <a:avLst/>
          </a:prstGeom>
          <a:ln>
            <a:solidFill>
              <a:srgbClr val="E284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301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96316" y="423683"/>
            <a:ext cx="7547252" cy="1143000"/>
          </a:xfrm>
        </p:spPr>
        <p:txBody>
          <a:bodyPr>
            <a:normAutofit/>
          </a:bodyPr>
          <a:lstStyle/>
          <a:p>
            <a:r>
              <a:rPr lang="en-US" dirty="0">
                <a:latin typeface="Book Antiqua" panose="02040602050305030304" pitchFamily="18" charset="0"/>
              </a:rPr>
              <a:t>The Structure of the Corporation</a:t>
            </a:r>
          </a:p>
        </p:txBody>
      </p:sp>
      <p:sp>
        <p:nvSpPr>
          <p:cNvPr id="7" name="Content Placeholder 2"/>
          <p:cNvSpPr>
            <a:spLocks noGrp="1"/>
          </p:cNvSpPr>
          <p:nvPr>
            <p:ph idx="1"/>
          </p:nvPr>
        </p:nvSpPr>
        <p:spPr>
          <a:xfrm>
            <a:off x="448964" y="1749245"/>
            <a:ext cx="8246071" cy="4709160"/>
          </a:xfrm>
        </p:spPr>
        <p:txBody>
          <a:bodyPr>
            <a:normAutofit fontScale="92500" lnSpcReduction="20000"/>
          </a:bodyPr>
          <a:lstStyle/>
          <a:p>
            <a:pPr marL="137160" indent="0">
              <a:lnSpc>
                <a:spcPct val="120000"/>
              </a:lnSpc>
              <a:buNone/>
            </a:pPr>
            <a:r>
              <a:rPr lang="en-US" b="1" dirty="0" smtClean="0">
                <a:solidFill>
                  <a:srgbClr val="FFFF00"/>
                </a:solidFill>
                <a:latin typeface="Book Antiqua" panose="02040602050305030304" pitchFamily="18" charset="0"/>
                <a:cs typeface="Calibri" pitchFamily="34" charset="0"/>
              </a:rPr>
              <a:t>Membership</a:t>
            </a:r>
          </a:p>
          <a:p>
            <a:pPr marL="137160" indent="0">
              <a:buNone/>
            </a:pPr>
            <a:endParaRPr lang="en-US" sz="1000" dirty="0" smtClean="0">
              <a:latin typeface="Book Antiqua" panose="02040602050305030304" pitchFamily="18" charset="0"/>
              <a:cs typeface="Calibri" pitchFamily="34" charset="0"/>
            </a:endParaRPr>
          </a:p>
          <a:p>
            <a:pPr>
              <a:lnSpc>
                <a:spcPct val="110000"/>
              </a:lnSpc>
              <a:buClr>
                <a:srgbClr val="FF0000"/>
              </a:buClr>
              <a:buFont typeface="Wingdings" pitchFamily="2" charset="2"/>
              <a:buChar char="Ø"/>
            </a:pPr>
            <a:r>
              <a:rPr lang="en-US" dirty="0" smtClean="0">
                <a:latin typeface="Book Antiqua" panose="02040602050305030304" pitchFamily="18" charset="0"/>
                <a:cs typeface="Calibri" pitchFamily="34" charset="0"/>
              </a:rPr>
              <a:t>Delegates </a:t>
            </a:r>
            <a:r>
              <a:rPr lang="en-US" dirty="0">
                <a:latin typeface="Book Antiqua" panose="02040602050305030304" pitchFamily="18" charset="0"/>
                <a:cs typeface="Calibri" pitchFamily="34" charset="0"/>
              </a:rPr>
              <a:t>to the conference meeting or members of the conference executive </a:t>
            </a:r>
            <a:r>
              <a:rPr lang="en-US" dirty="0" smtClean="0">
                <a:latin typeface="Book Antiqua" panose="02040602050305030304" pitchFamily="18" charset="0"/>
                <a:cs typeface="Calibri" pitchFamily="34" charset="0"/>
              </a:rPr>
              <a:t>committee act </a:t>
            </a:r>
            <a:r>
              <a:rPr lang="en-US" dirty="0">
                <a:latin typeface="Book Antiqua" panose="02040602050305030304" pitchFamily="18" charset="0"/>
                <a:cs typeface="Calibri" pitchFamily="34" charset="0"/>
              </a:rPr>
              <a:t>as “</a:t>
            </a:r>
            <a:r>
              <a:rPr lang="en-US" dirty="0" smtClean="0">
                <a:latin typeface="Book Antiqua" panose="02040602050305030304" pitchFamily="18" charset="0"/>
                <a:cs typeface="Calibri" pitchFamily="34" charset="0"/>
              </a:rPr>
              <a:t>shareholders”</a:t>
            </a:r>
          </a:p>
          <a:p>
            <a:pPr>
              <a:lnSpc>
                <a:spcPct val="110000"/>
              </a:lnSpc>
              <a:spcBef>
                <a:spcPts val="1200"/>
              </a:spcBef>
              <a:buClr>
                <a:srgbClr val="FF0000"/>
              </a:buClr>
              <a:buFont typeface="Wingdings" pitchFamily="2" charset="2"/>
              <a:buChar char="Ø"/>
            </a:pPr>
            <a:r>
              <a:rPr lang="en-US" dirty="0" smtClean="0">
                <a:latin typeface="Book Antiqua" panose="02040602050305030304" pitchFamily="18" charset="0"/>
                <a:cs typeface="Calibri" pitchFamily="34" charset="0"/>
              </a:rPr>
              <a:t>Board </a:t>
            </a:r>
            <a:r>
              <a:rPr lang="en-US" dirty="0">
                <a:latin typeface="Book Antiqua" panose="02040602050305030304" pitchFamily="18" charset="0"/>
                <a:cs typeface="Calibri" pitchFamily="34" charset="0"/>
              </a:rPr>
              <a:t>of Directors. Corporation activities are controlled and managed by the board </a:t>
            </a:r>
            <a:r>
              <a:rPr lang="en-US" dirty="0" smtClean="0">
                <a:latin typeface="Book Antiqua" panose="02040602050305030304" pitchFamily="18" charset="0"/>
                <a:cs typeface="Calibri" pitchFamily="34" charset="0"/>
              </a:rPr>
              <a:t>of directors</a:t>
            </a:r>
            <a:r>
              <a:rPr lang="en-US" dirty="0">
                <a:latin typeface="Book Antiqua" panose="02040602050305030304" pitchFamily="18" charset="0"/>
                <a:cs typeface="Calibri" pitchFamily="34" charset="0"/>
              </a:rPr>
              <a:t>. The board of directors appoints committees</a:t>
            </a:r>
            <a:r>
              <a:rPr lang="en-US" dirty="0" smtClean="0">
                <a:latin typeface="Book Antiqua" panose="02040602050305030304" pitchFamily="18" charset="0"/>
                <a:cs typeface="Calibri" pitchFamily="34" charset="0"/>
              </a:rPr>
              <a:t>, reviews </a:t>
            </a:r>
            <a:r>
              <a:rPr lang="en-US" dirty="0">
                <a:latin typeface="Book Antiqua" panose="02040602050305030304" pitchFamily="18" charset="0"/>
                <a:cs typeface="Calibri" pitchFamily="34" charset="0"/>
              </a:rPr>
              <a:t>and approves </a:t>
            </a:r>
            <a:r>
              <a:rPr lang="en-US" dirty="0" smtClean="0">
                <a:latin typeface="Book Antiqua" panose="02040602050305030304" pitchFamily="18" charset="0"/>
                <a:cs typeface="Calibri" pitchFamily="34" charset="0"/>
              </a:rPr>
              <a:t>all transactions</a:t>
            </a:r>
            <a:r>
              <a:rPr lang="en-US" dirty="0">
                <a:latin typeface="Book Antiqua" panose="02040602050305030304" pitchFamily="18" charset="0"/>
                <a:cs typeface="Calibri" pitchFamily="34" charset="0"/>
              </a:rPr>
              <a:t>, and ensures that the corporation follows the policies and programs of </a:t>
            </a:r>
            <a:r>
              <a:rPr lang="en-US" dirty="0" smtClean="0">
                <a:latin typeface="Book Antiqua" panose="02040602050305030304" pitchFamily="18" charset="0"/>
                <a:cs typeface="Calibri" pitchFamily="34" charset="0"/>
              </a:rPr>
              <a:t>the conference</a:t>
            </a:r>
            <a:r>
              <a:rPr lang="en-US" dirty="0">
                <a:latin typeface="Book Antiqua" panose="02040602050305030304" pitchFamily="18" charset="0"/>
                <a:cs typeface="Calibri" pitchFamily="34" charset="0"/>
              </a:rPr>
              <a:t>, within its area of responsibility. In some cases, it may also appoint </a:t>
            </a:r>
            <a:r>
              <a:rPr lang="en-US" dirty="0" smtClean="0">
                <a:latin typeface="Book Antiqua" panose="02040602050305030304" pitchFamily="18" charset="0"/>
                <a:cs typeface="Calibri" pitchFamily="34" charset="0"/>
              </a:rPr>
              <a:t>the corporate </a:t>
            </a:r>
            <a:r>
              <a:rPr lang="en-US" dirty="0">
                <a:latin typeface="Book Antiqua" panose="02040602050305030304" pitchFamily="18" charset="0"/>
                <a:cs typeface="Calibri" pitchFamily="34" charset="0"/>
              </a:rPr>
              <a:t>officers.</a:t>
            </a: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90747"/>
            <a:ext cx="8229600" cy="868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FFFF00"/>
                </a:solidFill>
                <a:latin typeface="Book Antiqua" panose="02040602050305030304" pitchFamily="18" charset="0"/>
              </a:rPr>
              <a:t>Powers of the Trustee </a:t>
            </a:r>
            <a:r>
              <a:rPr lang="en-US" sz="3200" dirty="0" smtClean="0">
                <a:solidFill>
                  <a:srgbClr val="FFFF00"/>
                </a:solidFill>
                <a:latin typeface="Book Antiqua" panose="02040602050305030304" pitchFamily="18" charset="0"/>
              </a:rPr>
              <a:t>cont.</a:t>
            </a:r>
            <a:endParaRPr lang="en-US" dirty="0">
              <a:solidFill>
                <a:srgbClr val="FFFF00"/>
              </a:solidFill>
              <a:latin typeface="Book Antiqua" panose="02040602050305030304" pitchFamily="18" charset="0"/>
            </a:endParaRPr>
          </a:p>
        </p:txBody>
      </p:sp>
      <p:sp>
        <p:nvSpPr>
          <p:cNvPr id="3" name="Content Placeholder 2"/>
          <p:cNvSpPr txBox="1">
            <a:spLocks/>
          </p:cNvSpPr>
          <p:nvPr/>
        </p:nvSpPr>
        <p:spPr>
          <a:xfrm>
            <a:off x="457200" y="1588324"/>
            <a:ext cx="3962095" cy="442478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spcBef>
                <a:spcPts val="0"/>
              </a:spcBef>
              <a:buFont typeface="+mj-lt"/>
              <a:buAutoNum type="arabicPeriod" startAt="13"/>
            </a:pPr>
            <a:r>
              <a:rPr lang="en-US" sz="2200" dirty="0" smtClean="0">
                <a:solidFill>
                  <a:schemeClr val="bg1"/>
                </a:solidFill>
                <a:latin typeface="Book Antiqua" panose="02040602050305030304" pitchFamily="18" charset="0"/>
              </a:rPr>
              <a:t>Power to exercise voting rights or proxy of corporate shares;</a:t>
            </a:r>
          </a:p>
          <a:p>
            <a:pPr marL="514350" indent="-514350">
              <a:spcBef>
                <a:spcPts val="0"/>
              </a:spcBef>
              <a:buFont typeface="+mj-lt"/>
              <a:buAutoNum type="arabicPeriod" startAt="13"/>
            </a:pPr>
            <a:r>
              <a:rPr lang="en-US" sz="2200" dirty="0" smtClean="0">
                <a:solidFill>
                  <a:schemeClr val="bg1"/>
                </a:solidFill>
                <a:latin typeface="Book Antiqua" panose="02040602050305030304" pitchFamily="18" charset="0"/>
              </a:rPr>
              <a:t>Power to sell or exercise subscription or conversion rights;</a:t>
            </a:r>
          </a:p>
          <a:p>
            <a:pPr marL="514350" indent="-514350">
              <a:spcBef>
                <a:spcPts val="0"/>
              </a:spcBef>
              <a:buFont typeface="+mj-lt"/>
              <a:buAutoNum type="arabicPeriod" startAt="13"/>
            </a:pPr>
            <a:r>
              <a:rPr lang="en-US" sz="2200" dirty="0" smtClean="0">
                <a:solidFill>
                  <a:schemeClr val="bg1"/>
                </a:solidFill>
                <a:latin typeface="Book Antiqua" panose="02040602050305030304" pitchFamily="18" charset="0"/>
              </a:rPr>
              <a:t>Power to hold securities in the name of a nominee;</a:t>
            </a:r>
          </a:p>
          <a:p>
            <a:pPr marL="514350" indent="-514350">
              <a:spcBef>
                <a:spcPts val="0"/>
              </a:spcBef>
              <a:buFont typeface="+mj-lt"/>
              <a:buAutoNum type="arabicPeriod" startAt="13"/>
            </a:pPr>
            <a:r>
              <a:rPr lang="en-US" sz="2200" dirty="0" smtClean="0">
                <a:solidFill>
                  <a:schemeClr val="bg1"/>
                </a:solidFill>
                <a:latin typeface="Book Antiqua" panose="02040602050305030304" pitchFamily="18" charset="0"/>
              </a:rPr>
              <a:t>Power to insure trust property;</a:t>
            </a:r>
          </a:p>
          <a:p>
            <a:pPr marL="514350" indent="-514350">
              <a:spcBef>
                <a:spcPts val="0"/>
              </a:spcBef>
              <a:buFont typeface="+mj-lt"/>
              <a:buAutoNum type="arabicPeriod" startAt="13"/>
            </a:pPr>
            <a:r>
              <a:rPr lang="en-US" sz="2200" dirty="0" smtClean="0">
                <a:solidFill>
                  <a:schemeClr val="bg1"/>
                </a:solidFill>
                <a:latin typeface="Book Antiqua" panose="02040602050305030304" pitchFamily="18" charset="0"/>
              </a:rPr>
              <a:t>Power to borrow money;</a:t>
            </a:r>
          </a:p>
          <a:p>
            <a:pPr marL="514350" indent="-514350">
              <a:spcBef>
                <a:spcPts val="0"/>
              </a:spcBef>
              <a:buFont typeface="+mj-lt"/>
              <a:buAutoNum type="arabicPeriod" startAt="13"/>
            </a:pPr>
            <a:r>
              <a:rPr lang="en-US" sz="2200" dirty="0" smtClean="0">
                <a:solidFill>
                  <a:schemeClr val="bg1"/>
                </a:solidFill>
                <a:latin typeface="Book Antiqua" panose="02040602050305030304" pitchFamily="18" charset="0"/>
              </a:rPr>
              <a:t>Power to satisfy or contest any claim;</a:t>
            </a:r>
            <a:endParaRPr lang="en-US" sz="2200" dirty="0">
              <a:solidFill>
                <a:schemeClr val="bg1"/>
              </a:solidFill>
              <a:latin typeface="Book Antiqua" panose="02040602050305030304" pitchFamily="18" charset="0"/>
            </a:endParaRPr>
          </a:p>
        </p:txBody>
      </p:sp>
      <p:sp>
        <p:nvSpPr>
          <p:cNvPr id="4" name="Content Placeholder 3"/>
          <p:cNvSpPr txBox="1">
            <a:spLocks/>
          </p:cNvSpPr>
          <p:nvPr/>
        </p:nvSpPr>
        <p:spPr>
          <a:xfrm>
            <a:off x="4877410" y="1600200"/>
            <a:ext cx="380939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0"/>
              </a:spcBef>
              <a:buFont typeface="+mj-lt"/>
              <a:buAutoNum type="arabicPeriod" startAt="19"/>
            </a:pPr>
            <a:r>
              <a:rPr lang="en-US" sz="2200" dirty="0" smtClean="0">
                <a:solidFill>
                  <a:schemeClr val="bg1"/>
                </a:solidFill>
                <a:latin typeface="Book Antiqua" panose="02040602050305030304" pitchFamily="18" charset="0"/>
              </a:rPr>
              <a:t>Power to pay taxes and assessments;</a:t>
            </a:r>
          </a:p>
          <a:p>
            <a:pPr marL="457200" indent="-457200">
              <a:spcBef>
                <a:spcPts val="0"/>
              </a:spcBef>
              <a:buFont typeface="+mj-lt"/>
              <a:buAutoNum type="arabicPeriod" startAt="19"/>
            </a:pPr>
            <a:r>
              <a:rPr lang="en-US" sz="2200" dirty="0" smtClean="0">
                <a:solidFill>
                  <a:schemeClr val="bg1"/>
                </a:solidFill>
                <a:latin typeface="Book Antiqua" panose="02040602050305030304" pitchFamily="18" charset="0"/>
              </a:rPr>
              <a:t>Power to make loans;</a:t>
            </a:r>
          </a:p>
          <a:p>
            <a:pPr marL="457200" indent="-457200">
              <a:spcBef>
                <a:spcPts val="0"/>
              </a:spcBef>
              <a:buFont typeface="+mj-lt"/>
              <a:buAutoNum type="arabicPeriod" startAt="19"/>
            </a:pPr>
            <a:r>
              <a:rPr lang="en-US" sz="2200" dirty="0" smtClean="0">
                <a:solidFill>
                  <a:schemeClr val="bg1"/>
                </a:solidFill>
                <a:latin typeface="Book Antiqua" panose="02040602050305030304" pitchFamily="18" charset="0"/>
              </a:rPr>
              <a:t>Power to distribute to beneficiaries;</a:t>
            </a:r>
          </a:p>
          <a:p>
            <a:pPr marL="457200" indent="-457200">
              <a:spcBef>
                <a:spcPts val="0"/>
              </a:spcBef>
              <a:buFont typeface="+mj-lt"/>
              <a:buAutoNum type="arabicPeriod" startAt="19"/>
            </a:pPr>
            <a:r>
              <a:rPr lang="en-US" sz="2200" dirty="0" smtClean="0">
                <a:solidFill>
                  <a:schemeClr val="bg1"/>
                </a:solidFill>
                <a:latin typeface="Book Antiqua" panose="02040602050305030304" pitchFamily="18" charset="0"/>
              </a:rPr>
              <a:t>Power to hire persons and agents;</a:t>
            </a:r>
          </a:p>
          <a:p>
            <a:pPr marL="457200" indent="-457200">
              <a:spcBef>
                <a:spcPts val="0"/>
              </a:spcBef>
              <a:buFont typeface="+mj-lt"/>
              <a:buAutoNum type="arabicPeriod" startAt="19"/>
            </a:pPr>
            <a:r>
              <a:rPr lang="en-US" sz="2200" dirty="0" smtClean="0">
                <a:solidFill>
                  <a:schemeClr val="bg1"/>
                </a:solidFill>
                <a:latin typeface="Book Antiqua" panose="02040602050305030304" pitchFamily="18" charset="0"/>
              </a:rPr>
              <a:t>Power to execute and deliver legal instruments; and</a:t>
            </a:r>
          </a:p>
          <a:p>
            <a:pPr marL="457200" indent="-457200">
              <a:spcBef>
                <a:spcPts val="0"/>
              </a:spcBef>
              <a:buFont typeface="+mj-lt"/>
              <a:buAutoNum type="arabicPeriod" startAt="19"/>
            </a:pPr>
            <a:r>
              <a:rPr lang="en-US" sz="2200" dirty="0" smtClean="0">
                <a:solidFill>
                  <a:schemeClr val="bg1"/>
                </a:solidFill>
                <a:latin typeface="Book Antiqua" panose="02040602050305030304" pitchFamily="18" charset="0"/>
              </a:rPr>
              <a:t>Power to prosecute or defend against actions.</a:t>
            </a:r>
            <a:endParaRPr lang="en-US" sz="2200" dirty="0">
              <a:solidFill>
                <a:schemeClr val="bg1"/>
              </a:solidFill>
              <a:latin typeface="Book Antiqua" panose="02040602050305030304" pitchFamily="18" charset="0"/>
            </a:endParaRPr>
          </a:p>
        </p:txBody>
      </p:sp>
      <p:cxnSp>
        <p:nvCxnSpPr>
          <p:cNvPr id="6" name="Straight Connector 5"/>
          <p:cNvCxnSpPr/>
          <p:nvPr/>
        </p:nvCxnSpPr>
        <p:spPr>
          <a:xfrm>
            <a:off x="4724705" y="1749245"/>
            <a:ext cx="0" cy="4129900"/>
          </a:xfrm>
          <a:prstGeom prst="line">
            <a:avLst/>
          </a:prstGeom>
          <a:ln>
            <a:solidFill>
              <a:srgbClr val="E284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594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457200" y="885458"/>
            <a:ext cx="8229600" cy="8637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FF00"/>
                </a:solidFill>
                <a:latin typeface="Book Antiqua" panose="02040602050305030304" pitchFamily="18" charset="0"/>
              </a:rPr>
              <a:t>Liabilities of the Trustee</a:t>
            </a:r>
            <a:endParaRPr lang="en-US" b="1" dirty="0">
              <a:solidFill>
                <a:srgbClr val="FFFF00"/>
              </a:solidFill>
              <a:latin typeface="Book Antiqua" panose="02040602050305030304" pitchFamily="18" charset="0"/>
            </a:endParaRPr>
          </a:p>
        </p:txBody>
      </p:sp>
      <p:sp>
        <p:nvSpPr>
          <p:cNvPr id="3" name="Content Placeholder 5"/>
          <p:cNvSpPr txBox="1">
            <a:spLocks/>
          </p:cNvSpPr>
          <p:nvPr/>
        </p:nvSpPr>
        <p:spPr>
          <a:xfrm>
            <a:off x="457200" y="1753515"/>
            <a:ext cx="8229600" cy="488229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buFont typeface="Arial" pitchFamily="34" charset="0"/>
              <a:buNone/>
            </a:pPr>
            <a:r>
              <a:rPr lang="en-US" sz="2200" b="1" u="sng" dirty="0" smtClean="0">
                <a:solidFill>
                  <a:schemeClr val="bg1"/>
                </a:solidFill>
                <a:latin typeface="Book Antiqua" panose="02040602050305030304" pitchFamily="18" charset="0"/>
              </a:rPr>
              <a:t>Liability of Trustees to Beneficiaries</a:t>
            </a:r>
            <a:r>
              <a:rPr lang="en-US" sz="2200" b="1" dirty="0" smtClean="0">
                <a:solidFill>
                  <a:schemeClr val="bg1"/>
                </a:solidFill>
                <a:latin typeface="Book Antiqua" panose="02040602050305030304" pitchFamily="18" charset="0"/>
              </a:rPr>
              <a:t>.  If the trustee fails to discharge properly any of the duties with which it is charged, or if it fails to perform in accordance with the standard of care to which it is held by law, then the beneficiary has a right to recover from the trustee, in the form of a surcharge, the amount required to restore the beneficiary to the position he/she would have enjoyed had there been no breach of trust. In this area, any reasonable doubt will be resolved in favor of the beneficiary.   It thus behooves the trustee to keep full and accurate records of all trust transactions, and to administer the trust efficiently and in harmony with the powers and duties which it has, so that if its performance as a trustee is ever called into question, there will be opportunity for doubts to be resolved in favor of the beneficiary.</a:t>
            </a:r>
            <a:endParaRPr lang="en-US" sz="2200" b="1"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737247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320731"/>
            <a:ext cx="8246070" cy="5124480"/>
          </a:xfrm>
          <a:prstGeom prst="rect">
            <a:avLst/>
          </a:prstGeom>
        </p:spPr>
        <p:txBody>
          <a:bodyPr wrap="square">
            <a:spAutoFit/>
          </a:bodyPr>
          <a:lstStyle/>
          <a:p>
            <a:r>
              <a:rPr lang="en-US" sz="2400" b="1" dirty="0">
                <a:solidFill>
                  <a:srgbClr val="FFFF00"/>
                </a:solidFill>
                <a:latin typeface="Book Antiqua" panose="02040602050305030304" pitchFamily="18" charset="0"/>
              </a:rPr>
              <a:t>Problems typically arise in the following situations</a:t>
            </a:r>
            <a:r>
              <a:rPr lang="en-US" sz="2400" b="1" dirty="0" smtClean="0">
                <a:solidFill>
                  <a:srgbClr val="FFFF00"/>
                </a:solidFill>
                <a:latin typeface="Book Antiqua" panose="02040602050305030304" pitchFamily="18" charset="0"/>
              </a:rPr>
              <a:t>:</a:t>
            </a:r>
          </a:p>
          <a:p>
            <a:endParaRPr lang="en-US" sz="2400" b="1" dirty="0">
              <a:solidFill>
                <a:srgbClr val="FFFF00"/>
              </a:solidFill>
              <a:latin typeface="Book Antiqua" panose="02040602050305030304" pitchFamily="18" charset="0"/>
            </a:endParaRPr>
          </a:p>
          <a:p>
            <a:pPr marL="457200" indent="-457200">
              <a:buFont typeface="+mj-lt"/>
              <a:buAutoNum type="alphaUcPeriod"/>
            </a:pPr>
            <a:r>
              <a:rPr lang="en-US" sz="2400" b="1" u="sng" dirty="0" smtClean="0">
                <a:solidFill>
                  <a:schemeClr val="bg1"/>
                </a:solidFill>
                <a:latin typeface="Book Antiqua" panose="02040602050305030304" pitchFamily="18" charset="0"/>
              </a:rPr>
              <a:t>When </a:t>
            </a:r>
            <a:r>
              <a:rPr lang="en-US" sz="2400" b="1" u="sng" dirty="0">
                <a:solidFill>
                  <a:schemeClr val="bg1"/>
                </a:solidFill>
                <a:latin typeface="Book Antiqua" panose="02040602050305030304" pitchFamily="18" charset="0"/>
              </a:rPr>
              <a:t>the trustee commingles trust assets with the trustee’s own assets, without express authorization.</a:t>
            </a:r>
          </a:p>
          <a:p>
            <a:pPr marL="457200" indent="-457200">
              <a:spcBef>
                <a:spcPts val="1800"/>
              </a:spcBef>
              <a:buFont typeface="+mj-lt"/>
              <a:buAutoNum type="alphaUcPeriod"/>
            </a:pPr>
            <a:r>
              <a:rPr lang="en-US" sz="2400" dirty="0" smtClean="0">
                <a:solidFill>
                  <a:schemeClr val="bg1"/>
                </a:solidFill>
                <a:latin typeface="Book Antiqua" panose="02040602050305030304" pitchFamily="18" charset="0"/>
              </a:rPr>
              <a:t>When </a:t>
            </a:r>
            <a:r>
              <a:rPr lang="en-US" sz="2400" dirty="0">
                <a:solidFill>
                  <a:schemeClr val="bg1"/>
                </a:solidFill>
                <a:latin typeface="Book Antiqua" panose="02040602050305030304" pitchFamily="18" charset="0"/>
              </a:rPr>
              <a:t>the trustee fails to account for all profits earned by the trust estate. Profits wrongfully gained belong to the trust and not to the trustee. The trustee must account for all gains made by successful but unauthorized investments, yet it must reimburse the trust for any losses sustained while engaged in unauthorized investment activities. The trustee is not guarantor or insurer of the trust estate and is not liable for losses where no breach of trust is involved.</a:t>
            </a:r>
          </a:p>
        </p:txBody>
      </p:sp>
    </p:spTree>
    <p:extLst>
      <p:ext uri="{BB962C8B-B14F-4D97-AF65-F5344CB8AC3E}">
        <p14:creationId xmlns:p14="http://schemas.microsoft.com/office/powerpoint/2010/main" val="21602524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997839"/>
            <a:ext cx="8246070" cy="3277820"/>
          </a:xfrm>
          <a:prstGeom prst="rect">
            <a:avLst/>
          </a:prstGeom>
        </p:spPr>
        <p:txBody>
          <a:bodyPr wrap="square">
            <a:spAutoFit/>
          </a:bodyPr>
          <a:lstStyle/>
          <a:p>
            <a:pPr marL="457200" indent="-457200">
              <a:buFont typeface="+mj-lt"/>
              <a:buAutoNum type="alphaUcPeriod" startAt="3"/>
            </a:pPr>
            <a:r>
              <a:rPr lang="en-US" sz="2400" dirty="0" smtClean="0">
                <a:solidFill>
                  <a:schemeClr val="bg1"/>
                </a:solidFill>
                <a:latin typeface="Book Antiqua" panose="02040602050305030304" pitchFamily="18" charset="0"/>
              </a:rPr>
              <a:t>When </a:t>
            </a:r>
            <a:r>
              <a:rPr lang="en-US" sz="2400" dirty="0">
                <a:solidFill>
                  <a:schemeClr val="bg1"/>
                </a:solidFill>
                <a:latin typeface="Book Antiqua" panose="02040602050305030304" pitchFamily="18" charset="0"/>
              </a:rPr>
              <a:t>the trustee commits negligent or wrongful acts, or fails to act when required. Examples of this include failure to collect rents or other receivables due the trust, failure to secure adequate insurance coverage for the trust assets, and failure to invest cash that the trustee has been directed to retain.</a:t>
            </a:r>
          </a:p>
          <a:p>
            <a:pPr marL="457200" indent="-457200">
              <a:spcBef>
                <a:spcPts val="1800"/>
              </a:spcBef>
              <a:buFont typeface="+mj-lt"/>
              <a:buAutoNum type="alphaUcPeriod" startAt="3"/>
            </a:pPr>
            <a:r>
              <a:rPr lang="en-US" sz="2400" dirty="0" smtClean="0">
                <a:solidFill>
                  <a:schemeClr val="bg1"/>
                </a:solidFill>
                <a:latin typeface="Book Antiqua" panose="02040602050305030304" pitchFamily="18" charset="0"/>
              </a:rPr>
              <a:t>Where </a:t>
            </a:r>
            <a:r>
              <a:rPr lang="en-US" sz="2400" dirty="0">
                <a:solidFill>
                  <a:schemeClr val="bg1"/>
                </a:solidFill>
                <a:latin typeface="Book Antiqua" panose="02040602050305030304" pitchFamily="18" charset="0"/>
              </a:rPr>
              <a:t>the trustee improperly delegates duties that the trustee itself should have performed. </a:t>
            </a:r>
            <a:endParaRPr lang="en-US" sz="2400" b="1"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5244858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1143000"/>
          </a:xfrm>
        </p:spPr>
        <p:txBody>
          <a:bodyPr/>
          <a:lstStyle/>
          <a:p>
            <a:pPr algn="ctr"/>
            <a:r>
              <a:rPr lang="en-US" b="1" dirty="0">
                <a:solidFill>
                  <a:srgbClr val="FFFF00"/>
                </a:solidFill>
                <a:latin typeface="Book Antiqua" panose="02040602050305030304" pitchFamily="18" charset="0"/>
              </a:rPr>
              <a:t>Liabilities of the Trustee</a:t>
            </a:r>
          </a:p>
        </p:txBody>
      </p:sp>
      <p:sp>
        <p:nvSpPr>
          <p:cNvPr id="3" name="Content Placeholder 2"/>
          <p:cNvSpPr>
            <a:spLocks noGrp="1"/>
          </p:cNvSpPr>
          <p:nvPr>
            <p:ph idx="1"/>
          </p:nvPr>
        </p:nvSpPr>
        <p:spPr>
          <a:xfrm>
            <a:off x="448965" y="2512770"/>
            <a:ext cx="8237835" cy="3567075"/>
          </a:xfrm>
        </p:spPr>
        <p:txBody>
          <a:bodyPr>
            <a:noAutofit/>
          </a:bodyPr>
          <a:lstStyle/>
          <a:p>
            <a:r>
              <a:rPr lang="en-US" sz="3100" b="1" dirty="0">
                <a:latin typeface="Book Antiqua" panose="02040602050305030304" pitchFamily="18" charset="0"/>
              </a:rPr>
              <a:t>A provision in the trust instrument is not effective to relieve the trustee of liability </a:t>
            </a:r>
            <a:r>
              <a:rPr lang="en-US" sz="3100" b="1" dirty="0" smtClean="0">
                <a:latin typeface="Book Antiqua" panose="02040602050305030304" pitchFamily="18" charset="0"/>
              </a:rPr>
              <a:t>for a </a:t>
            </a:r>
            <a:r>
              <a:rPr lang="en-US" sz="3100" b="1" dirty="0">
                <a:latin typeface="Book Antiqua" panose="02040602050305030304" pitchFamily="18" charset="0"/>
              </a:rPr>
              <a:t>breach of trust committed </a:t>
            </a:r>
            <a:r>
              <a:rPr lang="en-US" sz="3100" b="1" dirty="0" smtClean="0">
                <a:latin typeface="Book Antiqua" panose="02040602050305030304" pitchFamily="18" charset="0"/>
              </a:rPr>
              <a:t>intentionally</a:t>
            </a:r>
            <a:r>
              <a:rPr lang="en-US" sz="3100" b="1" dirty="0">
                <a:latin typeface="Book Antiqua" panose="02040602050305030304" pitchFamily="18" charset="0"/>
              </a:rPr>
              <a:t>, with gross negligence, in bad faith, or </a:t>
            </a:r>
            <a:r>
              <a:rPr lang="en-US" sz="3100" b="1" dirty="0" smtClean="0">
                <a:latin typeface="Book Antiqua" panose="02040602050305030304" pitchFamily="18" charset="0"/>
              </a:rPr>
              <a:t>with reckless </a:t>
            </a:r>
            <a:r>
              <a:rPr lang="en-US" sz="3100" b="1" dirty="0">
                <a:latin typeface="Book Antiqua" panose="02040602050305030304" pitchFamily="18" charset="0"/>
              </a:rPr>
              <a:t>indifference to the interest of the beneficiary for any profit that the </a:t>
            </a:r>
            <a:r>
              <a:rPr lang="en-US" sz="3100" b="1" dirty="0" smtClean="0">
                <a:latin typeface="Book Antiqua" panose="02040602050305030304" pitchFamily="18" charset="0"/>
              </a:rPr>
              <a:t>trustee derives </a:t>
            </a:r>
            <a:r>
              <a:rPr lang="en-US" sz="3100" b="1" dirty="0">
                <a:latin typeface="Book Antiqua" panose="02040602050305030304" pitchFamily="18" charset="0"/>
              </a:rPr>
              <a:t>from a breach of trust.</a:t>
            </a:r>
          </a:p>
        </p:txBody>
      </p:sp>
    </p:spTree>
    <p:extLst>
      <p:ext uri="{BB962C8B-B14F-4D97-AF65-F5344CB8AC3E}">
        <p14:creationId xmlns:p14="http://schemas.microsoft.com/office/powerpoint/2010/main" val="1896979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443835"/>
            <a:ext cx="8246070" cy="5139869"/>
          </a:xfrm>
          <a:prstGeom prst="rect">
            <a:avLst/>
          </a:prstGeom>
        </p:spPr>
        <p:txBody>
          <a:bodyPr wrap="square">
            <a:spAutoFit/>
          </a:bodyPr>
          <a:lstStyle/>
          <a:p>
            <a:r>
              <a:rPr lang="en-US" sz="2400" b="1" dirty="0">
                <a:solidFill>
                  <a:srgbClr val="FFFF00"/>
                </a:solidFill>
                <a:latin typeface="Book Antiqua" panose="02040602050305030304" pitchFamily="18" charset="0"/>
              </a:rPr>
              <a:t>A trustee may not be held liable for a breach of trust if any of the following conditions apply:</a:t>
            </a:r>
          </a:p>
          <a:p>
            <a:endParaRPr lang="en-US" sz="2400" dirty="0">
              <a:solidFill>
                <a:schemeClr val="bg1"/>
              </a:solidFill>
              <a:latin typeface="Book Antiqua" panose="02040602050305030304" pitchFamily="18" charset="0"/>
            </a:endParaRPr>
          </a:p>
          <a:p>
            <a:pPr marL="514350" indent="-514350">
              <a:buAutoNum type="alphaUcPeriod"/>
            </a:pPr>
            <a:r>
              <a:rPr lang="en-US" sz="2400" b="1" dirty="0">
                <a:solidFill>
                  <a:schemeClr val="bg1"/>
                </a:solidFill>
                <a:latin typeface="Book Antiqua" panose="02040602050305030304" pitchFamily="18" charset="0"/>
              </a:rPr>
              <a:t>The beneficiary has consented to the act or omission before, or at the time of, the act or </a:t>
            </a:r>
            <a:r>
              <a:rPr lang="en-US" sz="2400" b="1" dirty="0" smtClean="0">
                <a:solidFill>
                  <a:schemeClr val="bg1"/>
                </a:solidFill>
                <a:latin typeface="Book Antiqua" panose="02040602050305030304" pitchFamily="18" charset="0"/>
              </a:rPr>
              <a:t>omission.</a:t>
            </a:r>
          </a:p>
          <a:p>
            <a:pPr marL="514350" indent="-514350">
              <a:spcBef>
                <a:spcPts val="2400"/>
              </a:spcBef>
              <a:buAutoNum type="alphaUcPeriod"/>
            </a:pPr>
            <a:r>
              <a:rPr lang="en-US" sz="2400" b="1" dirty="0" smtClean="0">
                <a:solidFill>
                  <a:schemeClr val="bg1"/>
                </a:solidFill>
                <a:latin typeface="Book Antiqua" panose="02040602050305030304" pitchFamily="18" charset="0"/>
              </a:rPr>
              <a:t>The </a:t>
            </a:r>
            <a:r>
              <a:rPr lang="en-US" sz="2400" b="1" dirty="0">
                <a:solidFill>
                  <a:schemeClr val="bg1"/>
                </a:solidFill>
                <a:latin typeface="Book Antiqua" panose="02040602050305030304" pitchFamily="18" charset="0"/>
              </a:rPr>
              <a:t>beneficiary has released the trustee from liability for the breach</a:t>
            </a:r>
            <a:r>
              <a:rPr lang="en-US" sz="2400" b="1" dirty="0" smtClean="0">
                <a:solidFill>
                  <a:schemeClr val="bg1"/>
                </a:solidFill>
                <a:latin typeface="Book Antiqua" panose="02040602050305030304" pitchFamily="18" charset="0"/>
              </a:rPr>
              <a:t>.</a:t>
            </a:r>
          </a:p>
          <a:p>
            <a:pPr marL="514350" indent="-514350">
              <a:spcBef>
                <a:spcPts val="2400"/>
              </a:spcBef>
              <a:buFontTx/>
              <a:buAutoNum type="alphaUcPeriod"/>
            </a:pPr>
            <a:r>
              <a:rPr lang="en-US" sz="2400" b="1" dirty="0" smtClean="0">
                <a:solidFill>
                  <a:schemeClr val="bg1"/>
                </a:solidFill>
                <a:latin typeface="Book Antiqua" panose="02040602050305030304" pitchFamily="18" charset="0"/>
              </a:rPr>
              <a:t>The </a:t>
            </a:r>
            <a:r>
              <a:rPr lang="en-US" sz="2400" b="1" dirty="0">
                <a:solidFill>
                  <a:schemeClr val="bg1"/>
                </a:solidFill>
                <a:latin typeface="Book Antiqua" panose="02040602050305030304" pitchFamily="18" charset="0"/>
              </a:rPr>
              <a:t>beneficiary, having the option to reject or affirm the transaction, has affirmed said transaction. However, the consent, release, or affirmation is not effective to discharge the trustee’s liability for breach of trust in any of the following circumstances</a:t>
            </a:r>
            <a:r>
              <a:rPr lang="en-US" sz="2400" b="1" dirty="0" smtClean="0">
                <a:solidFill>
                  <a:schemeClr val="bg1"/>
                </a:solidFill>
                <a:latin typeface="Book Antiqua" panose="02040602050305030304" pitchFamily="18" charset="0"/>
              </a:rPr>
              <a:t>:</a:t>
            </a:r>
            <a:endParaRPr lang="en-US" sz="2400" b="1"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20095793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610758"/>
            <a:ext cx="8246070" cy="4108817"/>
          </a:xfrm>
          <a:prstGeom prst="rect">
            <a:avLst/>
          </a:prstGeom>
        </p:spPr>
        <p:txBody>
          <a:bodyPr wrap="square">
            <a:spAutoFit/>
          </a:bodyPr>
          <a:lstStyle/>
          <a:p>
            <a:pPr marL="514350" indent="-514350">
              <a:buAutoNum type="arabicParenBoth"/>
            </a:pPr>
            <a:r>
              <a:rPr lang="en-US" sz="2400" b="1" dirty="0">
                <a:solidFill>
                  <a:schemeClr val="bg1"/>
                </a:solidFill>
                <a:latin typeface="Book Antiqua" panose="02040602050305030304" pitchFamily="18" charset="0"/>
              </a:rPr>
              <a:t>The beneficiary was under </a:t>
            </a:r>
            <a:r>
              <a:rPr lang="en-US" sz="2400" b="1" dirty="0" smtClean="0">
                <a:solidFill>
                  <a:schemeClr val="bg1"/>
                </a:solidFill>
                <a:latin typeface="Book Antiqua" panose="02040602050305030304" pitchFamily="18" charset="0"/>
              </a:rPr>
              <a:t>incapacity.</a:t>
            </a:r>
          </a:p>
          <a:p>
            <a:pPr marL="514350" indent="-514350">
              <a:spcBef>
                <a:spcPts val="1800"/>
              </a:spcBef>
              <a:buAutoNum type="arabicParenBoth"/>
            </a:pPr>
            <a:r>
              <a:rPr lang="en-US" sz="2400" b="1" dirty="0" smtClean="0">
                <a:solidFill>
                  <a:schemeClr val="bg1"/>
                </a:solidFill>
                <a:latin typeface="Book Antiqua" panose="02040602050305030304" pitchFamily="18" charset="0"/>
              </a:rPr>
              <a:t>The </a:t>
            </a:r>
            <a:r>
              <a:rPr lang="en-US" sz="2400" b="1" dirty="0">
                <a:solidFill>
                  <a:schemeClr val="bg1"/>
                </a:solidFill>
                <a:latin typeface="Book Antiqua" panose="02040602050305030304" pitchFamily="18" charset="0"/>
              </a:rPr>
              <a:t>beneficiary did not know of his/her rights in addition to all material facts which the trustee knew or reasonably should have known and of which the trustee should have informed the </a:t>
            </a:r>
            <a:r>
              <a:rPr lang="en-US" sz="2400" b="1" dirty="0" smtClean="0">
                <a:solidFill>
                  <a:schemeClr val="bg1"/>
                </a:solidFill>
                <a:latin typeface="Book Antiqua" panose="02040602050305030304" pitchFamily="18" charset="0"/>
              </a:rPr>
              <a:t>beneficiary.</a:t>
            </a:r>
          </a:p>
          <a:p>
            <a:pPr marL="514350" indent="-514350">
              <a:spcBef>
                <a:spcPts val="1800"/>
              </a:spcBef>
              <a:buAutoNum type="arabicParenBoth"/>
            </a:pPr>
            <a:r>
              <a:rPr lang="en-US" sz="2400" b="1" dirty="0" smtClean="0">
                <a:solidFill>
                  <a:schemeClr val="bg1"/>
                </a:solidFill>
                <a:latin typeface="Book Antiqua" panose="02040602050305030304" pitchFamily="18" charset="0"/>
              </a:rPr>
              <a:t>The </a:t>
            </a:r>
            <a:r>
              <a:rPr lang="en-US" sz="2400" b="1" dirty="0">
                <a:solidFill>
                  <a:schemeClr val="bg1"/>
                </a:solidFill>
                <a:latin typeface="Book Antiqua" panose="02040602050305030304" pitchFamily="18" charset="0"/>
              </a:rPr>
              <a:t>affirmation was induced by improper conduct by the </a:t>
            </a:r>
            <a:r>
              <a:rPr lang="en-US" sz="2400" b="1" dirty="0" smtClean="0">
                <a:solidFill>
                  <a:schemeClr val="bg1"/>
                </a:solidFill>
                <a:latin typeface="Book Antiqua" panose="02040602050305030304" pitchFamily="18" charset="0"/>
              </a:rPr>
              <a:t>trustee.</a:t>
            </a:r>
          </a:p>
          <a:p>
            <a:pPr marL="514350" indent="-514350">
              <a:spcBef>
                <a:spcPts val="1800"/>
              </a:spcBef>
              <a:buAutoNum type="arabicParenBoth"/>
            </a:pPr>
            <a:r>
              <a:rPr lang="en-US" sz="2400" b="1" dirty="0" smtClean="0">
                <a:solidFill>
                  <a:schemeClr val="bg1"/>
                </a:solidFill>
                <a:latin typeface="Book Antiqua" panose="02040602050305030304" pitchFamily="18" charset="0"/>
              </a:rPr>
              <a:t>The </a:t>
            </a:r>
            <a:r>
              <a:rPr lang="en-US" sz="2400" b="1" dirty="0">
                <a:solidFill>
                  <a:schemeClr val="bg1"/>
                </a:solidFill>
                <a:latin typeface="Book Antiqua" panose="02040602050305030304" pitchFamily="18" charset="0"/>
              </a:rPr>
              <a:t>transaction involved a bargain with the trustee that was not fair and reasonable.</a:t>
            </a:r>
          </a:p>
        </p:txBody>
      </p:sp>
    </p:spTree>
    <p:extLst>
      <p:ext uri="{BB962C8B-B14F-4D97-AF65-F5344CB8AC3E}">
        <p14:creationId xmlns:p14="http://schemas.microsoft.com/office/powerpoint/2010/main" val="30349387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2475"/>
            <a:ext cx="8229600" cy="11430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FF00"/>
                </a:solidFill>
                <a:latin typeface="Book Antiqua" panose="02040602050305030304" pitchFamily="18" charset="0"/>
              </a:rPr>
              <a:t>Non-Liability for Following Instructions Under a Revocable Trust.</a:t>
            </a:r>
            <a:endParaRPr lang="en-US" b="1" dirty="0">
              <a:solidFill>
                <a:srgbClr val="FFFF00"/>
              </a:solidFill>
              <a:latin typeface="Book Antiqua" panose="02040602050305030304" pitchFamily="18" charset="0"/>
            </a:endParaRPr>
          </a:p>
        </p:txBody>
      </p:sp>
      <p:sp>
        <p:nvSpPr>
          <p:cNvPr id="3" name="Content Placeholder 2"/>
          <p:cNvSpPr txBox="1">
            <a:spLocks/>
          </p:cNvSpPr>
          <p:nvPr/>
        </p:nvSpPr>
        <p:spPr>
          <a:xfrm>
            <a:off x="457200" y="2912365"/>
            <a:ext cx="8229600" cy="3265325"/>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smtClean="0">
                <a:solidFill>
                  <a:schemeClr val="bg1"/>
                </a:solidFill>
                <a:latin typeface="Book Antiqua" panose="02040602050305030304" pitchFamily="18" charset="0"/>
              </a:rPr>
              <a:t>A trustee for a revocable trust is not liable to the beneficiary for any act performed or omitted pursuant to written directions from the person holding the power to revoke, including a person who has been delegated power to direct the trustee.</a:t>
            </a:r>
            <a:endParaRPr lang="en-US" b="1"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3829129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448966" y="833015"/>
            <a:ext cx="8246070" cy="1143000"/>
          </a:xfrm>
        </p:spPr>
        <p:txBody>
          <a:bodyPr>
            <a:noAutofit/>
          </a:bodyPr>
          <a:lstStyle/>
          <a:p>
            <a:pPr algn="ctr"/>
            <a:r>
              <a:rPr lang="en-US" sz="4400" b="1" dirty="0">
                <a:solidFill>
                  <a:srgbClr val="FFFF00"/>
                </a:solidFill>
                <a:latin typeface="Book Antiqua" panose="02040602050305030304" pitchFamily="18" charset="0"/>
              </a:rPr>
              <a:t>Trustee Liability to Third Persons</a:t>
            </a:r>
          </a:p>
        </p:txBody>
      </p:sp>
      <p:sp>
        <p:nvSpPr>
          <p:cNvPr id="3" name="Content Placeholder 4"/>
          <p:cNvSpPr>
            <a:spLocks noGrp="1"/>
          </p:cNvSpPr>
          <p:nvPr>
            <p:ph idx="1"/>
          </p:nvPr>
        </p:nvSpPr>
        <p:spPr>
          <a:xfrm>
            <a:off x="448965" y="2363725"/>
            <a:ext cx="8237835" cy="3966670"/>
          </a:xfrm>
        </p:spPr>
        <p:txBody>
          <a:bodyPr>
            <a:normAutofit/>
          </a:bodyPr>
          <a:lstStyle/>
          <a:p>
            <a:pPr marL="137160" indent="0">
              <a:buNone/>
            </a:pPr>
            <a:r>
              <a:rPr lang="en-US" sz="2400" b="1" dirty="0">
                <a:solidFill>
                  <a:srgbClr val="FFFF00"/>
                </a:solidFill>
                <a:latin typeface="Book Antiqua" panose="02040602050305030304" pitchFamily="18" charset="0"/>
              </a:rPr>
              <a:t>Liability on </a:t>
            </a:r>
            <a:r>
              <a:rPr lang="en-US" sz="2400" b="1" dirty="0" smtClean="0">
                <a:solidFill>
                  <a:srgbClr val="FFFF00"/>
                </a:solidFill>
                <a:latin typeface="Book Antiqua" panose="02040602050305030304" pitchFamily="18" charset="0"/>
              </a:rPr>
              <a:t>Contract</a:t>
            </a:r>
            <a:r>
              <a:rPr lang="en-US" sz="2400" dirty="0">
                <a:latin typeface="Book Antiqua" panose="02040602050305030304" pitchFamily="18" charset="0"/>
              </a:rPr>
              <a:t>:</a:t>
            </a:r>
            <a:r>
              <a:rPr lang="en-US" sz="2400" dirty="0" smtClean="0">
                <a:latin typeface="Book Antiqua" panose="02040602050305030304" pitchFamily="18" charset="0"/>
              </a:rPr>
              <a:t> </a:t>
            </a:r>
          </a:p>
          <a:p>
            <a:pPr marL="137160" indent="0">
              <a:buNone/>
            </a:pPr>
            <a:r>
              <a:rPr lang="en-US" sz="2400" b="1" dirty="0" smtClean="0">
                <a:latin typeface="Book Antiqua" panose="02040602050305030304" pitchFamily="18" charset="0"/>
              </a:rPr>
              <a:t>In </a:t>
            </a:r>
            <a:r>
              <a:rPr lang="en-US" sz="2400" b="1" dirty="0">
                <a:latin typeface="Book Antiqua" panose="02040602050305030304" pitchFamily="18" charset="0"/>
              </a:rPr>
              <a:t>transactions with third parties, the trustee acts as </a:t>
            </a:r>
            <a:r>
              <a:rPr lang="en-US" sz="2400" b="1" dirty="0" smtClean="0">
                <a:latin typeface="Book Antiqua" panose="02040602050305030304" pitchFamily="18" charset="0"/>
              </a:rPr>
              <a:t>a principal</a:t>
            </a:r>
            <a:r>
              <a:rPr lang="en-US" sz="2400" b="1" dirty="0">
                <a:latin typeface="Book Antiqua" panose="02040602050305030304" pitchFamily="18" charset="0"/>
              </a:rPr>
              <a:t>, and it is erroneous to think of it as an agent or to assume that the </a:t>
            </a:r>
            <a:r>
              <a:rPr lang="en-US" sz="2400" b="1" dirty="0" smtClean="0">
                <a:latin typeface="Book Antiqua" panose="02040602050305030304" pitchFamily="18" charset="0"/>
              </a:rPr>
              <a:t>trust estate </a:t>
            </a:r>
            <a:r>
              <a:rPr lang="en-US" sz="2400" b="1" dirty="0">
                <a:latin typeface="Book Antiqua" panose="02040602050305030304" pitchFamily="18" charset="0"/>
              </a:rPr>
              <a:t>or the beneficiary will be primarily liable. </a:t>
            </a:r>
            <a:r>
              <a:rPr lang="en-US" sz="2400" b="1" dirty="0" smtClean="0">
                <a:latin typeface="Book Antiqua" panose="02040602050305030304" pitchFamily="18" charset="0"/>
              </a:rPr>
              <a:t> The </a:t>
            </a:r>
            <a:r>
              <a:rPr lang="en-US" sz="2400" b="1" dirty="0">
                <a:latin typeface="Book Antiqua" panose="02040602050305030304" pitchFamily="18" charset="0"/>
              </a:rPr>
              <a:t>trustee has full and </a:t>
            </a:r>
            <a:r>
              <a:rPr lang="en-US" sz="2400" b="1" dirty="0" smtClean="0">
                <a:latin typeface="Book Antiqua" panose="02040602050305030304" pitchFamily="18" charset="0"/>
              </a:rPr>
              <a:t>primary liability </a:t>
            </a:r>
            <a:r>
              <a:rPr lang="en-US" sz="2400" b="1" dirty="0">
                <a:latin typeface="Book Antiqua" panose="02040602050305030304" pitchFamily="18" charset="0"/>
              </a:rPr>
              <a:t>unless the liability has been specifically limited in dealings with </a:t>
            </a:r>
            <a:r>
              <a:rPr lang="en-US" sz="2400" b="1" dirty="0" smtClean="0">
                <a:latin typeface="Book Antiqua" panose="02040602050305030304" pitchFamily="18" charset="0"/>
              </a:rPr>
              <a:t>third parties</a:t>
            </a:r>
            <a:r>
              <a:rPr lang="en-US" sz="2400" b="1" dirty="0">
                <a:latin typeface="Book Antiqua" panose="02040602050305030304" pitchFamily="18" charset="0"/>
              </a:rPr>
              <a:t>. </a:t>
            </a:r>
            <a:r>
              <a:rPr lang="en-US" sz="2400" b="1" dirty="0" smtClean="0">
                <a:latin typeface="Book Antiqua" panose="02040602050305030304" pitchFamily="18" charset="0"/>
              </a:rPr>
              <a:t> Because </a:t>
            </a:r>
            <a:r>
              <a:rPr lang="en-US" sz="2400" b="1" dirty="0">
                <a:latin typeface="Book Antiqua" panose="02040602050305030304" pitchFamily="18" charset="0"/>
              </a:rPr>
              <a:t>of this situation, the trustee normally has an equitable right </a:t>
            </a:r>
            <a:r>
              <a:rPr lang="en-US" sz="2400" b="1" dirty="0" smtClean="0">
                <a:latin typeface="Book Antiqua" panose="02040602050305030304" pitchFamily="18" charset="0"/>
              </a:rPr>
              <a:t>to reimburse </a:t>
            </a:r>
            <a:r>
              <a:rPr lang="en-US" sz="2400" b="1" dirty="0">
                <a:latin typeface="Book Antiqua" panose="02040602050305030304" pitchFamily="18" charset="0"/>
              </a:rPr>
              <a:t>itself for expenditures that it has properly made on behalf of the trust.</a:t>
            </a:r>
          </a:p>
        </p:txBody>
      </p:sp>
    </p:spTree>
    <p:extLst>
      <p:ext uri="{BB962C8B-B14F-4D97-AF65-F5344CB8AC3E}">
        <p14:creationId xmlns:p14="http://schemas.microsoft.com/office/powerpoint/2010/main" val="2820989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170447"/>
            <a:ext cx="8246069" cy="1036913"/>
          </a:xfrm>
        </p:spPr>
        <p:txBody>
          <a:bodyPr>
            <a:normAutofit/>
          </a:bodyPr>
          <a:lstStyle/>
          <a:p>
            <a:pPr algn="ctr"/>
            <a:r>
              <a:rPr lang="en-US" b="1" dirty="0">
                <a:solidFill>
                  <a:srgbClr val="FFFF00"/>
                </a:solidFill>
                <a:latin typeface="Book Antiqua" panose="02040602050305030304" pitchFamily="18" charset="0"/>
              </a:rPr>
              <a:t>Trustee Liability to Third Persons</a:t>
            </a:r>
          </a:p>
        </p:txBody>
      </p:sp>
      <p:sp>
        <p:nvSpPr>
          <p:cNvPr id="3" name="Content Placeholder 2"/>
          <p:cNvSpPr>
            <a:spLocks noGrp="1"/>
          </p:cNvSpPr>
          <p:nvPr>
            <p:ph idx="1"/>
          </p:nvPr>
        </p:nvSpPr>
        <p:spPr>
          <a:xfrm>
            <a:off x="457200" y="2363725"/>
            <a:ext cx="8229600" cy="3813965"/>
          </a:xfrm>
        </p:spPr>
        <p:txBody>
          <a:bodyPr>
            <a:normAutofit/>
          </a:bodyPr>
          <a:lstStyle/>
          <a:p>
            <a:pPr marL="137160" indent="0">
              <a:buNone/>
            </a:pPr>
            <a:r>
              <a:rPr lang="en-US" sz="2400" b="1" dirty="0">
                <a:latin typeface="Book Antiqua" panose="02040602050305030304" pitchFamily="18" charset="0"/>
              </a:rPr>
              <a:t>However, if the assets of the trust estate prove to be insufficient and the </a:t>
            </a:r>
            <a:r>
              <a:rPr lang="en-US" sz="2400" b="1" dirty="0" smtClean="0">
                <a:latin typeface="Book Antiqua" panose="02040602050305030304" pitchFamily="18" charset="0"/>
              </a:rPr>
              <a:t>trustee has </a:t>
            </a:r>
            <a:r>
              <a:rPr lang="en-US" sz="2400" b="1" dirty="0">
                <a:latin typeface="Book Antiqua" panose="02040602050305030304" pitchFamily="18" charset="0"/>
              </a:rPr>
              <a:t>failed to limit its individual liability in its contract with third parties, it </a:t>
            </a:r>
            <a:r>
              <a:rPr lang="en-US" sz="2400" b="1" dirty="0" smtClean="0">
                <a:latin typeface="Book Antiqua" panose="02040602050305030304" pitchFamily="18" charset="0"/>
              </a:rPr>
              <a:t>will remain </a:t>
            </a:r>
            <a:r>
              <a:rPr lang="en-US" sz="2400" b="1" dirty="0">
                <a:latin typeface="Book Antiqua" panose="02040602050305030304" pitchFamily="18" charset="0"/>
              </a:rPr>
              <a:t>liable</a:t>
            </a:r>
            <a:r>
              <a:rPr lang="en-US" sz="2400" b="1" dirty="0" smtClean="0">
                <a:latin typeface="Book Antiqua" panose="02040602050305030304" pitchFamily="18" charset="0"/>
              </a:rPr>
              <a:t>.</a:t>
            </a:r>
          </a:p>
          <a:p>
            <a:pPr marL="137160" indent="0">
              <a:buNone/>
            </a:pPr>
            <a:endParaRPr lang="en-US" sz="2400" b="1" dirty="0">
              <a:latin typeface="Book Antiqua" panose="02040602050305030304" pitchFamily="18" charset="0"/>
            </a:endParaRPr>
          </a:p>
          <a:p>
            <a:pPr marL="137160" indent="0">
              <a:buNone/>
            </a:pPr>
            <a:r>
              <a:rPr lang="en-US" sz="2400" b="1" dirty="0">
                <a:latin typeface="Book Antiqua" panose="02040602050305030304" pitchFamily="18" charset="0"/>
              </a:rPr>
              <a:t>Some states now excuse the trustee from liability on the contract where either </a:t>
            </a:r>
            <a:r>
              <a:rPr lang="en-US" sz="2400" b="1" dirty="0" smtClean="0">
                <a:latin typeface="Book Antiqua" panose="02040602050305030304" pitchFamily="18" charset="0"/>
              </a:rPr>
              <a:t>the trustee’s </a:t>
            </a:r>
            <a:r>
              <a:rPr lang="en-US" sz="2400" b="1" dirty="0">
                <a:latin typeface="Book Antiqua" panose="02040602050305030304" pitchFamily="18" charset="0"/>
              </a:rPr>
              <a:t>representative capacity or the identity of the trust is revealed in </a:t>
            </a:r>
            <a:r>
              <a:rPr lang="en-US" sz="2400" b="1" dirty="0" smtClean="0">
                <a:latin typeface="Book Antiqua" panose="02040602050305030304" pitchFamily="18" charset="0"/>
              </a:rPr>
              <a:t>the contract</a:t>
            </a:r>
            <a:r>
              <a:rPr lang="en-US" sz="2400" b="1" dirty="0">
                <a:latin typeface="Book Antiqua" panose="02040602050305030304" pitchFamily="18" charset="0"/>
              </a:rPr>
              <a:t>.</a:t>
            </a:r>
          </a:p>
        </p:txBody>
      </p:sp>
    </p:spTree>
    <p:extLst>
      <p:ext uri="{BB962C8B-B14F-4D97-AF65-F5344CB8AC3E}">
        <p14:creationId xmlns:p14="http://schemas.microsoft.com/office/powerpoint/2010/main" val="1868911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48965" y="2274838"/>
            <a:ext cx="8246070" cy="3339376"/>
          </a:xfrm>
          <a:prstGeom prst="rect">
            <a:avLst/>
          </a:prstGeom>
        </p:spPr>
        <p:txBody>
          <a:bodyPr wrap="square">
            <a:spAutoFit/>
          </a:bodyPr>
          <a:lstStyle/>
          <a:p>
            <a:r>
              <a:rPr lang="en-US" sz="2800" b="1" dirty="0">
                <a:solidFill>
                  <a:srgbClr val="FFFF00"/>
                </a:solidFill>
                <a:latin typeface="Book Antiqua" panose="02040602050305030304" pitchFamily="18" charset="0"/>
                <a:cs typeface="Calibri" pitchFamily="34" charset="0"/>
              </a:rPr>
              <a:t>Committees</a:t>
            </a:r>
            <a:r>
              <a:rPr lang="en-US" sz="2800" dirty="0">
                <a:solidFill>
                  <a:srgbClr val="FFFF00"/>
                </a:solidFill>
                <a:latin typeface="Book Antiqua" panose="02040602050305030304" pitchFamily="18" charset="0"/>
                <a:cs typeface="Calibri" pitchFamily="34" charset="0"/>
              </a:rPr>
              <a:t> </a:t>
            </a:r>
          </a:p>
          <a:p>
            <a:pPr marL="457200" indent="-457200">
              <a:spcBef>
                <a:spcPts val="1800"/>
              </a:spcBef>
              <a:buClr>
                <a:srgbClr val="FF0000"/>
              </a:buClr>
              <a:buFont typeface="Wingdings" pitchFamily="2" charset="2"/>
              <a:buChar char="Ø"/>
            </a:pPr>
            <a:r>
              <a:rPr lang="en-US" sz="2800" dirty="0">
                <a:solidFill>
                  <a:schemeClr val="bg1"/>
                </a:solidFill>
                <a:latin typeface="Book Antiqua" panose="02040602050305030304" pitchFamily="18" charset="0"/>
                <a:cs typeface="Calibri" pitchFamily="34" charset="0"/>
              </a:rPr>
              <a:t>The board of directors usually creates and empowers various committees with specialized functions to act on its behalf, within well-defined guidelines and policies established by the board. These committees include the Trust Committee and the Investment Committee.</a:t>
            </a:r>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686" y="1901950"/>
            <a:ext cx="8246071" cy="2677656"/>
          </a:xfrm>
          <a:prstGeom prst="rect">
            <a:avLst/>
          </a:prstGeom>
        </p:spPr>
        <p:txBody>
          <a:bodyPr wrap="square">
            <a:spAutoFit/>
          </a:bodyPr>
          <a:lstStyle/>
          <a:p>
            <a:r>
              <a:rPr lang="en-US" sz="2400" b="1" dirty="0">
                <a:solidFill>
                  <a:srgbClr val="FFFF00"/>
                </a:solidFill>
                <a:latin typeface="Book Antiqua" panose="02040602050305030304" pitchFamily="18" charset="0"/>
              </a:rPr>
              <a:t>Liability for </a:t>
            </a:r>
            <a:r>
              <a:rPr lang="en-US" sz="2400" b="1" dirty="0" smtClean="0">
                <a:solidFill>
                  <a:srgbClr val="FFFF00"/>
                </a:solidFill>
                <a:latin typeface="Book Antiqua" panose="02040602050305030304" pitchFamily="18" charset="0"/>
              </a:rPr>
              <a:t>Taxes: </a:t>
            </a:r>
            <a:r>
              <a:rPr lang="en-US" sz="2400" dirty="0" smtClean="0">
                <a:solidFill>
                  <a:srgbClr val="FFFF00"/>
                </a:solidFill>
                <a:latin typeface="Book Antiqua" panose="02040602050305030304" pitchFamily="18" charset="0"/>
              </a:rPr>
              <a:t> </a:t>
            </a:r>
            <a:r>
              <a:rPr lang="en-US" sz="2400" dirty="0">
                <a:solidFill>
                  <a:schemeClr val="bg1"/>
                </a:solidFill>
                <a:latin typeface="Book Antiqua" panose="02040602050305030304" pitchFamily="18" charset="0"/>
              </a:rPr>
              <a:t>The liability of the trustee for taxes depends largely upon </a:t>
            </a:r>
            <a:r>
              <a:rPr lang="en-US" sz="2400" dirty="0" smtClean="0">
                <a:solidFill>
                  <a:schemeClr val="bg1"/>
                </a:solidFill>
                <a:latin typeface="Book Antiqua" panose="02040602050305030304" pitchFamily="18" charset="0"/>
              </a:rPr>
              <a:t>the wording </a:t>
            </a:r>
            <a:r>
              <a:rPr lang="en-US" sz="2400" dirty="0">
                <a:solidFill>
                  <a:schemeClr val="bg1"/>
                </a:solidFill>
                <a:latin typeface="Book Antiqua" panose="02040602050305030304" pitchFamily="18" charset="0"/>
              </a:rPr>
              <a:t>of the statute by which the taxes are imposed. </a:t>
            </a:r>
            <a:r>
              <a:rPr lang="en-US" sz="2400" dirty="0" smtClean="0">
                <a:solidFill>
                  <a:schemeClr val="bg1"/>
                </a:solidFill>
                <a:latin typeface="Book Antiqua" panose="02040602050305030304" pitchFamily="18" charset="0"/>
              </a:rPr>
              <a:t> If </a:t>
            </a:r>
            <a:r>
              <a:rPr lang="en-US" sz="2400" dirty="0">
                <a:solidFill>
                  <a:schemeClr val="bg1"/>
                </a:solidFill>
                <a:latin typeface="Book Antiqua" panose="02040602050305030304" pitchFamily="18" charset="0"/>
              </a:rPr>
              <a:t>the tax is imposed </a:t>
            </a:r>
            <a:r>
              <a:rPr lang="en-US" sz="2400" dirty="0" smtClean="0">
                <a:solidFill>
                  <a:schemeClr val="bg1"/>
                </a:solidFill>
                <a:latin typeface="Book Antiqua" panose="02040602050305030304" pitchFamily="18" charset="0"/>
              </a:rPr>
              <a:t>upon the </a:t>
            </a:r>
            <a:r>
              <a:rPr lang="en-US" sz="2400" dirty="0">
                <a:solidFill>
                  <a:schemeClr val="bg1"/>
                </a:solidFill>
                <a:latin typeface="Book Antiqua" panose="02040602050305030304" pitchFamily="18" charset="0"/>
              </a:rPr>
              <a:t>owner of record, then the trustee becomes personally liable because it is </a:t>
            </a:r>
            <a:r>
              <a:rPr lang="en-US" sz="2400" dirty="0" smtClean="0">
                <a:solidFill>
                  <a:schemeClr val="bg1"/>
                </a:solidFill>
                <a:latin typeface="Book Antiqua" panose="02040602050305030304" pitchFamily="18" charset="0"/>
              </a:rPr>
              <a:t>the owner </a:t>
            </a:r>
            <a:r>
              <a:rPr lang="en-US" sz="2400" dirty="0">
                <a:solidFill>
                  <a:schemeClr val="bg1"/>
                </a:solidFill>
                <a:latin typeface="Book Antiqua" panose="02040602050305030304" pitchFamily="18" charset="0"/>
              </a:rPr>
              <a:t>of record of the trust property</a:t>
            </a:r>
            <a:r>
              <a:rPr lang="en-US" sz="2400" dirty="0" smtClean="0">
                <a:solidFill>
                  <a:schemeClr val="bg1"/>
                </a:solidFill>
                <a:latin typeface="Book Antiqua" panose="02040602050305030304" pitchFamily="18" charset="0"/>
              </a:rPr>
              <a:t>.  </a:t>
            </a:r>
            <a:r>
              <a:rPr lang="en-US" sz="2400" dirty="0">
                <a:solidFill>
                  <a:schemeClr val="bg1"/>
                </a:solidFill>
                <a:latin typeface="Book Antiqua" panose="02040602050305030304" pitchFamily="18" charset="0"/>
              </a:rPr>
              <a:t>If the tax is levied upon the property itself</a:t>
            </a:r>
            <a:r>
              <a:rPr lang="en-US" sz="2400" dirty="0" smtClean="0">
                <a:solidFill>
                  <a:schemeClr val="bg1"/>
                </a:solidFill>
                <a:latin typeface="Book Antiqua" panose="02040602050305030304" pitchFamily="18" charset="0"/>
              </a:rPr>
              <a:t>, then </a:t>
            </a:r>
            <a:r>
              <a:rPr lang="en-US" sz="2400" dirty="0">
                <a:solidFill>
                  <a:schemeClr val="bg1"/>
                </a:solidFill>
                <a:latin typeface="Book Antiqua" panose="02040602050305030304" pitchFamily="18" charset="0"/>
              </a:rPr>
              <a:t>normally the trustee will escape personal liability for it</a:t>
            </a:r>
            <a:r>
              <a:rPr lang="en-US" sz="2400" dirty="0" smtClean="0">
                <a:solidFill>
                  <a:schemeClr val="bg1"/>
                </a:solidFill>
                <a:latin typeface="Book Antiqua" panose="02040602050305030304" pitchFamily="18" charset="0"/>
              </a:rPr>
              <a:t>.</a:t>
            </a:r>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5035678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2054655"/>
            <a:ext cx="8246070" cy="3416320"/>
          </a:xfrm>
          <a:prstGeom prst="rect">
            <a:avLst/>
          </a:prstGeom>
        </p:spPr>
        <p:txBody>
          <a:bodyPr wrap="square">
            <a:spAutoFit/>
          </a:bodyPr>
          <a:lstStyle/>
          <a:p>
            <a:pPr>
              <a:spcBef>
                <a:spcPts val="1800"/>
              </a:spcBef>
            </a:pPr>
            <a:r>
              <a:rPr lang="en-US" sz="2400" b="1" dirty="0">
                <a:solidFill>
                  <a:srgbClr val="FFFF00"/>
                </a:solidFill>
                <a:latin typeface="Book Antiqua" panose="02040602050305030304" pitchFamily="18" charset="0"/>
              </a:rPr>
              <a:t>Liability as Owner of Property:</a:t>
            </a:r>
            <a:r>
              <a:rPr lang="en-US" sz="2400" dirty="0">
                <a:solidFill>
                  <a:srgbClr val="FFFF00"/>
                </a:solidFill>
                <a:latin typeface="Book Antiqua" panose="02040602050305030304" pitchFamily="18" charset="0"/>
              </a:rPr>
              <a:t>  </a:t>
            </a:r>
            <a:r>
              <a:rPr lang="en-US" sz="2400" dirty="0">
                <a:solidFill>
                  <a:schemeClr val="bg1"/>
                </a:solidFill>
                <a:latin typeface="Book Antiqua" panose="02040602050305030304" pitchFamily="18" charset="0"/>
              </a:rPr>
              <a:t>The trustee is liable as owner of trust property to the same extent as if the trustee owned the property itself.  For instance, if the trustee holds shares of assessable stock on which the par value has not been paid in, the trustee will be liable to pay, even though it holds the stock in trust.  Provision may be made by statute that, if the trusteeship is shown as a matter of record in the stock registration, the trustee will not be individually liable.</a:t>
            </a:r>
          </a:p>
        </p:txBody>
      </p:sp>
    </p:spTree>
    <p:extLst>
      <p:ext uri="{BB962C8B-B14F-4D97-AF65-F5344CB8AC3E}">
        <p14:creationId xmlns:p14="http://schemas.microsoft.com/office/powerpoint/2010/main" val="7865036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4" y="1684152"/>
            <a:ext cx="8246071" cy="4493538"/>
          </a:xfrm>
          <a:prstGeom prst="rect">
            <a:avLst/>
          </a:prstGeom>
        </p:spPr>
        <p:txBody>
          <a:bodyPr wrap="square">
            <a:spAutoFit/>
          </a:bodyPr>
          <a:lstStyle/>
          <a:p>
            <a:r>
              <a:rPr lang="en-US" sz="2200" b="1" dirty="0">
                <a:solidFill>
                  <a:srgbClr val="FFFF00"/>
                </a:solidFill>
                <a:latin typeface="Book Antiqua" panose="02040602050305030304" pitchFamily="18" charset="0"/>
              </a:rPr>
              <a:t>Liability</a:t>
            </a:r>
            <a:r>
              <a:rPr lang="en-US" sz="2200" b="1" dirty="0">
                <a:solidFill>
                  <a:schemeClr val="bg1"/>
                </a:solidFill>
                <a:latin typeface="Book Antiqua" panose="02040602050305030304" pitchFamily="18" charset="0"/>
              </a:rPr>
              <a:t> </a:t>
            </a:r>
            <a:r>
              <a:rPr lang="en-US" sz="2200" b="1" dirty="0">
                <a:solidFill>
                  <a:srgbClr val="FFFF00"/>
                </a:solidFill>
                <a:latin typeface="Book Antiqua" panose="02040602050305030304" pitchFamily="18" charset="0"/>
              </a:rPr>
              <a:t>for </a:t>
            </a:r>
            <a:r>
              <a:rPr lang="en-US" sz="2200" b="1" dirty="0" smtClean="0">
                <a:solidFill>
                  <a:srgbClr val="FFFF00"/>
                </a:solidFill>
                <a:latin typeface="Book Antiqua" panose="02040602050305030304" pitchFamily="18" charset="0"/>
              </a:rPr>
              <a:t>Tort: </a:t>
            </a:r>
            <a:r>
              <a:rPr lang="en-US" sz="2200" dirty="0" smtClean="0">
                <a:solidFill>
                  <a:srgbClr val="FFFF00"/>
                </a:solidFill>
                <a:latin typeface="Book Antiqua" panose="02040602050305030304" pitchFamily="18" charset="0"/>
              </a:rPr>
              <a:t> </a:t>
            </a:r>
            <a:r>
              <a:rPr lang="en-US" sz="2200" dirty="0">
                <a:solidFill>
                  <a:schemeClr val="bg1"/>
                </a:solidFill>
                <a:latin typeface="Book Antiqua" panose="02040602050305030304" pitchFamily="18" charset="0"/>
              </a:rPr>
              <a:t>The trustee is just as responsible for its torts committed in the administration of the trust as it is in handling its own affairs. </a:t>
            </a:r>
            <a:r>
              <a:rPr lang="en-US" sz="2200" dirty="0" smtClean="0">
                <a:solidFill>
                  <a:schemeClr val="bg1"/>
                </a:solidFill>
                <a:latin typeface="Book Antiqua" panose="02040602050305030304" pitchFamily="18" charset="0"/>
              </a:rPr>
              <a:t> This liability extends </a:t>
            </a:r>
            <a:r>
              <a:rPr lang="en-US" sz="2200" dirty="0">
                <a:solidFill>
                  <a:schemeClr val="bg1"/>
                </a:solidFill>
                <a:latin typeface="Book Antiqua" panose="02040602050305030304" pitchFamily="18" charset="0"/>
              </a:rPr>
              <a:t>to real property that the trustee is obligated to maintain, to any </a:t>
            </a:r>
            <a:r>
              <a:rPr lang="en-US" sz="2200" dirty="0" smtClean="0">
                <a:solidFill>
                  <a:schemeClr val="bg1"/>
                </a:solidFill>
                <a:latin typeface="Book Antiqua" panose="02040602050305030304" pitchFamily="18" charset="0"/>
              </a:rPr>
              <a:t>business that </a:t>
            </a:r>
            <a:r>
              <a:rPr lang="en-US" sz="2200" dirty="0">
                <a:solidFill>
                  <a:schemeClr val="bg1"/>
                </a:solidFill>
                <a:latin typeface="Book Antiqua" panose="02040602050305030304" pitchFamily="18" charset="0"/>
              </a:rPr>
              <a:t>the trustee is operating, etc. </a:t>
            </a:r>
            <a:r>
              <a:rPr lang="en-US" sz="2200" dirty="0" smtClean="0">
                <a:solidFill>
                  <a:schemeClr val="bg1"/>
                </a:solidFill>
                <a:latin typeface="Book Antiqua" panose="02040602050305030304" pitchFamily="18" charset="0"/>
              </a:rPr>
              <a:t> It </a:t>
            </a:r>
            <a:r>
              <a:rPr lang="en-US" sz="2200" dirty="0">
                <a:solidFill>
                  <a:schemeClr val="bg1"/>
                </a:solidFill>
                <a:latin typeface="Book Antiqua" panose="02040602050305030304" pitchFamily="18" charset="0"/>
              </a:rPr>
              <a:t>extends to any person employed by the </a:t>
            </a:r>
            <a:r>
              <a:rPr lang="en-US" sz="2200" dirty="0" smtClean="0">
                <a:solidFill>
                  <a:schemeClr val="bg1"/>
                </a:solidFill>
                <a:latin typeface="Book Antiqua" panose="02040602050305030304" pitchFamily="18" charset="0"/>
              </a:rPr>
              <a:t>trustee to </a:t>
            </a:r>
            <a:r>
              <a:rPr lang="en-US" sz="2200" dirty="0">
                <a:solidFill>
                  <a:schemeClr val="bg1"/>
                </a:solidFill>
                <a:latin typeface="Book Antiqua" panose="02040602050305030304" pitchFamily="18" charset="0"/>
              </a:rPr>
              <a:t>engage in the business of the trust according to the legal concept of “</a:t>
            </a:r>
            <a:r>
              <a:rPr lang="en-US" sz="2200" dirty="0" smtClean="0">
                <a:solidFill>
                  <a:schemeClr val="bg1"/>
                </a:solidFill>
                <a:latin typeface="Book Antiqua" panose="02040602050305030304" pitchFamily="18" charset="0"/>
              </a:rPr>
              <a:t>respondent superior</a:t>
            </a:r>
            <a:r>
              <a:rPr lang="en-US" sz="2200" dirty="0">
                <a:solidFill>
                  <a:schemeClr val="bg1"/>
                </a:solidFill>
                <a:latin typeface="Book Antiqua" panose="02040602050305030304" pitchFamily="18" charset="0"/>
              </a:rPr>
              <a:t>.” </a:t>
            </a:r>
            <a:r>
              <a:rPr lang="en-US" sz="2200" dirty="0" smtClean="0">
                <a:solidFill>
                  <a:schemeClr val="bg1"/>
                </a:solidFill>
                <a:latin typeface="Book Antiqua" panose="02040602050305030304" pitchFamily="18" charset="0"/>
              </a:rPr>
              <a:t> This </a:t>
            </a:r>
            <a:r>
              <a:rPr lang="en-US" sz="2200" dirty="0">
                <a:solidFill>
                  <a:schemeClr val="bg1"/>
                </a:solidFill>
                <a:latin typeface="Book Antiqua" panose="02040602050305030304" pitchFamily="18" charset="0"/>
              </a:rPr>
              <a:t>liability is individual to the trustee, even though it may have a right </a:t>
            </a:r>
            <a:r>
              <a:rPr lang="en-US" sz="2200" dirty="0" smtClean="0">
                <a:solidFill>
                  <a:schemeClr val="bg1"/>
                </a:solidFill>
                <a:latin typeface="Book Antiqua" panose="02040602050305030304" pitchFamily="18" charset="0"/>
              </a:rPr>
              <a:t>to indemnify </a:t>
            </a:r>
            <a:r>
              <a:rPr lang="en-US" sz="2200" dirty="0">
                <a:solidFill>
                  <a:schemeClr val="bg1"/>
                </a:solidFill>
                <a:latin typeface="Book Antiqua" panose="02040602050305030304" pitchFamily="18" charset="0"/>
              </a:rPr>
              <a:t>itself from the trust estate, and the execution will run against it</a:t>
            </a:r>
            <a:r>
              <a:rPr lang="en-US" sz="2200" dirty="0" smtClean="0">
                <a:solidFill>
                  <a:schemeClr val="bg1"/>
                </a:solidFill>
                <a:latin typeface="Book Antiqua" panose="02040602050305030304" pitchFamily="18" charset="0"/>
              </a:rPr>
              <a:t>.  The </a:t>
            </a:r>
            <a:r>
              <a:rPr lang="en-US" sz="2200" dirty="0">
                <a:solidFill>
                  <a:schemeClr val="bg1"/>
                </a:solidFill>
                <a:latin typeface="Book Antiqua" panose="02040602050305030304" pitchFamily="18" charset="0"/>
              </a:rPr>
              <a:t>trustee should secure adequate liability insurance coverage to protect </a:t>
            </a:r>
            <a:r>
              <a:rPr lang="en-US" sz="2200" dirty="0" smtClean="0">
                <a:solidFill>
                  <a:schemeClr val="bg1"/>
                </a:solidFill>
                <a:latin typeface="Book Antiqua" panose="02040602050305030304" pitchFamily="18" charset="0"/>
              </a:rPr>
              <a:t>the assets </a:t>
            </a:r>
            <a:r>
              <a:rPr lang="en-US" sz="2200" dirty="0">
                <a:solidFill>
                  <a:schemeClr val="bg1"/>
                </a:solidFill>
                <a:latin typeface="Book Antiqua" panose="02040602050305030304" pitchFamily="18" charset="0"/>
              </a:rPr>
              <a:t>of the trust estate and its activities related to the trust administration. </a:t>
            </a:r>
            <a:r>
              <a:rPr lang="en-US" sz="2200" dirty="0" smtClean="0">
                <a:solidFill>
                  <a:schemeClr val="bg1"/>
                </a:solidFill>
                <a:latin typeface="Book Antiqua" panose="02040602050305030304" pitchFamily="18" charset="0"/>
              </a:rPr>
              <a:t> The cost </a:t>
            </a:r>
            <a:r>
              <a:rPr lang="en-US" sz="2200" dirty="0">
                <a:solidFill>
                  <a:schemeClr val="bg1"/>
                </a:solidFill>
                <a:latin typeface="Book Antiqua" panose="02040602050305030304" pitchFamily="18" charset="0"/>
              </a:rPr>
              <a:t>of such insurance premiums is normally a proper charge against the </a:t>
            </a:r>
            <a:r>
              <a:rPr lang="en-US" sz="2200" dirty="0" smtClean="0">
                <a:solidFill>
                  <a:schemeClr val="bg1"/>
                </a:solidFill>
                <a:latin typeface="Book Antiqua" panose="02040602050305030304" pitchFamily="18" charset="0"/>
              </a:rPr>
              <a:t>trust estate.</a:t>
            </a:r>
            <a:endParaRPr lang="en-US" sz="22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30337451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2055851"/>
            <a:ext cx="8246070" cy="3816429"/>
          </a:xfrm>
          <a:prstGeom prst="rect">
            <a:avLst/>
          </a:prstGeom>
        </p:spPr>
        <p:txBody>
          <a:bodyPr wrap="square">
            <a:spAutoFit/>
          </a:bodyPr>
          <a:lstStyle/>
          <a:p>
            <a:r>
              <a:rPr lang="en-US" sz="2200" b="1" dirty="0">
                <a:solidFill>
                  <a:srgbClr val="FFFF00"/>
                </a:solidFill>
                <a:latin typeface="Book Antiqua" panose="02040602050305030304" pitchFamily="18" charset="0"/>
              </a:rPr>
              <a:t>Rights of Creditors of the </a:t>
            </a:r>
            <a:r>
              <a:rPr lang="en-US" sz="2200" b="1" dirty="0" err="1" smtClean="0">
                <a:solidFill>
                  <a:srgbClr val="FFFF00"/>
                </a:solidFill>
                <a:latin typeface="Book Antiqua" panose="02040602050305030304" pitchFamily="18" charset="0"/>
              </a:rPr>
              <a:t>Trustor</a:t>
            </a:r>
            <a:r>
              <a:rPr lang="en-US" sz="2200" b="1" dirty="0" smtClean="0">
                <a:solidFill>
                  <a:srgbClr val="FFFF00"/>
                </a:solidFill>
                <a:latin typeface="Book Antiqua" panose="02040602050305030304" pitchFamily="18" charset="0"/>
              </a:rPr>
              <a:t>: </a:t>
            </a:r>
            <a:r>
              <a:rPr lang="en-US" sz="2200" dirty="0" smtClean="0">
                <a:solidFill>
                  <a:srgbClr val="FFFF00"/>
                </a:solidFill>
                <a:latin typeface="Book Antiqua" panose="02040602050305030304" pitchFamily="18" charset="0"/>
              </a:rPr>
              <a:t>  </a:t>
            </a:r>
            <a:r>
              <a:rPr lang="en-US" sz="2200" dirty="0" smtClean="0">
                <a:solidFill>
                  <a:schemeClr val="bg1"/>
                </a:solidFill>
                <a:latin typeface="Book Antiqua" panose="02040602050305030304" pitchFamily="18" charset="0"/>
              </a:rPr>
              <a:t>If </a:t>
            </a:r>
            <a:r>
              <a:rPr lang="en-US" sz="2200" dirty="0">
                <a:solidFill>
                  <a:schemeClr val="bg1"/>
                </a:solidFill>
                <a:latin typeface="Book Antiqua" panose="02040602050305030304" pitchFamily="18" charset="0"/>
              </a:rPr>
              <a:t>the </a:t>
            </a:r>
            <a:r>
              <a:rPr lang="en-US" sz="2200" dirty="0" err="1">
                <a:solidFill>
                  <a:schemeClr val="bg1"/>
                </a:solidFill>
                <a:latin typeface="Book Antiqua" panose="02040602050305030304" pitchFamily="18" charset="0"/>
              </a:rPr>
              <a:t>trustor</a:t>
            </a:r>
            <a:r>
              <a:rPr lang="en-US" sz="2200" dirty="0">
                <a:solidFill>
                  <a:schemeClr val="bg1"/>
                </a:solidFill>
                <a:latin typeface="Book Antiqua" panose="02040602050305030304" pitchFamily="18" charset="0"/>
              </a:rPr>
              <a:t> retains the power to revoke the trust, the trust property is subject to the claims of the </a:t>
            </a:r>
            <a:r>
              <a:rPr lang="en-US" sz="2200" dirty="0" err="1">
                <a:solidFill>
                  <a:schemeClr val="bg1"/>
                </a:solidFill>
                <a:latin typeface="Book Antiqua" panose="02040602050305030304" pitchFamily="18" charset="0"/>
              </a:rPr>
              <a:t>trustor’s</a:t>
            </a:r>
            <a:r>
              <a:rPr lang="en-US" sz="2200" dirty="0">
                <a:solidFill>
                  <a:schemeClr val="bg1"/>
                </a:solidFill>
                <a:latin typeface="Book Antiqua" panose="02040602050305030304" pitchFamily="18" charset="0"/>
              </a:rPr>
              <a:t> creditors, within the limits of the power of revocation, during the lifetime of the </a:t>
            </a:r>
            <a:r>
              <a:rPr lang="en-US" sz="2200" dirty="0" err="1">
                <a:solidFill>
                  <a:schemeClr val="bg1"/>
                </a:solidFill>
                <a:latin typeface="Book Antiqua" panose="02040602050305030304" pitchFamily="18" charset="0"/>
              </a:rPr>
              <a:t>trustor</a:t>
            </a:r>
            <a:r>
              <a:rPr lang="en-US" sz="2200" dirty="0">
                <a:solidFill>
                  <a:schemeClr val="bg1"/>
                </a:solidFill>
                <a:latin typeface="Book Antiqua" panose="02040602050305030304" pitchFamily="18" charset="0"/>
              </a:rPr>
              <a:t>. </a:t>
            </a:r>
            <a:r>
              <a:rPr lang="en-US" sz="2200" dirty="0" smtClean="0">
                <a:solidFill>
                  <a:schemeClr val="bg1"/>
                </a:solidFill>
                <a:latin typeface="Book Antiqua" panose="02040602050305030304" pitchFamily="18" charset="0"/>
              </a:rPr>
              <a:t> When </a:t>
            </a:r>
            <a:r>
              <a:rPr lang="en-US" sz="2200" dirty="0">
                <a:solidFill>
                  <a:schemeClr val="bg1"/>
                </a:solidFill>
                <a:latin typeface="Book Antiqua" panose="02040602050305030304" pitchFamily="18" charset="0"/>
              </a:rPr>
              <a:t>the </a:t>
            </a:r>
            <a:r>
              <a:rPr lang="en-US" sz="2200" dirty="0" err="1">
                <a:solidFill>
                  <a:schemeClr val="bg1"/>
                </a:solidFill>
                <a:latin typeface="Book Antiqua" panose="02040602050305030304" pitchFamily="18" charset="0"/>
              </a:rPr>
              <a:t>trustor</a:t>
            </a:r>
            <a:r>
              <a:rPr lang="en-US" sz="2200" dirty="0">
                <a:solidFill>
                  <a:schemeClr val="bg1"/>
                </a:solidFill>
                <a:latin typeface="Book Antiqua" panose="02040602050305030304" pitchFamily="18" charset="0"/>
              </a:rPr>
              <a:t> who had retained the power to revoke the trust dies, the property subject to the power of revocation at the time of the </a:t>
            </a:r>
            <a:r>
              <a:rPr lang="en-US" sz="2200" dirty="0" err="1">
                <a:solidFill>
                  <a:schemeClr val="bg1"/>
                </a:solidFill>
                <a:latin typeface="Book Antiqua" panose="02040602050305030304" pitchFamily="18" charset="0"/>
              </a:rPr>
              <a:t>trustor’s</a:t>
            </a:r>
            <a:r>
              <a:rPr lang="en-US" sz="2200" dirty="0">
                <a:solidFill>
                  <a:schemeClr val="bg1"/>
                </a:solidFill>
                <a:latin typeface="Book Antiqua" panose="02040602050305030304" pitchFamily="18" charset="0"/>
              </a:rPr>
              <a:t> death is subject to the claims of the decedent </a:t>
            </a:r>
            <a:r>
              <a:rPr lang="en-US" sz="2200" dirty="0" err="1">
                <a:solidFill>
                  <a:schemeClr val="bg1"/>
                </a:solidFill>
                <a:latin typeface="Book Antiqua" panose="02040602050305030304" pitchFamily="18" charset="0"/>
              </a:rPr>
              <a:t>trustor’s</a:t>
            </a:r>
            <a:r>
              <a:rPr lang="en-US" sz="2200" dirty="0">
                <a:solidFill>
                  <a:schemeClr val="bg1"/>
                </a:solidFill>
                <a:latin typeface="Book Antiqua" panose="02040602050305030304" pitchFamily="18" charset="0"/>
              </a:rPr>
              <a:t> creditors. </a:t>
            </a:r>
            <a:r>
              <a:rPr lang="en-US" sz="2200" dirty="0" smtClean="0">
                <a:solidFill>
                  <a:schemeClr val="bg1"/>
                </a:solidFill>
                <a:latin typeface="Book Antiqua" panose="02040602050305030304" pitchFamily="18" charset="0"/>
              </a:rPr>
              <a:t> This </a:t>
            </a:r>
            <a:r>
              <a:rPr lang="en-US" sz="2200" dirty="0">
                <a:solidFill>
                  <a:schemeClr val="bg1"/>
                </a:solidFill>
                <a:latin typeface="Book Antiqua" panose="02040602050305030304" pitchFamily="18" charset="0"/>
              </a:rPr>
              <a:t>property is also subject to expenses of administration of the estate, to the extent that the decedent </a:t>
            </a:r>
            <a:r>
              <a:rPr lang="en-US" sz="2200" dirty="0" err="1">
                <a:solidFill>
                  <a:schemeClr val="bg1"/>
                </a:solidFill>
                <a:latin typeface="Book Antiqua" panose="02040602050305030304" pitchFamily="18" charset="0"/>
              </a:rPr>
              <a:t>trustor’s</a:t>
            </a:r>
            <a:r>
              <a:rPr lang="en-US" sz="2200" dirty="0">
                <a:solidFill>
                  <a:schemeClr val="bg1"/>
                </a:solidFill>
                <a:latin typeface="Book Antiqua" panose="02040602050305030304" pitchFamily="18" charset="0"/>
              </a:rPr>
              <a:t> estate outside the trust is inadequate to satisfy those claims and expenses.</a:t>
            </a:r>
          </a:p>
        </p:txBody>
      </p:sp>
    </p:spTree>
    <p:extLst>
      <p:ext uri="{BB962C8B-B14F-4D97-AF65-F5344CB8AC3E}">
        <p14:creationId xmlns:p14="http://schemas.microsoft.com/office/powerpoint/2010/main" val="20857319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064360"/>
            <a:ext cx="8229600" cy="1143000"/>
          </a:xfrm>
        </p:spPr>
        <p:txBody>
          <a:bodyPr/>
          <a:lstStyle/>
          <a:p>
            <a:pPr algn="ctr"/>
            <a:r>
              <a:rPr lang="en-US" b="1" dirty="0">
                <a:solidFill>
                  <a:srgbClr val="FFFF00"/>
                </a:solidFill>
                <a:latin typeface="Book Antiqua" panose="02040602050305030304" pitchFamily="18" charset="0"/>
              </a:rPr>
              <a:t>Trustee Responsibility</a:t>
            </a:r>
          </a:p>
        </p:txBody>
      </p:sp>
      <p:sp>
        <p:nvSpPr>
          <p:cNvPr id="3" name="Content Placeholder 2"/>
          <p:cNvSpPr>
            <a:spLocks noGrp="1"/>
          </p:cNvSpPr>
          <p:nvPr>
            <p:ph idx="1"/>
          </p:nvPr>
        </p:nvSpPr>
        <p:spPr>
          <a:xfrm>
            <a:off x="448965" y="2207360"/>
            <a:ext cx="8246071" cy="4123035"/>
          </a:xfrm>
        </p:spPr>
        <p:txBody>
          <a:bodyPr>
            <a:normAutofit fontScale="92500"/>
          </a:bodyPr>
          <a:lstStyle/>
          <a:p>
            <a:pPr marL="137160" indent="0">
              <a:buNone/>
            </a:pPr>
            <a:r>
              <a:rPr lang="en-US" sz="2400" u="sng" dirty="0">
                <a:latin typeface="Book Antiqua" panose="02040602050305030304" pitchFamily="18" charset="0"/>
              </a:rPr>
              <a:t>The duties, powers, and liabilities of the trustee are complex and must not be entered </a:t>
            </a:r>
            <a:r>
              <a:rPr lang="en-US" sz="2400" u="sng" dirty="0" smtClean="0">
                <a:latin typeface="Book Antiqua" panose="02040602050305030304" pitchFamily="18" charset="0"/>
              </a:rPr>
              <a:t>into without </a:t>
            </a:r>
            <a:r>
              <a:rPr lang="en-US" sz="2400" u="sng" dirty="0">
                <a:latin typeface="Book Antiqua" panose="02040602050305030304" pitchFamily="18" charset="0"/>
              </a:rPr>
              <a:t>adequate preparation.</a:t>
            </a:r>
          </a:p>
          <a:p>
            <a:pPr marL="137160" indent="0">
              <a:buNone/>
            </a:pPr>
            <a:r>
              <a:rPr lang="en-US" sz="2400" b="1" dirty="0">
                <a:solidFill>
                  <a:srgbClr val="FFFF00"/>
                </a:solidFill>
                <a:latin typeface="Book Antiqua" panose="02040602050305030304" pitchFamily="18" charset="0"/>
              </a:rPr>
              <a:t>The trustee should:</a:t>
            </a:r>
          </a:p>
          <a:p>
            <a:pPr marL="594360" indent="-457200">
              <a:buFont typeface="+mj-lt"/>
              <a:buAutoNum type="arabicPeriod"/>
            </a:pPr>
            <a:r>
              <a:rPr lang="en-US" sz="2400" dirty="0" smtClean="0">
                <a:latin typeface="Book Antiqua" panose="02040602050305030304" pitchFamily="18" charset="0"/>
              </a:rPr>
              <a:t>Give </a:t>
            </a:r>
            <a:r>
              <a:rPr lang="en-US" sz="2400" dirty="0">
                <a:latin typeface="Book Antiqua" panose="02040602050305030304" pitchFamily="18" charset="0"/>
              </a:rPr>
              <a:t>careful consideration to the problems involved in the administration of any trust;</a:t>
            </a:r>
          </a:p>
          <a:p>
            <a:pPr marL="594360" indent="-457200">
              <a:buFont typeface="+mj-lt"/>
              <a:buAutoNum type="arabicPeriod"/>
            </a:pPr>
            <a:r>
              <a:rPr lang="en-US" sz="2400" dirty="0" smtClean="0">
                <a:latin typeface="Book Antiqua" panose="02040602050305030304" pitchFamily="18" charset="0"/>
              </a:rPr>
              <a:t>Obtain </a:t>
            </a:r>
            <a:r>
              <a:rPr lang="en-US" sz="2400" dirty="0">
                <a:latin typeface="Book Antiqua" panose="02040602050305030304" pitchFamily="18" charset="0"/>
              </a:rPr>
              <a:t>the best legal counsel possible to draft the trust instrument;</a:t>
            </a:r>
          </a:p>
          <a:p>
            <a:pPr marL="594360" indent="-457200">
              <a:buFont typeface="+mj-lt"/>
              <a:buAutoNum type="arabicPeriod"/>
            </a:pPr>
            <a:r>
              <a:rPr lang="en-US" sz="2400" dirty="0" smtClean="0">
                <a:latin typeface="Book Antiqua" panose="02040602050305030304" pitchFamily="18" charset="0"/>
              </a:rPr>
              <a:t>Establish </a:t>
            </a:r>
            <a:r>
              <a:rPr lang="en-US" sz="2400" dirty="0">
                <a:latin typeface="Book Antiqua" panose="02040602050305030304" pitchFamily="18" charset="0"/>
              </a:rPr>
              <a:t>efficient procedures for accounting, filing, and record keeping; and</a:t>
            </a:r>
          </a:p>
          <a:p>
            <a:pPr marL="594360" indent="-457200">
              <a:buFont typeface="+mj-lt"/>
              <a:buAutoNum type="arabicPeriod"/>
            </a:pPr>
            <a:r>
              <a:rPr lang="en-US" sz="2400" dirty="0" smtClean="0">
                <a:latin typeface="Book Antiqua" panose="02040602050305030304" pitchFamily="18" charset="0"/>
              </a:rPr>
              <a:t>Approach </a:t>
            </a:r>
            <a:r>
              <a:rPr lang="en-US" sz="2400" dirty="0">
                <a:latin typeface="Book Antiqua" panose="02040602050305030304" pitchFamily="18" charset="0"/>
              </a:rPr>
              <a:t>the office of trustee with full awareness of the duties and potential </a:t>
            </a:r>
            <a:r>
              <a:rPr lang="en-US" sz="2400" dirty="0" smtClean="0">
                <a:latin typeface="Book Antiqua" panose="02040602050305030304" pitchFamily="18" charset="0"/>
              </a:rPr>
              <a:t>liabilities that </a:t>
            </a:r>
            <a:r>
              <a:rPr lang="en-US" sz="2400" dirty="0">
                <a:latin typeface="Book Antiqua" panose="02040602050305030304" pitchFamily="18" charset="0"/>
              </a:rPr>
              <a:t>the trustee must assume</a:t>
            </a:r>
            <a:r>
              <a:rPr lang="en-US" sz="2400" dirty="0" smtClean="0">
                <a:latin typeface="Book Antiqua" panose="02040602050305030304" pitchFamily="18" charset="0"/>
              </a:rPr>
              <a:t>. </a:t>
            </a:r>
          </a:p>
        </p:txBody>
      </p:sp>
    </p:spTree>
    <p:extLst>
      <p:ext uri="{BB962C8B-B14F-4D97-AF65-F5344CB8AC3E}">
        <p14:creationId xmlns:p14="http://schemas.microsoft.com/office/powerpoint/2010/main" val="13614391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034503"/>
            <a:ext cx="8229600" cy="867447"/>
          </a:xfrm>
        </p:spPr>
        <p:txBody>
          <a:bodyPr/>
          <a:lstStyle/>
          <a:p>
            <a:pPr algn="ctr"/>
            <a:r>
              <a:rPr lang="en-US" b="1" dirty="0">
                <a:solidFill>
                  <a:srgbClr val="FFFF00"/>
                </a:solidFill>
                <a:latin typeface="Book Antiqua" panose="02040602050305030304" pitchFamily="18" charset="0"/>
              </a:rPr>
              <a:t>Trustee Responsibility</a:t>
            </a:r>
          </a:p>
        </p:txBody>
      </p:sp>
      <p:sp>
        <p:nvSpPr>
          <p:cNvPr id="3" name="Content Placeholder 2"/>
          <p:cNvSpPr>
            <a:spLocks noGrp="1"/>
          </p:cNvSpPr>
          <p:nvPr>
            <p:ph idx="1"/>
          </p:nvPr>
        </p:nvSpPr>
        <p:spPr>
          <a:xfrm>
            <a:off x="448965" y="1901950"/>
            <a:ext cx="8246070" cy="4709160"/>
          </a:xfrm>
        </p:spPr>
        <p:txBody>
          <a:bodyPr>
            <a:normAutofit fontScale="92500" lnSpcReduction="10000"/>
          </a:bodyPr>
          <a:lstStyle/>
          <a:p>
            <a:pPr marL="137160" indent="0">
              <a:buNone/>
            </a:pPr>
            <a:r>
              <a:rPr lang="en-US" dirty="0">
                <a:latin typeface="Book Antiqua" panose="02040602050305030304" pitchFamily="18" charset="0"/>
              </a:rPr>
              <a:t>With these guidelines in mind, the trustee may approach the trust relationship intelligently and perform the office of trustee in such a way that the trustee organization may be as fully protected as possible.</a:t>
            </a:r>
          </a:p>
          <a:p>
            <a:pPr marL="137160" indent="0">
              <a:buNone/>
            </a:pPr>
            <a:endParaRPr lang="en-US" dirty="0">
              <a:latin typeface="Book Antiqua" panose="02040602050305030304" pitchFamily="18" charset="0"/>
            </a:endParaRPr>
          </a:p>
          <a:p>
            <a:pPr marL="137160" indent="0">
              <a:buNone/>
            </a:pPr>
            <a:r>
              <a:rPr lang="en-US" dirty="0">
                <a:latin typeface="Book Antiqua" panose="02040602050305030304" pitchFamily="18" charset="0"/>
              </a:rPr>
              <a:t>The </a:t>
            </a:r>
            <a:r>
              <a:rPr lang="en-US" dirty="0" err="1">
                <a:latin typeface="Book Antiqua" panose="02040602050305030304" pitchFamily="18" charset="0"/>
              </a:rPr>
              <a:t>trustors</a:t>
            </a:r>
            <a:r>
              <a:rPr lang="en-US" dirty="0">
                <a:latin typeface="Book Antiqua" panose="02040602050305030304" pitchFamily="18" charset="0"/>
              </a:rPr>
              <a:t> and individual beneficiaries of each trust may be dealt with in a manner that they have a legal right to expect, and ultimately the church may be benefited to the maximum degree possible under each trust instrument in which it is called upon to serve in the capacity of trustee.</a:t>
            </a:r>
          </a:p>
          <a:p>
            <a:endParaRPr lang="en-US" dirty="0">
              <a:latin typeface="Book Antiqua" panose="02040602050305030304" pitchFamily="18" charset="0"/>
            </a:endParaRPr>
          </a:p>
        </p:txBody>
      </p:sp>
    </p:spTree>
    <p:extLst>
      <p:ext uri="{BB962C8B-B14F-4D97-AF65-F5344CB8AC3E}">
        <p14:creationId xmlns:p14="http://schemas.microsoft.com/office/powerpoint/2010/main" val="444982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990295"/>
          </a:xfrm>
        </p:spPr>
        <p:txBody>
          <a:bodyPr/>
          <a:lstStyle/>
          <a:p>
            <a:pPr algn="ctr"/>
            <a:r>
              <a:rPr lang="en-US" b="1" dirty="0" smtClean="0">
                <a:solidFill>
                  <a:srgbClr val="FFFF00"/>
                </a:solidFill>
                <a:latin typeface="Book Antiqua" panose="02040602050305030304" pitchFamily="18" charset="0"/>
              </a:rPr>
              <a:t>The Trust Committee</a:t>
            </a:r>
            <a:endParaRPr lang="en-US" b="1" dirty="0">
              <a:solidFill>
                <a:srgbClr val="FFFF00"/>
              </a:solidFill>
              <a:latin typeface="Book Antiqua" panose="02040602050305030304" pitchFamily="18" charset="0"/>
            </a:endParaRPr>
          </a:p>
        </p:txBody>
      </p:sp>
      <p:sp>
        <p:nvSpPr>
          <p:cNvPr id="3" name="Content Placeholder 2"/>
          <p:cNvSpPr>
            <a:spLocks noGrp="1"/>
          </p:cNvSpPr>
          <p:nvPr>
            <p:ph idx="1"/>
          </p:nvPr>
        </p:nvSpPr>
        <p:spPr>
          <a:xfrm>
            <a:off x="457199" y="2360065"/>
            <a:ext cx="8237836" cy="3512215"/>
          </a:xfrm>
        </p:spPr>
        <p:txBody>
          <a:bodyPr>
            <a:normAutofit fontScale="92500"/>
          </a:bodyPr>
          <a:lstStyle/>
          <a:p>
            <a:pPr marL="137160" indent="0">
              <a:lnSpc>
                <a:spcPct val="110000"/>
              </a:lnSpc>
              <a:spcBef>
                <a:spcPts val="0"/>
              </a:spcBef>
              <a:buNone/>
            </a:pPr>
            <a:r>
              <a:rPr lang="en-US" dirty="0" smtClean="0">
                <a:latin typeface="Book Antiqua" panose="02040602050305030304" pitchFamily="18" charset="0"/>
              </a:rPr>
              <a:t>This </a:t>
            </a:r>
            <a:r>
              <a:rPr lang="en-US" dirty="0">
                <a:latin typeface="Book Antiqua" panose="02040602050305030304" pitchFamily="18" charset="0"/>
              </a:rPr>
              <a:t>sub-committee is generally a standing </a:t>
            </a:r>
            <a:r>
              <a:rPr lang="en-US" dirty="0" smtClean="0">
                <a:latin typeface="Book Antiqua" panose="02040602050305030304" pitchFamily="18" charset="0"/>
              </a:rPr>
              <a:t>or permanent </a:t>
            </a:r>
            <a:r>
              <a:rPr lang="en-US" dirty="0">
                <a:latin typeface="Book Antiqua" panose="02040602050305030304" pitchFamily="18" charset="0"/>
              </a:rPr>
              <a:t>committee of the corporate </a:t>
            </a:r>
            <a:r>
              <a:rPr lang="en-US" dirty="0" smtClean="0">
                <a:latin typeface="Book Antiqua" panose="02040602050305030304" pitchFamily="18" charset="0"/>
              </a:rPr>
              <a:t>Board of </a:t>
            </a:r>
            <a:r>
              <a:rPr lang="en-US" dirty="0">
                <a:latin typeface="Book Antiqua" panose="02040602050305030304" pitchFamily="18" charset="0"/>
              </a:rPr>
              <a:t>Directors whose duties and authority include consideration of new trusts and other </a:t>
            </a:r>
            <a:r>
              <a:rPr lang="en-US" dirty="0" smtClean="0">
                <a:latin typeface="Book Antiqua" panose="02040602050305030304" pitchFamily="18" charset="0"/>
              </a:rPr>
              <a:t>gift plans</a:t>
            </a:r>
            <a:r>
              <a:rPr lang="en-US" dirty="0">
                <a:latin typeface="Book Antiqua" panose="02040602050305030304" pitchFamily="18" charset="0"/>
              </a:rPr>
              <a:t>, overseeing management of existing agreements and monitoring the process of trust </a:t>
            </a:r>
            <a:r>
              <a:rPr lang="en-US" dirty="0" smtClean="0">
                <a:latin typeface="Book Antiqua" panose="02040602050305030304" pitchFamily="18" charset="0"/>
              </a:rPr>
              <a:t>or gift </a:t>
            </a:r>
            <a:r>
              <a:rPr lang="en-US" dirty="0">
                <a:latin typeface="Book Antiqua" panose="02040602050305030304" pitchFamily="18" charset="0"/>
              </a:rPr>
              <a:t>plan maturity and termination. </a:t>
            </a:r>
            <a:endParaRPr lang="en-US" dirty="0" smtClean="0">
              <a:latin typeface="Book Antiqua" panose="02040602050305030304" pitchFamily="18" charset="0"/>
            </a:endParaRPr>
          </a:p>
          <a:p>
            <a:pPr marL="137160" indent="0">
              <a:lnSpc>
                <a:spcPct val="110000"/>
              </a:lnSpc>
              <a:spcBef>
                <a:spcPts val="2400"/>
              </a:spcBef>
              <a:buNone/>
            </a:pPr>
            <a:r>
              <a:rPr lang="en-US" dirty="0" smtClean="0">
                <a:latin typeface="Book Antiqua" panose="02040602050305030304" pitchFamily="18" charset="0"/>
              </a:rPr>
              <a:t>As </a:t>
            </a:r>
            <a:r>
              <a:rPr lang="en-US" dirty="0">
                <a:latin typeface="Book Antiqua" panose="02040602050305030304" pitchFamily="18" charset="0"/>
              </a:rPr>
              <a:t>such it acts on behalf of the Board of Directors and </a:t>
            </a:r>
            <a:r>
              <a:rPr lang="en-US" dirty="0" smtClean="0">
                <a:latin typeface="Book Antiqua" panose="02040602050305030304" pitchFamily="18" charset="0"/>
              </a:rPr>
              <a:t>is accountable </a:t>
            </a:r>
            <a:r>
              <a:rPr lang="en-US" dirty="0">
                <a:latin typeface="Book Antiqua" panose="02040602050305030304" pitchFamily="18" charset="0"/>
              </a:rPr>
              <a:t>to it</a:t>
            </a:r>
            <a:r>
              <a:rPr lang="en-US" dirty="0" smtClean="0">
                <a:latin typeface="Book Antiqua" panose="02040602050305030304" pitchFamily="18" charset="0"/>
              </a:rPr>
              <a:t>.</a:t>
            </a:r>
            <a:endParaRPr lang="en-US" dirty="0">
              <a:latin typeface="Book Antiqua" panose="02040602050305030304" pitchFamily="18" charset="0"/>
            </a:endParaRPr>
          </a:p>
        </p:txBody>
      </p:sp>
    </p:spTree>
    <p:extLst>
      <p:ext uri="{BB962C8B-B14F-4D97-AF65-F5344CB8AC3E}">
        <p14:creationId xmlns:p14="http://schemas.microsoft.com/office/powerpoint/2010/main" val="9668841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457200" y="1291130"/>
            <a:ext cx="8229600" cy="5018229"/>
          </a:xfrm>
        </p:spPr>
        <p:txBody>
          <a:bodyPr>
            <a:normAutofit/>
          </a:bodyPr>
          <a:lstStyle/>
          <a:p>
            <a:pPr marL="137160" indent="0">
              <a:spcBef>
                <a:spcPts val="0"/>
              </a:spcBef>
              <a:buNone/>
            </a:pPr>
            <a:r>
              <a:rPr lang="en-US" b="0" dirty="0">
                <a:latin typeface="Book Antiqua" panose="02040602050305030304" pitchFamily="18" charset="0"/>
              </a:rPr>
              <a:t>The committee may be known as the Trust Management and Acceptance Committee, </a:t>
            </a:r>
            <a:r>
              <a:rPr lang="en-US" b="0" dirty="0" smtClean="0">
                <a:latin typeface="Book Antiqua" panose="02040602050305030304" pitchFamily="18" charset="0"/>
              </a:rPr>
              <a:t>Trust Management </a:t>
            </a:r>
            <a:r>
              <a:rPr lang="en-US" b="0" dirty="0">
                <a:latin typeface="Book Antiqua" panose="02040602050305030304" pitchFamily="18" charset="0"/>
              </a:rPr>
              <a:t>Committee, Planned Giving Committee, or Trust Committee. </a:t>
            </a:r>
            <a:r>
              <a:rPr lang="en-US" b="0" dirty="0" smtClean="0">
                <a:latin typeface="Book Antiqua" panose="02040602050305030304" pitchFamily="18" charset="0"/>
              </a:rPr>
              <a:t> Committee membership </a:t>
            </a:r>
            <a:r>
              <a:rPr lang="en-US" b="0" dirty="0">
                <a:latin typeface="Book Antiqua" panose="02040602050305030304" pitchFamily="18" charset="0"/>
              </a:rPr>
              <a:t>is generally determined by the Board of Directors</a:t>
            </a:r>
            <a:r>
              <a:rPr lang="en-US" b="0" dirty="0" smtClean="0">
                <a:latin typeface="Book Antiqua" panose="02040602050305030304" pitchFamily="18" charset="0"/>
              </a:rPr>
              <a:t>.  </a:t>
            </a:r>
            <a:r>
              <a:rPr lang="en-US" b="0" dirty="0">
                <a:latin typeface="Book Antiqua" panose="02040602050305030304" pitchFamily="18" charset="0"/>
              </a:rPr>
              <a:t>It is typical for corporation </a:t>
            </a:r>
            <a:r>
              <a:rPr lang="en-US" b="0" dirty="0" smtClean="0">
                <a:latin typeface="Book Antiqua" panose="02040602050305030304" pitchFamily="18" charset="0"/>
              </a:rPr>
              <a:t>or association </a:t>
            </a:r>
            <a:r>
              <a:rPr lang="en-US" b="0" dirty="0">
                <a:latin typeface="Book Antiqua" panose="02040602050305030304" pitchFamily="18" charset="0"/>
              </a:rPr>
              <a:t>officers, as well as the director and associate director(s) of the P</a:t>
            </a:r>
            <a:r>
              <a:rPr lang="en-US" b="0" dirty="0" smtClean="0">
                <a:latin typeface="Book Antiqua" panose="02040602050305030304" pitchFamily="18" charset="0"/>
              </a:rPr>
              <a:t>lanned Giving and Trust Services Department</a:t>
            </a:r>
            <a:r>
              <a:rPr lang="en-US" b="0" dirty="0">
                <a:latin typeface="Book Antiqua" panose="02040602050305030304" pitchFamily="18" charset="0"/>
              </a:rPr>
              <a:t>, to serve on the committee. </a:t>
            </a:r>
            <a:r>
              <a:rPr lang="en-US" b="0" dirty="0" smtClean="0">
                <a:latin typeface="Book Antiqua" panose="02040602050305030304" pitchFamily="18" charset="0"/>
              </a:rPr>
              <a:t> In </a:t>
            </a:r>
            <a:r>
              <a:rPr lang="en-US" b="0" dirty="0">
                <a:latin typeface="Book Antiqua" panose="02040602050305030304" pitchFamily="18" charset="0"/>
              </a:rPr>
              <a:t>many </a:t>
            </a:r>
            <a:r>
              <a:rPr lang="en-US" b="0" dirty="0" smtClean="0">
                <a:latin typeface="Book Antiqua" panose="02040602050305030304" pitchFamily="18" charset="0"/>
              </a:rPr>
              <a:t>cases </a:t>
            </a:r>
            <a:r>
              <a:rPr lang="en-US" b="0" dirty="0">
                <a:latin typeface="Book Antiqua" panose="02040602050305030304" pitchFamily="18" charset="0"/>
              </a:rPr>
              <a:t>all certified staff </a:t>
            </a:r>
            <a:r>
              <a:rPr lang="en-US" b="0" dirty="0" smtClean="0">
                <a:latin typeface="Book Antiqua" panose="02040602050305030304" pitchFamily="18" charset="0"/>
              </a:rPr>
              <a:t>serve on </a:t>
            </a:r>
            <a:r>
              <a:rPr lang="en-US" b="0" dirty="0">
                <a:latin typeface="Book Antiqua" panose="02040602050305030304" pitchFamily="18" charset="0"/>
              </a:rPr>
              <a:t>the committee. </a:t>
            </a:r>
            <a:r>
              <a:rPr lang="en-US" b="0" dirty="0" smtClean="0">
                <a:latin typeface="Book Antiqua" panose="02040602050305030304" pitchFamily="18" charset="0"/>
              </a:rPr>
              <a:t> Other </a:t>
            </a:r>
            <a:r>
              <a:rPr lang="en-US" b="0" dirty="0">
                <a:latin typeface="Book Antiqua" panose="02040602050305030304" pitchFamily="18" charset="0"/>
              </a:rPr>
              <a:t>members may also be named by the Board of Directors. </a:t>
            </a:r>
            <a:r>
              <a:rPr lang="en-US" b="0" dirty="0" smtClean="0">
                <a:latin typeface="Book Antiqua" panose="02040602050305030304" pitchFamily="18" charset="0"/>
              </a:rPr>
              <a:t>An institution</a:t>
            </a:r>
            <a:r>
              <a:rPr lang="en-US" b="0" dirty="0">
                <a:latin typeface="Book Antiqua" panose="02040602050305030304" pitchFamily="18" charset="0"/>
              </a:rPr>
              <a:t>, such as a college, university, or hospital may vary from this basic </a:t>
            </a:r>
            <a:r>
              <a:rPr lang="en-US" b="0" dirty="0" smtClean="0">
                <a:latin typeface="Book Antiqua" panose="02040602050305030304" pitchFamily="18" charset="0"/>
              </a:rPr>
              <a:t>format depending </a:t>
            </a:r>
            <a:r>
              <a:rPr lang="en-US" b="0" dirty="0">
                <a:latin typeface="Book Antiqua" panose="02040602050305030304" pitchFamily="18" charset="0"/>
              </a:rPr>
              <a:t>on its corporate structure</a:t>
            </a:r>
            <a:r>
              <a:rPr lang="en-US" b="0" dirty="0" smtClean="0">
                <a:latin typeface="Book Antiqua" panose="02040602050305030304" pitchFamily="18" charset="0"/>
              </a:rPr>
              <a:t>.</a:t>
            </a:r>
            <a:endParaRPr lang="en-US" b="0" dirty="0">
              <a:latin typeface="Book Antiqua" panose="02040602050305030304" pitchFamily="18" charset="0"/>
            </a:endParaRPr>
          </a:p>
        </p:txBody>
      </p:sp>
    </p:spTree>
    <p:extLst>
      <p:ext uri="{BB962C8B-B14F-4D97-AF65-F5344CB8AC3E}">
        <p14:creationId xmlns:p14="http://schemas.microsoft.com/office/powerpoint/2010/main" val="41323081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372210"/>
            <a:ext cx="8229600" cy="526359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spcBef>
                <a:spcPts val="0"/>
              </a:spcBef>
              <a:buFont typeface="Arial" pitchFamily="34" charset="0"/>
              <a:buNone/>
            </a:pPr>
            <a:r>
              <a:rPr lang="en-US" sz="2800" dirty="0" smtClean="0">
                <a:solidFill>
                  <a:schemeClr val="bg1"/>
                </a:solidFill>
                <a:latin typeface="Book Antiqua" panose="02040602050305030304" pitchFamily="18" charset="0"/>
              </a:rPr>
              <a:t>The </a:t>
            </a:r>
            <a:r>
              <a:rPr lang="en-US" sz="2800" b="1" i="1" dirty="0" smtClean="0">
                <a:solidFill>
                  <a:schemeClr val="bg1"/>
                </a:solidFill>
                <a:effectLst>
                  <a:outerShdw blurRad="38100" dist="38100" dir="2700000" algn="tl">
                    <a:srgbClr val="000000">
                      <a:alpha val="43137"/>
                    </a:srgbClr>
                  </a:outerShdw>
                </a:effectLst>
                <a:latin typeface="Book Antiqua" panose="02040602050305030304" pitchFamily="18" charset="0"/>
              </a:rPr>
              <a:t>Trust Committee</a:t>
            </a:r>
            <a:r>
              <a:rPr lang="en-US" sz="2800" dirty="0" smtClean="0">
                <a:solidFill>
                  <a:schemeClr val="bg1"/>
                </a:solidFill>
                <a:latin typeface="Book Antiqua" panose="02040602050305030304" pitchFamily="18" charset="0"/>
              </a:rPr>
              <a:t> </a:t>
            </a:r>
            <a:r>
              <a:rPr lang="en-US" sz="2800" b="1" u="sng" dirty="0" smtClean="0">
                <a:solidFill>
                  <a:schemeClr val="bg1"/>
                </a:solidFill>
                <a:latin typeface="Book Antiqua" panose="02040602050305030304" pitchFamily="18" charset="0"/>
              </a:rPr>
              <a:t>provides part of the corporate due diligence in actions related to its</a:t>
            </a:r>
          </a:p>
          <a:p>
            <a:pPr marL="137160" indent="0">
              <a:buFont typeface="Arial" pitchFamily="34" charset="0"/>
              <a:buNone/>
            </a:pPr>
            <a:r>
              <a:rPr lang="en-US" sz="2800" b="1" u="sng" dirty="0" smtClean="0">
                <a:solidFill>
                  <a:schemeClr val="bg1"/>
                </a:solidFill>
                <a:latin typeface="Book Antiqua" panose="02040602050305030304" pitchFamily="18" charset="0"/>
              </a:rPr>
              <a:t>fiduciary duty applicable to gift planning.</a:t>
            </a:r>
            <a:r>
              <a:rPr lang="en-US" sz="2800" dirty="0" smtClean="0">
                <a:solidFill>
                  <a:schemeClr val="bg1"/>
                </a:solidFill>
                <a:latin typeface="Book Antiqua" panose="02040602050305030304" pitchFamily="18" charset="0"/>
              </a:rPr>
              <a:t> </a:t>
            </a:r>
          </a:p>
          <a:p>
            <a:pPr marL="137160" indent="0">
              <a:spcBef>
                <a:spcPts val="2400"/>
              </a:spcBef>
              <a:buFont typeface="Arial" pitchFamily="34" charset="0"/>
              <a:buNone/>
            </a:pPr>
            <a:r>
              <a:rPr lang="en-US" sz="2800" dirty="0" smtClean="0">
                <a:solidFill>
                  <a:schemeClr val="bg1"/>
                </a:solidFill>
                <a:latin typeface="Book Antiqua" panose="02040602050305030304" pitchFamily="18" charset="0"/>
              </a:rPr>
              <a:t>The committee also provides an important check and balance to individual employee action involving a gift plan.  The organization, through the Trust Committee, oversees its liability and manages its risk.  The sense of corporate responsibility is expressed through the Trust Committee as it considers all manner of actions for a trust, estate or other gift plan.</a:t>
            </a:r>
          </a:p>
          <a:p>
            <a:endParaRPr lang="en-US" sz="28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35400735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48965" y="2207360"/>
            <a:ext cx="8246070" cy="402336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u="sng" dirty="0" smtClean="0">
                <a:solidFill>
                  <a:schemeClr val="bg1"/>
                </a:solidFill>
                <a:latin typeface="Book Antiqua" panose="02040602050305030304" pitchFamily="18" charset="0"/>
              </a:rPr>
              <a:t>Within the Seventh-day Adventist denomination who typically serves as the :</a:t>
            </a:r>
          </a:p>
          <a:p>
            <a:pPr marL="137160" indent="0">
              <a:buFont typeface="Arial" pitchFamily="34" charset="0"/>
              <a:buNone/>
            </a:pPr>
            <a:endParaRPr lang="en-US" b="1" u="sng" dirty="0" smtClean="0">
              <a:solidFill>
                <a:schemeClr val="bg1"/>
              </a:solidFill>
              <a:latin typeface="Book Antiqua" panose="02040602050305030304" pitchFamily="18" charset="0"/>
            </a:endParaRPr>
          </a:p>
          <a:p>
            <a:pPr marL="463550" lvl="1" indent="-463550">
              <a:buClr>
                <a:srgbClr val="FF0000"/>
              </a:buClr>
              <a:buFont typeface="Wingdings" panose="05000000000000000000" pitchFamily="2" charset="2"/>
              <a:buChar char="q"/>
            </a:pPr>
            <a:r>
              <a:rPr lang="en-US" dirty="0" smtClean="0">
                <a:solidFill>
                  <a:schemeClr val="bg1"/>
                </a:solidFill>
                <a:latin typeface="Book Antiqua" panose="02040602050305030304" pitchFamily="18" charset="0"/>
              </a:rPr>
              <a:t>Trustee of trusts</a:t>
            </a:r>
          </a:p>
          <a:p>
            <a:pPr marL="463550" lvl="1" indent="-463550">
              <a:buClr>
                <a:srgbClr val="FF0000"/>
              </a:buClr>
              <a:buFont typeface="Wingdings" panose="05000000000000000000" pitchFamily="2" charset="2"/>
              <a:buChar char="q"/>
            </a:pPr>
            <a:r>
              <a:rPr lang="en-US" dirty="0" smtClean="0">
                <a:solidFill>
                  <a:schemeClr val="bg1"/>
                </a:solidFill>
                <a:latin typeface="Book Antiqua" panose="02040602050305030304" pitchFamily="18" charset="0"/>
              </a:rPr>
              <a:t>Personal Representative/executor of wills</a:t>
            </a:r>
          </a:p>
          <a:p>
            <a:pPr marL="463550" lvl="1" indent="-463550">
              <a:buClr>
                <a:srgbClr val="FF0000"/>
              </a:buClr>
              <a:buFont typeface="Wingdings" panose="05000000000000000000" pitchFamily="2" charset="2"/>
              <a:buChar char="q"/>
            </a:pPr>
            <a:r>
              <a:rPr lang="en-US" dirty="0" smtClean="0">
                <a:solidFill>
                  <a:schemeClr val="bg1"/>
                </a:solidFill>
                <a:latin typeface="Book Antiqua" panose="02040602050305030304" pitchFamily="18" charset="0"/>
              </a:rPr>
              <a:t>Fiduciary for specific responsibilities requested by church members or donors</a:t>
            </a:r>
            <a:endParaRPr lang="en-US"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3755743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8965" y="1749245"/>
            <a:ext cx="8246070" cy="4201150"/>
          </a:xfrm>
          <a:prstGeom prst="rect">
            <a:avLst/>
          </a:prstGeom>
        </p:spPr>
        <p:txBody>
          <a:bodyPr wrap="square">
            <a:spAutoFit/>
          </a:bodyPr>
          <a:lstStyle/>
          <a:p>
            <a:r>
              <a:rPr lang="en-US" sz="2800" b="1" dirty="0">
                <a:solidFill>
                  <a:srgbClr val="FFFF00"/>
                </a:solidFill>
                <a:latin typeface="Book Antiqua" panose="02040602050305030304" pitchFamily="18" charset="0"/>
                <a:cs typeface="Calibri" pitchFamily="34" charset="0"/>
              </a:rPr>
              <a:t>Officers</a:t>
            </a:r>
            <a:r>
              <a:rPr lang="en-US" sz="2800" dirty="0">
                <a:latin typeface="Book Antiqua" panose="02040602050305030304" pitchFamily="18" charset="0"/>
                <a:cs typeface="Calibri" pitchFamily="34" charset="0"/>
              </a:rPr>
              <a:t>  </a:t>
            </a:r>
          </a:p>
          <a:p>
            <a:pPr marL="457200" indent="-457200">
              <a:spcBef>
                <a:spcPts val="1800"/>
              </a:spcBef>
              <a:buClr>
                <a:srgbClr val="FF0000"/>
              </a:buClr>
              <a:buFont typeface="Wingdings" pitchFamily="2" charset="2"/>
              <a:buChar char="Ø"/>
            </a:pPr>
            <a:r>
              <a:rPr lang="en-US" sz="2800" dirty="0">
                <a:solidFill>
                  <a:schemeClr val="bg1"/>
                </a:solidFill>
                <a:latin typeface="Book Antiqua" panose="02040602050305030304" pitchFamily="18" charset="0"/>
                <a:cs typeface="Calibri" pitchFamily="34" charset="0"/>
              </a:rPr>
              <a:t>Corporation officers may be appointed by the board of directors or may be elected by the corporation constituency. The Trust Services director is often appointed secretary of the corporation, with a second individual to serve as corporation treasurer. Furthermore, the Trust Services director may also be a vice president of the corporation.</a:t>
            </a:r>
          </a:p>
        </p:txBody>
      </p:sp>
    </p:spTree>
    <p:extLst>
      <p:ext uri="{BB962C8B-B14F-4D97-AF65-F5344CB8AC3E}">
        <p14:creationId xmlns:p14="http://schemas.microsoft.com/office/powerpoint/2010/main" val="5573165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517369"/>
            <a:ext cx="8237835" cy="1148106"/>
          </a:xfrm>
        </p:spPr>
        <p:txBody>
          <a:bodyPr/>
          <a:lstStyle/>
          <a:p>
            <a:pPr algn="ctr"/>
            <a:r>
              <a:rPr lang="en-US" b="1" dirty="0" smtClean="0">
                <a:solidFill>
                  <a:srgbClr val="FFFF00"/>
                </a:solidFill>
                <a:latin typeface="Book Antiqua" panose="02040602050305030304" pitchFamily="18" charset="0"/>
              </a:rPr>
              <a:t>Answer</a:t>
            </a:r>
            <a:endParaRPr lang="en-US" b="1" dirty="0">
              <a:solidFill>
                <a:srgbClr val="FFFF00"/>
              </a:solidFill>
              <a:latin typeface="Book Antiqua" panose="02040602050305030304" pitchFamily="18" charset="0"/>
            </a:endParaRPr>
          </a:p>
        </p:txBody>
      </p:sp>
      <p:sp>
        <p:nvSpPr>
          <p:cNvPr id="3" name="Content Placeholder 2"/>
          <p:cNvSpPr>
            <a:spLocks noGrp="1"/>
          </p:cNvSpPr>
          <p:nvPr>
            <p:ph idx="1"/>
          </p:nvPr>
        </p:nvSpPr>
        <p:spPr>
          <a:xfrm>
            <a:off x="448965" y="2821839"/>
            <a:ext cx="8237835" cy="2897736"/>
          </a:xfrm>
        </p:spPr>
        <p:txBody>
          <a:bodyPr/>
          <a:lstStyle/>
          <a:p>
            <a:pPr marL="0" indent="0">
              <a:buNone/>
            </a:pPr>
            <a:r>
              <a:rPr lang="en-US" dirty="0" smtClean="0">
                <a:latin typeface="Book Antiqua" panose="02040602050305030304" pitchFamily="18" charset="0"/>
              </a:rPr>
              <a:t>In some jurisdictions an individual employee may be named, but it is in their capacity as an employee of the church organization that they carry this responsibility.  </a:t>
            </a:r>
            <a:endParaRPr lang="en-US" dirty="0">
              <a:latin typeface="Book Antiqua" panose="02040602050305030304" pitchFamily="18" charset="0"/>
            </a:endParaRPr>
          </a:p>
        </p:txBody>
      </p:sp>
    </p:spTree>
    <p:extLst>
      <p:ext uri="{BB962C8B-B14F-4D97-AF65-F5344CB8AC3E}">
        <p14:creationId xmlns:p14="http://schemas.microsoft.com/office/powerpoint/2010/main" val="26668884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138425"/>
            <a:ext cx="8237835" cy="916230"/>
          </a:xfrm>
        </p:spPr>
        <p:txBody>
          <a:bodyPr>
            <a:normAutofit/>
          </a:bodyPr>
          <a:lstStyle/>
          <a:p>
            <a:pPr algn="ctr"/>
            <a:r>
              <a:rPr lang="en-US" b="1" dirty="0" smtClean="0">
                <a:solidFill>
                  <a:srgbClr val="FFFF00"/>
                </a:solidFill>
                <a:latin typeface="Book Antiqua" panose="02040602050305030304" pitchFamily="18" charset="0"/>
              </a:rPr>
              <a:t>Basic Trust Committee Actions</a:t>
            </a:r>
            <a:endParaRPr lang="en-US" b="1" dirty="0">
              <a:solidFill>
                <a:srgbClr val="FFFF00"/>
              </a:solidFill>
              <a:latin typeface="Book Antiqua" panose="02040602050305030304" pitchFamily="18" charset="0"/>
            </a:endParaRPr>
          </a:p>
        </p:txBody>
      </p:sp>
      <p:sp>
        <p:nvSpPr>
          <p:cNvPr id="3" name="Content Placeholder 2"/>
          <p:cNvSpPr>
            <a:spLocks noGrp="1"/>
          </p:cNvSpPr>
          <p:nvPr>
            <p:ph idx="1"/>
          </p:nvPr>
        </p:nvSpPr>
        <p:spPr>
          <a:xfrm>
            <a:off x="448965" y="2054655"/>
            <a:ext cx="8237835" cy="4581150"/>
          </a:xfrm>
        </p:spPr>
        <p:txBody>
          <a:bodyPr>
            <a:normAutofit/>
          </a:bodyPr>
          <a:lstStyle/>
          <a:p>
            <a:pPr marL="137160" indent="0">
              <a:buNone/>
            </a:pPr>
            <a:r>
              <a:rPr lang="en-US" sz="1800" b="1" dirty="0" smtClean="0">
                <a:latin typeface="Book Antiqua" panose="02040602050305030304" pitchFamily="18" charset="0"/>
              </a:rPr>
              <a:t>Makes Recommendations</a:t>
            </a:r>
          </a:p>
          <a:p>
            <a:pPr marL="137160" indent="0">
              <a:lnSpc>
                <a:spcPct val="110000"/>
              </a:lnSpc>
              <a:spcBef>
                <a:spcPts val="1800"/>
              </a:spcBef>
              <a:buNone/>
            </a:pPr>
            <a:r>
              <a:rPr lang="en-US" sz="1800" b="1" dirty="0" smtClean="0">
                <a:latin typeface="Book Antiqua" panose="02040602050305030304" pitchFamily="18" charset="0"/>
              </a:rPr>
              <a:t>Depending </a:t>
            </a:r>
            <a:r>
              <a:rPr lang="en-US" sz="1800" b="1" dirty="0">
                <a:latin typeface="Book Antiqua" panose="02040602050305030304" pitchFamily="18" charset="0"/>
              </a:rPr>
              <a:t>on what powers are granted to the Trust Committee, there may be </a:t>
            </a:r>
            <a:r>
              <a:rPr lang="en-US" sz="1800" b="1" dirty="0" smtClean="0">
                <a:latin typeface="Book Antiqua" panose="02040602050305030304" pitchFamily="18" charset="0"/>
              </a:rPr>
              <a:t>certain actions </a:t>
            </a:r>
            <a:r>
              <a:rPr lang="en-US" sz="1800" b="1" dirty="0">
                <a:latin typeface="Book Antiqua" panose="02040602050305030304" pitchFamily="18" charset="0"/>
              </a:rPr>
              <a:t>that must be taken by the corporate board. Generally only the corporate </a:t>
            </a:r>
            <a:r>
              <a:rPr lang="en-US" sz="1800" b="1" dirty="0" smtClean="0">
                <a:latin typeface="Book Antiqua" panose="02040602050305030304" pitchFamily="18" charset="0"/>
              </a:rPr>
              <a:t>board authorizes </a:t>
            </a:r>
            <a:r>
              <a:rPr lang="en-US" sz="1800" b="1" dirty="0">
                <a:latin typeface="Book Antiqua" panose="02040602050305030304" pitchFamily="18" charset="0"/>
              </a:rPr>
              <a:t>signatures on new accounts, account closures or the signing of deeds. The Trust</a:t>
            </a:r>
          </a:p>
          <a:p>
            <a:pPr marL="137160" indent="0">
              <a:buNone/>
            </a:pPr>
            <a:r>
              <a:rPr lang="en-US" sz="1800" b="1" dirty="0">
                <a:latin typeface="Book Antiqua" panose="02040602050305030304" pitchFamily="18" charset="0"/>
              </a:rPr>
              <a:t>Committee discusses the transaction and recommends to the Board of Directors that </a:t>
            </a:r>
            <a:r>
              <a:rPr lang="en-US" sz="1800" b="1" dirty="0" smtClean="0">
                <a:latin typeface="Book Antiqua" panose="02040602050305030304" pitchFamily="18" charset="0"/>
              </a:rPr>
              <a:t>it authorize </a:t>
            </a:r>
            <a:r>
              <a:rPr lang="en-US" sz="1800" b="1" dirty="0">
                <a:latin typeface="Book Antiqua" panose="02040602050305030304" pitchFamily="18" charset="0"/>
              </a:rPr>
              <a:t>certain persons to execute the needed action. </a:t>
            </a:r>
            <a:endParaRPr lang="en-US" sz="1800" b="1" dirty="0" smtClean="0">
              <a:latin typeface="Book Antiqua" panose="02040602050305030304" pitchFamily="18" charset="0"/>
            </a:endParaRPr>
          </a:p>
          <a:p>
            <a:pPr marL="137160" indent="0">
              <a:lnSpc>
                <a:spcPct val="110000"/>
              </a:lnSpc>
              <a:spcBef>
                <a:spcPts val="1800"/>
              </a:spcBef>
              <a:buNone/>
            </a:pPr>
            <a:r>
              <a:rPr lang="en-US" sz="1800" b="1" dirty="0" smtClean="0">
                <a:latin typeface="Book Antiqua" panose="02040602050305030304" pitchFamily="18" charset="0"/>
              </a:rPr>
              <a:t>Example</a:t>
            </a:r>
            <a:r>
              <a:rPr lang="en-US" sz="1800" b="1" dirty="0">
                <a:latin typeface="Book Antiqua" panose="02040602050305030304" pitchFamily="18" charset="0"/>
              </a:rPr>
              <a:t>, “It is voted </a:t>
            </a:r>
            <a:r>
              <a:rPr lang="en-US" sz="1800" b="1" dirty="0" smtClean="0">
                <a:latin typeface="Book Antiqua" panose="02040602050305030304" pitchFamily="18" charset="0"/>
              </a:rPr>
              <a:t>to recommend </a:t>
            </a:r>
            <a:r>
              <a:rPr lang="en-US" sz="1800" b="1" dirty="0">
                <a:latin typeface="Book Antiqua" panose="02040602050305030304" pitchFamily="18" charset="0"/>
              </a:rPr>
              <a:t>to the Board of Directors that corporation officers be authorized to execute </a:t>
            </a:r>
            <a:r>
              <a:rPr lang="en-US" sz="1800" b="1" dirty="0" smtClean="0">
                <a:latin typeface="Book Antiqua" panose="02040602050305030304" pitchFamily="18" charset="0"/>
              </a:rPr>
              <a:t>and deliver </a:t>
            </a:r>
            <a:r>
              <a:rPr lang="en-US" sz="1800" b="1" dirty="0">
                <a:latin typeface="Book Antiqua" panose="02040602050305030304" pitchFamily="18" charset="0"/>
              </a:rPr>
              <a:t>all documents necessary to convey real estate held by the corporation as trustee of</a:t>
            </a:r>
          </a:p>
          <a:p>
            <a:pPr marL="137160" indent="0">
              <a:buNone/>
            </a:pPr>
            <a:r>
              <a:rPr lang="en-US" sz="1800" b="1" dirty="0">
                <a:latin typeface="Book Antiqua" panose="02040602050305030304" pitchFamily="18" charset="0"/>
              </a:rPr>
              <a:t>Revocable Trust No. ___ dated ___ to the </a:t>
            </a:r>
            <a:r>
              <a:rPr lang="en-US" sz="1800" b="1" dirty="0" err="1">
                <a:latin typeface="Book Antiqua" panose="02040602050305030304" pitchFamily="18" charset="0"/>
              </a:rPr>
              <a:t>trustors</a:t>
            </a:r>
            <a:r>
              <a:rPr lang="en-US" sz="1800" b="1" dirty="0">
                <a:latin typeface="Book Antiqua" panose="02040602050305030304" pitchFamily="18" charset="0"/>
              </a:rPr>
              <a:t> pursuant to a revocation of trust notice</a:t>
            </a:r>
          </a:p>
          <a:p>
            <a:pPr marL="137160" indent="0">
              <a:buNone/>
            </a:pPr>
            <a:r>
              <a:rPr lang="en-US" sz="1800" b="1" dirty="0">
                <a:latin typeface="Book Antiqua" panose="02040602050305030304" pitchFamily="18" charset="0"/>
              </a:rPr>
              <a:t>dated ________.”</a:t>
            </a:r>
          </a:p>
        </p:txBody>
      </p:sp>
    </p:spTree>
    <p:extLst>
      <p:ext uri="{BB962C8B-B14F-4D97-AF65-F5344CB8AC3E}">
        <p14:creationId xmlns:p14="http://schemas.microsoft.com/office/powerpoint/2010/main" val="12967557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448965" y="1600200"/>
            <a:ext cx="8246070" cy="4709160"/>
          </a:xfrm>
        </p:spPr>
        <p:txBody>
          <a:bodyPr>
            <a:normAutofit fontScale="85000" lnSpcReduction="20000"/>
          </a:bodyPr>
          <a:lstStyle/>
          <a:p>
            <a:pPr marL="137160" indent="0">
              <a:buNone/>
            </a:pPr>
            <a:r>
              <a:rPr lang="en-US" sz="4000" dirty="0">
                <a:latin typeface="Book Antiqua" panose="02040602050305030304" pitchFamily="18" charset="0"/>
              </a:rPr>
              <a:t>Authorizes Actions</a:t>
            </a:r>
            <a:r>
              <a:rPr lang="en-US" dirty="0">
                <a:latin typeface="Book Antiqua" panose="02040602050305030304" pitchFamily="18" charset="0"/>
              </a:rPr>
              <a:t>.</a:t>
            </a:r>
          </a:p>
          <a:p>
            <a:pPr marL="137160" indent="0">
              <a:lnSpc>
                <a:spcPct val="110000"/>
              </a:lnSpc>
              <a:spcBef>
                <a:spcPts val="2400"/>
              </a:spcBef>
              <a:buNone/>
            </a:pPr>
            <a:r>
              <a:rPr lang="en-US" dirty="0">
                <a:latin typeface="Book Antiqua" panose="02040602050305030304" pitchFamily="18" charset="0"/>
              </a:rPr>
              <a:t>Many organizations create Terms of Reference for committees listing </a:t>
            </a:r>
            <a:r>
              <a:rPr lang="en-US" dirty="0" smtClean="0">
                <a:latin typeface="Book Antiqua" panose="02040602050305030304" pitchFamily="18" charset="0"/>
              </a:rPr>
              <a:t>committee responsibilities </a:t>
            </a:r>
            <a:r>
              <a:rPr lang="en-US" dirty="0">
                <a:latin typeface="Book Antiqua" panose="02040602050305030304" pitchFamily="18" charset="0"/>
              </a:rPr>
              <a:t>and powers (a sample copy follows at the end of this chapter). </a:t>
            </a:r>
            <a:r>
              <a:rPr lang="en-US" dirty="0" smtClean="0">
                <a:latin typeface="Book Antiqua" panose="02040602050305030304" pitchFamily="18" charset="0"/>
              </a:rPr>
              <a:t>Trust committees </a:t>
            </a:r>
            <a:r>
              <a:rPr lang="en-US" dirty="0">
                <a:latin typeface="Book Antiqua" panose="02040602050305030304" pitchFamily="18" charset="0"/>
              </a:rPr>
              <a:t>are typically empowered to decide if a trust or gift plan is acceptable</a:t>
            </a:r>
            <a:r>
              <a:rPr lang="en-US" dirty="0" smtClean="0">
                <a:latin typeface="Book Antiqua" panose="02040602050305030304" pitchFamily="18" charset="0"/>
              </a:rPr>
              <a:t>.  The committee </a:t>
            </a:r>
            <a:r>
              <a:rPr lang="en-US" dirty="0">
                <a:latin typeface="Book Antiqua" panose="02040602050305030304" pitchFamily="18" charset="0"/>
              </a:rPr>
              <a:t>action would therefore exercise this power by “authorizing” the particular action</a:t>
            </a:r>
            <a:r>
              <a:rPr lang="en-US" dirty="0" smtClean="0">
                <a:latin typeface="Book Antiqua" panose="02040602050305030304" pitchFamily="18" charset="0"/>
              </a:rPr>
              <a:t>.</a:t>
            </a:r>
          </a:p>
          <a:p>
            <a:pPr marL="137160" indent="0">
              <a:buNone/>
            </a:pPr>
            <a:endParaRPr lang="en-US" dirty="0">
              <a:latin typeface="Book Antiqua" panose="02040602050305030304" pitchFamily="18" charset="0"/>
            </a:endParaRPr>
          </a:p>
          <a:p>
            <a:pPr marL="137160" indent="0">
              <a:lnSpc>
                <a:spcPct val="120000"/>
              </a:lnSpc>
              <a:spcBef>
                <a:spcPts val="2400"/>
              </a:spcBef>
              <a:buNone/>
            </a:pPr>
            <a:r>
              <a:rPr lang="en-US" dirty="0">
                <a:latin typeface="Book Antiqua" panose="02040602050305030304" pitchFamily="18" charset="0"/>
              </a:rPr>
              <a:t>The committee action might read, “It is voted to authorize the acceptance of a new </a:t>
            </a:r>
            <a:r>
              <a:rPr lang="en-US" dirty="0" smtClean="0">
                <a:latin typeface="Book Antiqua" panose="02040602050305030304" pitchFamily="18" charset="0"/>
              </a:rPr>
              <a:t>Revocable Trust </a:t>
            </a:r>
            <a:r>
              <a:rPr lang="en-US" dirty="0">
                <a:latin typeface="Book Antiqua" panose="02040602050305030304" pitchFamily="18" charset="0"/>
              </a:rPr>
              <a:t>No. ____ for a husband and wife ___ and ___ years of age for which the conference</a:t>
            </a:r>
          </a:p>
          <a:p>
            <a:pPr marL="137160" indent="0">
              <a:buNone/>
            </a:pPr>
            <a:r>
              <a:rPr lang="en-US" dirty="0">
                <a:latin typeface="Book Antiqua" panose="02040602050305030304" pitchFamily="18" charset="0"/>
              </a:rPr>
              <a:t>association will serve as trustee and which names the family (___%) and the </a:t>
            </a:r>
            <a:r>
              <a:rPr lang="en-US" dirty="0" smtClean="0">
                <a:latin typeface="Book Antiqua" panose="02040602050305030304" pitchFamily="18" charset="0"/>
              </a:rPr>
              <a:t>conference (____%) </a:t>
            </a:r>
            <a:r>
              <a:rPr lang="en-US" dirty="0">
                <a:latin typeface="Book Antiqua" panose="02040602050305030304" pitchFamily="18" charset="0"/>
              </a:rPr>
              <a:t>as beneficiaries.”</a:t>
            </a:r>
          </a:p>
        </p:txBody>
      </p:sp>
    </p:spTree>
    <p:extLst>
      <p:ext uri="{BB962C8B-B14F-4D97-AF65-F5344CB8AC3E}">
        <p14:creationId xmlns:p14="http://schemas.microsoft.com/office/powerpoint/2010/main" val="7768160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448965" y="1600200"/>
            <a:ext cx="8093366" cy="4709160"/>
          </a:xfrm>
        </p:spPr>
        <p:txBody>
          <a:bodyPr>
            <a:normAutofit fontScale="92500" lnSpcReduction="20000"/>
          </a:bodyPr>
          <a:lstStyle/>
          <a:p>
            <a:pPr marL="137160" indent="0">
              <a:lnSpc>
                <a:spcPct val="120000"/>
              </a:lnSpc>
              <a:spcBef>
                <a:spcPts val="0"/>
              </a:spcBef>
              <a:buNone/>
            </a:pPr>
            <a:r>
              <a:rPr lang="en-US" sz="3300" dirty="0">
                <a:latin typeface="Book Antiqua" panose="02040602050305030304" pitchFamily="18" charset="0"/>
              </a:rPr>
              <a:t>Acknowledges Instructions or Exercise of Powers By Others</a:t>
            </a:r>
            <a:r>
              <a:rPr lang="en-US" dirty="0" smtClean="0">
                <a:latin typeface="Book Antiqua" panose="02040602050305030304" pitchFamily="18" charset="0"/>
              </a:rPr>
              <a:t>.</a:t>
            </a:r>
          </a:p>
          <a:p>
            <a:pPr marL="137160" indent="0">
              <a:buNone/>
            </a:pPr>
            <a:endParaRPr lang="en-US" b="0" dirty="0">
              <a:latin typeface="Book Antiqua" panose="02040602050305030304" pitchFamily="18" charset="0"/>
            </a:endParaRPr>
          </a:p>
          <a:p>
            <a:pPr marL="137160" indent="0">
              <a:buNone/>
            </a:pPr>
            <a:r>
              <a:rPr lang="en-US" b="0" dirty="0" smtClean="0">
                <a:latin typeface="Book Antiqua" panose="02040602050305030304" pitchFamily="18" charset="0"/>
              </a:rPr>
              <a:t>Generally </a:t>
            </a:r>
            <a:r>
              <a:rPr lang="en-US" b="0" dirty="0">
                <a:latin typeface="Book Antiqua" panose="02040602050305030304" pitchFamily="18" charset="0"/>
              </a:rPr>
              <a:t>the revocable trust document will retain certain powers to the </a:t>
            </a:r>
            <a:r>
              <a:rPr lang="en-US" b="0" dirty="0" err="1">
                <a:latin typeface="Book Antiqua" panose="02040602050305030304" pitchFamily="18" charset="0"/>
              </a:rPr>
              <a:t>trustor</a:t>
            </a:r>
            <a:r>
              <a:rPr lang="en-US" b="0" dirty="0">
                <a:latin typeface="Book Antiqua" panose="02040602050305030304" pitchFamily="18" charset="0"/>
              </a:rPr>
              <a:t>/grantor</a:t>
            </a:r>
            <a:r>
              <a:rPr lang="en-US" b="0" dirty="0" smtClean="0">
                <a:latin typeface="Book Antiqua" panose="02040602050305030304" pitchFamily="18" charset="0"/>
              </a:rPr>
              <a:t>.  The </a:t>
            </a:r>
            <a:r>
              <a:rPr lang="en-US" b="0" dirty="0">
                <a:latin typeface="Book Antiqua" panose="02040602050305030304" pitchFamily="18" charset="0"/>
              </a:rPr>
              <a:t>most prominent retained powers are the power to withdraw assets, to give written</a:t>
            </a:r>
          </a:p>
          <a:p>
            <a:pPr marL="137160" indent="0">
              <a:buNone/>
            </a:pPr>
            <a:r>
              <a:rPr lang="en-US" b="0" dirty="0">
                <a:latin typeface="Book Antiqua" panose="02040602050305030304" pitchFamily="18" charset="0"/>
              </a:rPr>
              <a:t>investment directions and to revoke the trust</a:t>
            </a:r>
            <a:r>
              <a:rPr lang="en-US" b="0" dirty="0" smtClean="0">
                <a:latin typeface="Book Antiqua" panose="02040602050305030304" pitchFamily="18" charset="0"/>
              </a:rPr>
              <a:t>.  </a:t>
            </a:r>
            <a:r>
              <a:rPr lang="en-US" b="0" dirty="0">
                <a:latin typeface="Book Antiqua" panose="02040602050305030304" pitchFamily="18" charset="0"/>
              </a:rPr>
              <a:t>Since the trust authorizes the action, the </a:t>
            </a:r>
            <a:r>
              <a:rPr lang="en-US" b="0" dirty="0" smtClean="0">
                <a:latin typeface="Book Antiqua" panose="02040602050305030304" pitchFamily="18" charset="0"/>
              </a:rPr>
              <a:t>Trust Committee </a:t>
            </a:r>
            <a:r>
              <a:rPr lang="en-US" b="0" dirty="0">
                <a:latin typeface="Book Antiqua" panose="02040602050305030304" pitchFamily="18" charset="0"/>
              </a:rPr>
              <a:t>acknowledges the exercise of the power. </a:t>
            </a:r>
            <a:endParaRPr lang="en-US" b="0" dirty="0" smtClean="0">
              <a:latin typeface="Book Antiqua" panose="02040602050305030304" pitchFamily="18" charset="0"/>
            </a:endParaRPr>
          </a:p>
          <a:p>
            <a:pPr marL="137160" indent="0">
              <a:buNone/>
            </a:pPr>
            <a:endParaRPr lang="en-US" b="0" dirty="0">
              <a:latin typeface="Book Antiqua" panose="02040602050305030304" pitchFamily="18" charset="0"/>
            </a:endParaRPr>
          </a:p>
          <a:p>
            <a:pPr marL="137160" indent="0">
              <a:buNone/>
            </a:pPr>
            <a:r>
              <a:rPr lang="en-US" b="0" dirty="0" smtClean="0">
                <a:latin typeface="Book Antiqua" panose="02040602050305030304" pitchFamily="18" charset="0"/>
              </a:rPr>
              <a:t>A </a:t>
            </a:r>
            <a:r>
              <a:rPr lang="en-US" b="0" dirty="0">
                <a:latin typeface="Book Antiqua" panose="02040602050305030304" pitchFamily="18" charset="0"/>
              </a:rPr>
              <a:t>revocation action might read, “It </a:t>
            </a:r>
            <a:r>
              <a:rPr lang="en-US" b="0" dirty="0" smtClean="0">
                <a:latin typeface="Book Antiqua" panose="02040602050305030304" pitchFamily="18" charset="0"/>
              </a:rPr>
              <a:t>is voted </a:t>
            </a:r>
            <a:r>
              <a:rPr lang="en-US" b="0" dirty="0">
                <a:latin typeface="Book Antiqua" panose="02040602050305030304" pitchFamily="18" charset="0"/>
              </a:rPr>
              <a:t>to acknowledge the revocation in its entirety of Revocable Trust No. _____ dated </a:t>
            </a:r>
            <a:r>
              <a:rPr lang="en-US" b="0" dirty="0" smtClean="0">
                <a:latin typeface="Book Antiqua" panose="02040602050305030304" pitchFamily="18" charset="0"/>
              </a:rPr>
              <a:t>____ and </a:t>
            </a:r>
            <a:r>
              <a:rPr lang="en-US" b="0" dirty="0">
                <a:latin typeface="Book Antiqua" panose="02040602050305030304" pitchFamily="18" charset="0"/>
              </a:rPr>
              <a:t>the return of all trust assets pursuant to the Grantor’s written notice dated _______.”</a:t>
            </a:r>
          </a:p>
        </p:txBody>
      </p:sp>
    </p:spTree>
    <p:extLst>
      <p:ext uri="{BB962C8B-B14F-4D97-AF65-F5344CB8AC3E}">
        <p14:creationId xmlns:p14="http://schemas.microsoft.com/office/powerpoint/2010/main" val="10853473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600200"/>
            <a:ext cx="8229600" cy="470916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lnSpc>
                <a:spcPct val="120000"/>
              </a:lnSpc>
              <a:spcBef>
                <a:spcPts val="0"/>
              </a:spcBef>
              <a:buFont typeface="Arial" pitchFamily="34" charset="0"/>
              <a:buNone/>
            </a:pPr>
            <a:r>
              <a:rPr lang="en-US" sz="3600" b="1" dirty="0" smtClean="0">
                <a:solidFill>
                  <a:schemeClr val="bg1"/>
                </a:solidFill>
                <a:latin typeface="Book Antiqua" panose="02040602050305030304" pitchFamily="18" charset="0"/>
              </a:rPr>
              <a:t>Discusses Items</a:t>
            </a:r>
            <a:r>
              <a:rPr lang="en-US" dirty="0" smtClean="0">
                <a:solidFill>
                  <a:schemeClr val="bg1"/>
                </a:solidFill>
                <a:latin typeface="Book Antiqua" panose="02040602050305030304" pitchFamily="18" charset="0"/>
              </a:rPr>
              <a:t>.</a:t>
            </a:r>
          </a:p>
          <a:p>
            <a:pPr marL="137160" indent="0">
              <a:lnSpc>
                <a:spcPct val="120000"/>
              </a:lnSpc>
              <a:spcBef>
                <a:spcPts val="2400"/>
              </a:spcBef>
              <a:buFont typeface="Arial" pitchFamily="34" charset="0"/>
              <a:buNone/>
            </a:pPr>
            <a:r>
              <a:rPr lang="en-US" dirty="0" smtClean="0">
                <a:solidFill>
                  <a:schemeClr val="bg1"/>
                </a:solidFill>
                <a:latin typeface="Book Antiqua" panose="02040602050305030304" pitchFamily="18" charset="0"/>
              </a:rPr>
              <a:t>On occasion the committee discusses items relating to a gift plan or departmental issue. While not rising to the level of a committee action it is appropriate to refer to the discussion in committee records. This provides staff and the committee a way to memorialize the discussion for later reference, for example, “policy regarding minimum amounts acceptable for creating a new charitable gift annuity.” Additional details may also be included briefly summarizing the discussion. In the event a discussion results in a committee action , then that action would be duly recorded in the minutes, generally following the notation of the discussion.</a:t>
            </a:r>
          </a:p>
          <a:p>
            <a:endParaRPr lang="en-US"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39690991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914400"/>
            <a:ext cx="8229600" cy="5394960"/>
          </a:xfrm>
          <a:prstGeom prst="rect">
            <a:avLst/>
          </a:prstGeom>
        </p:spPr>
        <p:txBody>
          <a:bodyPr>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buFont typeface="Arial" pitchFamily="34" charset="0"/>
              <a:buNone/>
            </a:pPr>
            <a:r>
              <a:rPr lang="en-US" b="1" dirty="0" smtClean="0">
                <a:solidFill>
                  <a:schemeClr val="bg1"/>
                </a:solidFill>
                <a:latin typeface="Book Antiqua" panose="02040602050305030304" pitchFamily="18" charset="0"/>
              </a:rPr>
              <a:t> </a:t>
            </a:r>
            <a:r>
              <a:rPr lang="en-US" sz="5100" b="1" dirty="0" smtClean="0">
                <a:solidFill>
                  <a:schemeClr val="bg1"/>
                </a:solidFill>
                <a:latin typeface="Book Antiqua" panose="02040602050305030304" pitchFamily="18" charset="0"/>
              </a:rPr>
              <a:t>Receives Reports</a:t>
            </a:r>
            <a:r>
              <a:rPr lang="en-US" b="1" dirty="0" smtClean="0">
                <a:solidFill>
                  <a:schemeClr val="bg1"/>
                </a:solidFill>
                <a:latin typeface="Book Antiqua" panose="02040602050305030304" pitchFamily="18" charset="0"/>
              </a:rPr>
              <a:t>.</a:t>
            </a:r>
          </a:p>
          <a:p>
            <a:pPr marL="137160" indent="0">
              <a:buFont typeface="Arial" pitchFamily="34" charset="0"/>
              <a:buNone/>
            </a:pPr>
            <a:endParaRPr lang="en-US" dirty="0" smtClean="0">
              <a:solidFill>
                <a:schemeClr val="bg1"/>
              </a:solidFill>
              <a:latin typeface="Book Antiqua" panose="02040602050305030304" pitchFamily="18" charset="0"/>
            </a:endParaRPr>
          </a:p>
          <a:p>
            <a:pPr marL="137160" indent="0">
              <a:lnSpc>
                <a:spcPct val="120000"/>
              </a:lnSpc>
              <a:spcBef>
                <a:spcPts val="2400"/>
              </a:spcBef>
              <a:buFont typeface="Arial" pitchFamily="34" charset="0"/>
              <a:buNone/>
            </a:pPr>
            <a:r>
              <a:rPr lang="en-US" sz="6800" dirty="0" smtClean="0">
                <a:solidFill>
                  <a:schemeClr val="bg1"/>
                </a:solidFill>
                <a:latin typeface="Book Antiqua" panose="02040602050305030304" pitchFamily="18" charset="0"/>
              </a:rPr>
              <a:t>From time to time staff may be called upon by administration to report on a certain aspect of the Planned Giving and Trust Services ministry.  Perhaps the staff has researched an issue important to the department or a gift plan and reports its results to the committee. </a:t>
            </a:r>
          </a:p>
          <a:p>
            <a:pPr marL="137160" indent="0">
              <a:lnSpc>
                <a:spcPct val="120000"/>
              </a:lnSpc>
              <a:spcBef>
                <a:spcPts val="2400"/>
              </a:spcBef>
              <a:buFont typeface="Arial" pitchFamily="34" charset="0"/>
              <a:buNone/>
            </a:pPr>
            <a:r>
              <a:rPr lang="en-US" sz="6800" dirty="0" smtClean="0">
                <a:solidFill>
                  <a:schemeClr val="bg1"/>
                </a:solidFill>
                <a:latin typeface="Book Antiqua" panose="02040602050305030304" pitchFamily="18" charset="0"/>
              </a:rPr>
              <a:t>The committee action might read, “Received a report from _______ on gift annuity fund investment performance for the period ending December </a:t>
            </a:r>
            <a:r>
              <a:rPr lang="en-US" sz="5100" dirty="0" smtClean="0">
                <a:solidFill>
                  <a:schemeClr val="bg1"/>
                </a:solidFill>
                <a:latin typeface="Book Antiqua" panose="02040602050305030304" pitchFamily="18" charset="0"/>
              </a:rPr>
              <a:t>31, 20___.”</a:t>
            </a:r>
            <a:endParaRPr lang="en-US" sz="51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30664109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143000"/>
            <a:ext cx="8229600" cy="5166360"/>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buFont typeface="Arial" pitchFamily="34" charset="0"/>
              <a:buNone/>
            </a:pPr>
            <a:r>
              <a:rPr lang="en-US" dirty="0" smtClean="0">
                <a:solidFill>
                  <a:schemeClr val="bg1"/>
                </a:solidFill>
                <a:latin typeface="Book Antiqua" panose="02040602050305030304" pitchFamily="18" charset="0"/>
              </a:rPr>
              <a:t>Records Actions</a:t>
            </a:r>
          </a:p>
          <a:p>
            <a:pPr marL="137160" indent="0">
              <a:buFont typeface="Arial" pitchFamily="34" charset="0"/>
              <a:buNone/>
            </a:pPr>
            <a:endParaRPr lang="en-US" dirty="0" smtClean="0">
              <a:solidFill>
                <a:schemeClr val="bg1"/>
              </a:solidFill>
              <a:latin typeface="Book Antiqua" panose="02040602050305030304" pitchFamily="18" charset="0"/>
            </a:endParaRPr>
          </a:p>
          <a:p>
            <a:pPr marL="137160" indent="0">
              <a:buFont typeface="Arial" pitchFamily="34" charset="0"/>
              <a:buNone/>
            </a:pPr>
            <a:r>
              <a:rPr lang="en-US" dirty="0" smtClean="0">
                <a:solidFill>
                  <a:schemeClr val="bg1"/>
                </a:solidFill>
                <a:latin typeface="Book Antiqua" panose="02040602050305030304" pitchFamily="18" charset="0"/>
              </a:rPr>
              <a:t>The act of writing down committee meeting minutes creates a historical and legal record of the committee and organization.  They are protection for staff and the organization.  These records verify authority for an action.  They record the corporation, by way of the committee, fulfilling its duty to its constituents, </a:t>
            </a:r>
            <a:r>
              <a:rPr lang="en-US" dirty="0" err="1" smtClean="0">
                <a:solidFill>
                  <a:schemeClr val="bg1"/>
                </a:solidFill>
                <a:latin typeface="Book Antiqua" panose="02040602050305030304" pitchFamily="18" charset="0"/>
              </a:rPr>
              <a:t>trustors</a:t>
            </a:r>
            <a:r>
              <a:rPr lang="en-US" dirty="0" smtClean="0">
                <a:solidFill>
                  <a:schemeClr val="bg1"/>
                </a:solidFill>
                <a:latin typeface="Book Antiqua" panose="02040602050305030304" pitchFamily="18" charset="0"/>
              </a:rPr>
              <a:t>, and donors.  The original committee minutes signed by the appropriate committee officer may be kept as a part of the corporate records or in the department vault for safe keeping.</a:t>
            </a:r>
            <a:endParaRPr lang="en-US"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534508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011917"/>
            <a:ext cx="8229600" cy="890033"/>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FF00"/>
                </a:solidFill>
                <a:latin typeface="Book Antiqua" panose="02040602050305030304" pitchFamily="18" charset="0"/>
              </a:rPr>
              <a:t>Trust Committee’s Responsibilities</a:t>
            </a:r>
            <a:endParaRPr lang="en-US" sz="3600" b="1" dirty="0">
              <a:solidFill>
                <a:srgbClr val="FFFF00"/>
              </a:solidFill>
              <a:latin typeface="Book Antiqua" panose="02040602050305030304" pitchFamily="18" charset="0"/>
            </a:endParaRPr>
          </a:p>
        </p:txBody>
      </p:sp>
      <p:sp>
        <p:nvSpPr>
          <p:cNvPr id="3" name="Content Placeholder 2"/>
          <p:cNvSpPr txBox="1">
            <a:spLocks/>
          </p:cNvSpPr>
          <p:nvPr/>
        </p:nvSpPr>
        <p:spPr>
          <a:xfrm>
            <a:off x="457200" y="2058315"/>
            <a:ext cx="8229600" cy="4119375"/>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94360" indent="-457200">
              <a:buFont typeface="+mj-lt"/>
              <a:buAutoNum type="arabicPeriod"/>
            </a:pPr>
            <a:r>
              <a:rPr lang="en-US" sz="2400" dirty="0" smtClean="0">
                <a:solidFill>
                  <a:schemeClr val="bg1"/>
                </a:solidFill>
                <a:latin typeface="Book Antiqua" panose="02040602050305030304" pitchFamily="18" charset="0"/>
              </a:rPr>
              <a:t>A primary responsibility of the committee is to thoroughly review the various aspects of a proposed trust or other gift plan and the prospect of the organization accepting associated fiduciary responsibilities. (Throughout this process, and the management of any estate or gift plan, it is paramount that the committee protects the privacy of a prospective donor by maintaining confidentiality.)  </a:t>
            </a:r>
          </a:p>
          <a:p>
            <a:pPr marL="594360" indent="-457200">
              <a:buFont typeface="+mj-lt"/>
              <a:buAutoNum type="arabicPeriod"/>
            </a:pPr>
            <a:r>
              <a:rPr lang="en-US" sz="2400" dirty="0" smtClean="0">
                <a:solidFill>
                  <a:schemeClr val="bg1"/>
                </a:solidFill>
                <a:latin typeface="Book Antiqua" panose="02040602050305030304" pitchFamily="18" charset="0"/>
              </a:rPr>
              <a:t>The committee is charged with the responsibility of adhering to the organization’s gift acceptance policies, guidelines for payment or sharing the cost of legal expenses.</a:t>
            </a:r>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41788689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48965" y="1678230"/>
            <a:ext cx="8246070" cy="465216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94360" indent="-457200">
              <a:spcBef>
                <a:spcPts val="1800"/>
              </a:spcBef>
              <a:buFont typeface="+mj-lt"/>
              <a:buAutoNum type="arabicPeriod" startAt="3"/>
            </a:pPr>
            <a:r>
              <a:rPr lang="en-US" sz="2400" dirty="0" smtClean="0">
                <a:solidFill>
                  <a:schemeClr val="bg1"/>
                </a:solidFill>
                <a:latin typeface="Book Antiqua" panose="02040602050305030304" pitchFamily="18" charset="0"/>
              </a:rPr>
              <a:t>The prospective </a:t>
            </a:r>
            <a:r>
              <a:rPr lang="en-US" sz="2400" dirty="0" err="1" smtClean="0">
                <a:solidFill>
                  <a:schemeClr val="bg1"/>
                </a:solidFill>
                <a:latin typeface="Book Antiqua" panose="02040602050305030304" pitchFamily="18" charset="0"/>
              </a:rPr>
              <a:t>trustor</a:t>
            </a:r>
            <a:r>
              <a:rPr lang="en-US" sz="2400" dirty="0" smtClean="0">
                <a:solidFill>
                  <a:schemeClr val="bg1"/>
                </a:solidFill>
                <a:latin typeface="Book Antiqua" panose="02040602050305030304" pitchFamily="18" charset="0"/>
              </a:rPr>
              <a:t>/donor’s current situation based on information received from the donor interview and family information form.</a:t>
            </a:r>
          </a:p>
          <a:p>
            <a:pPr marL="594360" indent="-457200">
              <a:spcBef>
                <a:spcPts val="1800"/>
              </a:spcBef>
              <a:buFont typeface="+mj-lt"/>
              <a:buAutoNum type="arabicPeriod" startAt="3"/>
            </a:pPr>
            <a:r>
              <a:rPr lang="en-US" sz="2400" dirty="0" smtClean="0">
                <a:solidFill>
                  <a:schemeClr val="bg1"/>
                </a:solidFill>
                <a:latin typeface="Book Antiqua" panose="02040602050305030304" pitchFamily="18" charset="0"/>
              </a:rPr>
              <a:t>The type of estate or gift plan proposed by the attorney as well as the fiduciary’s powers and responsibilities.</a:t>
            </a:r>
          </a:p>
          <a:p>
            <a:pPr marL="594360" indent="-457200">
              <a:spcBef>
                <a:spcPts val="1800"/>
              </a:spcBef>
              <a:buFont typeface="+mj-lt"/>
              <a:buAutoNum type="arabicPeriod" startAt="3"/>
            </a:pPr>
            <a:r>
              <a:rPr lang="en-US" sz="2400" dirty="0" smtClean="0">
                <a:solidFill>
                  <a:schemeClr val="bg1"/>
                </a:solidFill>
                <a:latin typeface="Book Antiqua" panose="02040602050305030304" pitchFamily="18" charset="0"/>
              </a:rPr>
              <a:t>The nature, type, location, and value of prospective plan assets. Is the corporation equipped to administer the specific trust/estate/gift plan in question? Efficient management may require trust assets be located in the territory of the trustee.</a:t>
            </a:r>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7234648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143000"/>
            <a:ext cx="8229600" cy="47292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94360" indent="-457200">
              <a:buFont typeface="+mj-lt"/>
              <a:buAutoNum type="arabicPeriod" startAt="4"/>
            </a:pPr>
            <a:r>
              <a:rPr lang="en-US" sz="2400" dirty="0" smtClean="0">
                <a:solidFill>
                  <a:schemeClr val="bg1"/>
                </a:solidFill>
                <a:latin typeface="Book Antiqua" panose="02040602050305030304" pitchFamily="18" charset="0"/>
              </a:rPr>
              <a:t>The financial viability of a gift plan managed by the organization.  The organization must balance serving the donor with being fiscally responsible .  There must be sufficient gift or donative intent to warrant the organization committing to the potentially long-term responsibility of trust/gift plan management.  While division accreditation standards require a substantial benefit accrue to the denomination when a church organization serves as trustee, that benefit is not further defined, and it is the responsibility of the trustee organization to consider the cost and benefit of accepting fiduciary responsibilities.</a:t>
            </a:r>
          </a:p>
          <a:p>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988509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09921" y="1143000"/>
            <a:ext cx="8185113" cy="8699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FFFF00"/>
                </a:solidFill>
                <a:latin typeface="Book Antiqua" panose="02040602050305030304" pitchFamily="18" charset="0"/>
              </a:rPr>
              <a:t>Corporate Functions</a:t>
            </a:r>
            <a:endParaRPr lang="en-US" sz="4000" dirty="0">
              <a:solidFill>
                <a:srgbClr val="FFFF00"/>
              </a:solidFill>
              <a:latin typeface="Book Antiqua" panose="02040602050305030304" pitchFamily="18" charset="0"/>
            </a:endParaRPr>
          </a:p>
        </p:txBody>
      </p:sp>
      <p:sp>
        <p:nvSpPr>
          <p:cNvPr id="3" name="Rectangle 2"/>
          <p:cNvSpPr/>
          <p:nvPr/>
        </p:nvSpPr>
        <p:spPr>
          <a:xfrm>
            <a:off x="4662822" y="3003550"/>
            <a:ext cx="4032212" cy="646331"/>
          </a:xfrm>
          <a:prstGeom prst="rect">
            <a:avLst/>
          </a:prstGeom>
        </p:spPr>
        <p:txBody>
          <a:bodyPr wrap="square">
            <a:spAutoFit/>
          </a:bodyPr>
          <a:lstStyle/>
          <a:p>
            <a:pPr algn="r"/>
            <a:r>
              <a:rPr lang="en-US" sz="3600" b="1" dirty="0">
                <a:solidFill>
                  <a:schemeClr val="bg1"/>
                </a:solidFill>
                <a:latin typeface="Book Antiqua" panose="02040602050305030304" pitchFamily="18" charset="0"/>
                <a:cs typeface="Calibri" pitchFamily="34" charset="0"/>
              </a:rPr>
              <a:t>Corporate Affairs</a:t>
            </a:r>
          </a:p>
        </p:txBody>
      </p:sp>
      <p:sp>
        <p:nvSpPr>
          <p:cNvPr id="4" name="Rectangle 3"/>
          <p:cNvSpPr/>
          <p:nvPr/>
        </p:nvSpPr>
        <p:spPr>
          <a:xfrm>
            <a:off x="5488230" y="5141446"/>
            <a:ext cx="3206804" cy="646331"/>
          </a:xfrm>
          <a:prstGeom prst="rect">
            <a:avLst/>
          </a:prstGeom>
        </p:spPr>
        <p:txBody>
          <a:bodyPr wrap="square">
            <a:spAutoFit/>
          </a:bodyPr>
          <a:lstStyle/>
          <a:p>
            <a:pPr algn="r"/>
            <a:r>
              <a:rPr lang="en-US" sz="3600" b="1" dirty="0">
                <a:solidFill>
                  <a:schemeClr val="bg1"/>
                </a:solidFill>
                <a:latin typeface="Book Antiqua" panose="02040602050305030304" pitchFamily="18" charset="0"/>
                <a:cs typeface="Calibri" pitchFamily="34" charset="0"/>
              </a:rPr>
              <a:t>Trust Services</a:t>
            </a:r>
            <a:r>
              <a:rPr lang="en-US" dirty="0">
                <a:solidFill>
                  <a:schemeClr val="bg1"/>
                </a:solidFill>
                <a:latin typeface="Book Antiqua" panose="02040602050305030304" pitchFamily="18" charset="0"/>
              </a:rPr>
              <a:t>.</a:t>
            </a:r>
          </a:p>
        </p:txBody>
      </p:sp>
      <p:pic>
        <p:nvPicPr>
          <p:cNvPr id="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743" y="2441450"/>
            <a:ext cx="2819400" cy="2514600"/>
          </a:xfrm>
          <a:prstGeom prst="rect">
            <a:avLst/>
          </a:prstGeom>
        </p:spPr>
      </p:pic>
    </p:spTree>
    <p:extLst>
      <p:ext uri="{BB962C8B-B14F-4D97-AF65-F5344CB8AC3E}">
        <p14:creationId xmlns:p14="http://schemas.microsoft.com/office/powerpoint/2010/main" val="7521816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7079" y="911655"/>
            <a:ext cx="7329841" cy="114300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b="1" dirty="0" smtClean="0">
                <a:solidFill>
                  <a:srgbClr val="FFFF00"/>
                </a:solidFill>
                <a:latin typeface="Book Antiqua" panose="02040602050305030304" pitchFamily="18" charset="0"/>
              </a:rPr>
              <a:t>Trust Committee Activities Regarding Trusts</a:t>
            </a:r>
            <a:endParaRPr lang="en-US" b="1" dirty="0">
              <a:solidFill>
                <a:srgbClr val="FFFF00"/>
              </a:solidFill>
              <a:latin typeface="Book Antiqua" panose="02040602050305030304" pitchFamily="18" charset="0"/>
            </a:endParaRPr>
          </a:p>
        </p:txBody>
      </p:sp>
      <p:sp>
        <p:nvSpPr>
          <p:cNvPr id="3" name="Content Placeholder 2"/>
          <p:cNvSpPr txBox="1">
            <a:spLocks/>
          </p:cNvSpPr>
          <p:nvPr/>
        </p:nvSpPr>
        <p:spPr>
          <a:xfrm>
            <a:off x="457200" y="2058620"/>
            <a:ext cx="8229600" cy="457718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lnSpc>
                <a:spcPct val="110000"/>
              </a:lnSpc>
              <a:spcBef>
                <a:spcPts val="0"/>
              </a:spcBef>
              <a:buFont typeface="Arial" pitchFamily="34" charset="0"/>
              <a:buNone/>
            </a:pPr>
            <a:r>
              <a:rPr lang="en-US" sz="2200" dirty="0" smtClean="0">
                <a:solidFill>
                  <a:schemeClr val="bg1"/>
                </a:solidFill>
                <a:latin typeface="Book Antiqua" panose="02040602050305030304" pitchFamily="18" charset="0"/>
              </a:rPr>
              <a:t>Trust Acceptances:  Thoroughly review the following:</a:t>
            </a:r>
          </a:p>
          <a:p>
            <a:pPr marL="137160" indent="0">
              <a:buFont typeface="Arial" pitchFamily="34" charset="0"/>
              <a:buNone/>
            </a:pPr>
            <a:endParaRPr lang="en-US" sz="2200" dirty="0" smtClean="0">
              <a:solidFill>
                <a:schemeClr val="bg1"/>
              </a:solidFill>
              <a:latin typeface="Book Antiqua" panose="02040602050305030304" pitchFamily="18" charset="0"/>
            </a:endParaRPr>
          </a:p>
          <a:p>
            <a:pPr marL="594360" indent="-457200">
              <a:lnSpc>
                <a:spcPct val="110000"/>
              </a:lnSpc>
              <a:spcBef>
                <a:spcPts val="0"/>
              </a:spcBef>
              <a:buFont typeface="+mj-lt"/>
              <a:buAutoNum type="alphaLcPeriod"/>
            </a:pPr>
            <a:r>
              <a:rPr lang="en-US" sz="2200" dirty="0" smtClean="0">
                <a:solidFill>
                  <a:schemeClr val="bg1"/>
                </a:solidFill>
                <a:latin typeface="Book Antiqua" panose="02040602050305030304" pitchFamily="18" charset="0"/>
              </a:rPr>
              <a:t>A brief background and the current status of the </a:t>
            </a:r>
            <a:r>
              <a:rPr lang="en-US" sz="2200" dirty="0" err="1" smtClean="0">
                <a:solidFill>
                  <a:schemeClr val="bg1"/>
                </a:solidFill>
                <a:latin typeface="Book Antiqua" panose="02040602050305030304" pitchFamily="18" charset="0"/>
              </a:rPr>
              <a:t>trustor</a:t>
            </a:r>
            <a:r>
              <a:rPr lang="en-US" sz="2200" dirty="0" smtClean="0">
                <a:solidFill>
                  <a:schemeClr val="bg1"/>
                </a:solidFill>
                <a:latin typeface="Book Antiqua" panose="02040602050305030304" pitchFamily="18" charset="0"/>
              </a:rPr>
              <a:t>.</a:t>
            </a:r>
          </a:p>
          <a:p>
            <a:pPr marL="594360" indent="-457200">
              <a:lnSpc>
                <a:spcPct val="110000"/>
              </a:lnSpc>
              <a:spcBef>
                <a:spcPts val="0"/>
              </a:spcBef>
              <a:buFont typeface="+mj-lt"/>
              <a:buAutoNum type="alphaLcPeriod"/>
            </a:pPr>
            <a:r>
              <a:rPr lang="en-US" sz="2200" dirty="0" smtClean="0">
                <a:solidFill>
                  <a:schemeClr val="bg1"/>
                </a:solidFill>
                <a:latin typeface="Book Antiqua" panose="02040602050305030304" pitchFamily="18" charset="0"/>
              </a:rPr>
              <a:t>The type of trust.</a:t>
            </a:r>
          </a:p>
          <a:p>
            <a:pPr marL="594360" indent="-457200">
              <a:lnSpc>
                <a:spcPct val="110000"/>
              </a:lnSpc>
              <a:spcBef>
                <a:spcPts val="0"/>
              </a:spcBef>
              <a:buFont typeface="+mj-lt"/>
              <a:buAutoNum type="alphaLcPeriod"/>
            </a:pPr>
            <a:r>
              <a:rPr lang="en-US" sz="2200" dirty="0" smtClean="0">
                <a:solidFill>
                  <a:schemeClr val="bg1"/>
                </a:solidFill>
                <a:latin typeface="Book Antiqua" panose="02040602050305030304" pitchFamily="18" charset="0"/>
              </a:rPr>
              <a:t>Trustee powers and management responsibilities.</a:t>
            </a:r>
          </a:p>
          <a:p>
            <a:pPr marL="594360" indent="-457200">
              <a:lnSpc>
                <a:spcPct val="110000"/>
              </a:lnSpc>
              <a:spcBef>
                <a:spcPts val="0"/>
              </a:spcBef>
              <a:buFont typeface="+mj-lt"/>
              <a:buAutoNum type="alphaLcPeriod"/>
            </a:pPr>
            <a:r>
              <a:rPr lang="en-US" sz="2200" dirty="0" smtClean="0">
                <a:solidFill>
                  <a:schemeClr val="bg1"/>
                </a:solidFill>
                <a:latin typeface="Book Antiqua" panose="02040602050305030304" pitchFamily="18" charset="0"/>
              </a:rPr>
              <a:t>The nature, type, and size of the assets to be placed in the trust.</a:t>
            </a:r>
          </a:p>
          <a:p>
            <a:pPr marL="594360" indent="-457200">
              <a:lnSpc>
                <a:spcPct val="110000"/>
              </a:lnSpc>
              <a:spcBef>
                <a:spcPts val="0"/>
              </a:spcBef>
              <a:buFont typeface="+mj-lt"/>
              <a:buAutoNum type="alphaLcPeriod"/>
            </a:pPr>
            <a:r>
              <a:rPr lang="en-US" sz="2200" dirty="0" smtClean="0">
                <a:solidFill>
                  <a:schemeClr val="bg1"/>
                </a:solidFill>
                <a:latin typeface="Book Antiqua" panose="02040602050305030304" pitchFamily="18" charset="0"/>
              </a:rPr>
              <a:t>The distributive provisions of the proposed trust.</a:t>
            </a:r>
          </a:p>
          <a:p>
            <a:pPr marL="594360" indent="-457200">
              <a:lnSpc>
                <a:spcPct val="110000"/>
              </a:lnSpc>
              <a:spcBef>
                <a:spcPts val="0"/>
              </a:spcBef>
              <a:buFont typeface="+mj-lt"/>
              <a:buAutoNum type="alphaLcPeriod"/>
            </a:pPr>
            <a:r>
              <a:rPr lang="en-US" sz="2200" dirty="0" smtClean="0">
                <a:solidFill>
                  <a:schemeClr val="bg1"/>
                </a:solidFill>
                <a:latin typeface="Book Antiqua" panose="02040602050305030304" pitchFamily="18" charset="0"/>
              </a:rPr>
              <a:t>Compliance with denominational policy and organization’s trust acceptance policy.</a:t>
            </a:r>
          </a:p>
          <a:p>
            <a:pPr marL="594360" indent="-457200">
              <a:lnSpc>
                <a:spcPct val="110000"/>
              </a:lnSpc>
              <a:spcBef>
                <a:spcPts val="0"/>
              </a:spcBef>
              <a:buFont typeface="+mj-lt"/>
              <a:buAutoNum type="alphaLcPeriod"/>
            </a:pPr>
            <a:r>
              <a:rPr lang="en-US" sz="2200" dirty="0" smtClean="0">
                <a:solidFill>
                  <a:schemeClr val="bg1"/>
                </a:solidFill>
                <a:latin typeface="Book Antiqua" panose="02040602050305030304" pitchFamily="18" charset="0"/>
              </a:rPr>
              <a:t>Recommendations (if any) from organization’s legal counsel.</a:t>
            </a:r>
            <a:endParaRPr lang="en-US" sz="22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5703719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185988"/>
            <a:ext cx="8229600" cy="715962"/>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FF00"/>
                </a:solidFill>
                <a:latin typeface="Book Antiqua" panose="02040602050305030304" pitchFamily="18" charset="0"/>
              </a:rPr>
              <a:t>Third Party Providers</a:t>
            </a:r>
            <a:endParaRPr lang="en-US" b="1" dirty="0">
              <a:solidFill>
                <a:srgbClr val="FFFF00"/>
              </a:solidFill>
              <a:latin typeface="Book Antiqua" panose="02040602050305030304" pitchFamily="18" charset="0"/>
            </a:endParaRPr>
          </a:p>
        </p:txBody>
      </p:sp>
      <p:sp>
        <p:nvSpPr>
          <p:cNvPr id="3" name="Content Placeholder 2"/>
          <p:cNvSpPr txBox="1">
            <a:spLocks/>
          </p:cNvSpPr>
          <p:nvPr/>
        </p:nvSpPr>
        <p:spPr>
          <a:xfrm>
            <a:off x="457200" y="2054655"/>
            <a:ext cx="8229600" cy="427574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spcBef>
                <a:spcPts val="0"/>
              </a:spcBef>
              <a:buFont typeface="Arial" pitchFamily="34" charset="0"/>
              <a:buNone/>
            </a:pPr>
            <a:r>
              <a:rPr lang="en-US" sz="2400" dirty="0" smtClean="0">
                <a:solidFill>
                  <a:schemeClr val="bg1"/>
                </a:solidFill>
                <a:latin typeface="Book Antiqua" panose="02040602050305030304" pitchFamily="18" charset="0"/>
              </a:rPr>
              <a:t>A Planned Giving group offers comprehensive investment management, gift management and donor support services to charitable gift programs.  Generally a leading wealth manager, that recognizes the vital link between charitable institutions and the individuals who support their goals and ideals and are committed to excellence on behalf of both. </a:t>
            </a:r>
            <a:br>
              <a:rPr lang="en-US" sz="2400" dirty="0" smtClean="0">
                <a:solidFill>
                  <a:schemeClr val="bg1"/>
                </a:solidFill>
                <a:latin typeface="Book Antiqua" panose="02040602050305030304" pitchFamily="18" charset="0"/>
              </a:rPr>
            </a:br>
            <a:r>
              <a:rPr lang="en-US" sz="2400" dirty="0" smtClean="0">
                <a:solidFill>
                  <a:schemeClr val="bg1"/>
                </a:solidFill>
                <a:latin typeface="Book Antiqua" panose="02040602050305030304" pitchFamily="18" charset="0"/>
              </a:rPr>
              <a:t/>
            </a:r>
            <a:br>
              <a:rPr lang="en-US" sz="2400" dirty="0" smtClean="0">
                <a:solidFill>
                  <a:schemeClr val="bg1"/>
                </a:solidFill>
                <a:latin typeface="Book Antiqua" panose="02040602050305030304" pitchFamily="18" charset="0"/>
              </a:rPr>
            </a:br>
            <a:r>
              <a:rPr lang="en-US" sz="2400" dirty="0" smtClean="0">
                <a:solidFill>
                  <a:schemeClr val="bg1"/>
                </a:solidFill>
                <a:latin typeface="Book Antiqua" panose="02040602050305030304" pitchFamily="18" charset="0"/>
              </a:rPr>
              <a:t>Third party providers work in partnership with their charitable organizations offering unparalleled, integrated services such as: </a:t>
            </a:r>
          </a:p>
          <a:p>
            <a:pPr marL="137160" indent="0">
              <a:lnSpc>
                <a:spcPct val="120000"/>
              </a:lnSpc>
              <a:buFont typeface="Arial" pitchFamily="34" charset="0"/>
              <a:buNone/>
            </a:pPr>
            <a:endParaRPr lang="en-US" sz="2400" dirty="0" smtClean="0">
              <a:solidFill>
                <a:schemeClr val="bg1"/>
              </a:solidFill>
              <a:latin typeface="Book Antiqua" panose="02040602050305030304" pitchFamily="18" charset="0"/>
            </a:endParaRPr>
          </a:p>
          <a:p>
            <a:pPr>
              <a:lnSpc>
                <a:spcPct val="120000"/>
              </a:lnSpc>
            </a:pPr>
            <a:endParaRPr lang="en-US" sz="24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40596169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818093"/>
            <a:ext cx="8246069" cy="4054187"/>
          </a:xfrm>
          <a:prstGeom prst="rect">
            <a:avLst/>
          </a:prstGeom>
        </p:spPr>
        <p:txBody>
          <a:bodyPr wrap="square">
            <a:spAutoFit/>
          </a:bodyPr>
          <a:lstStyle/>
          <a:p>
            <a:pPr marL="463550" indent="-463550">
              <a:lnSpc>
                <a:spcPct val="120000"/>
              </a:lnSpc>
              <a:buClr>
                <a:srgbClr val="FF0000"/>
              </a:buClr>
              <a:buFont typeface="Wingdings" panose="05000000000000000000" pitchFamily="2" charset="2"/>
              <a:buChar char="v"/>
            </a:pPr>
            <a:r>
              <a:rPr lang="en-US" sz="2400" dirty="0">
                <a:solidFill>
                  <a:schemeClr val="bg1"/>
                </a:solidFill>
                <a:latin typeface="Book Antiqua" panose="02040602050305030304" pitchFamily="18" charset="0"/>
              </a:rPr>
              <a:t>Deep fiduciary and taxation knowledge</a:t>
            </a:r>
          </a:p>
          <a:p>
            <a:pPr marL="463550" indent="-463550">
              <a:lnSpc>
                <a:spcPct val="120000"/>
              </a:lnSpc>
              <a:buClr>
                <a:srgbClr val="FF0000"/>
              </a:buClr>
              <a:buFont typeface="Wingdings" panose="05000000000000000000" pitchFamily="2" charset="2"/>
              <a:buChar char="v"/>
            </a:pPr>
            <a:r>
              <a:rPr lang="en-US" sz="2400" dirty="0">
                <a:solidFill>
                  <a:schemeClr val="bg1"/>
                </a:solidFill>
                <a:latin typeface="Book Antiqua" panose="02040602050305030304" pitchFamily="18" charset="0"/>
              </a:rPr>
              <a:t>Expertise in supporting donor development goals</a:t>
            </a:r>
          </a:p>
          <a:p>
            <a:pPr marL="463550" indent="-463550">
              <a:lnSpc>
                <a:spcPct val="120000"/>
              </a:lnSpc>
              <a:buClr>
                <a:srgbClr val="FF0000"/>
              </a:buClr>
              <a:buFont typeface="Wingdings" panose="05000000000000000000" pitchFamily="2" charset="2"/>
              <a:buChar char="v"/>
            </a:pPr>
            <a:r>
              <a:rPr lang="en-US" sz="2400" dirty="0">
                <a:solidFill>
                  <a:schemeClr val="bg1"/>
                </a:solidFill>
                <a:latin typeface="Book Antiqua" panose="02040602050305030304" pitchFamily="18" charset="0"/>
              </a:rPr>
              <a:t>Specialized insight and support for gift asset administration and investment policies</a:t>
            </a:r>
          </a:p>
          <a:p>
            <a:pPr marL="463550" indent="-463550">
              <a:lnSpc>
                <a:spcPct val="120000"/>
              </a:lnSpc>
              <a:buClr>
                <a:srgbClr val="FF0000"/>
              </a:buClr>
              <a:buFont typeface="Wingdings" panose="05000000000000000000" pitchFamily="2" charset="2"/>
              <a:buChar char="v"/>
            </a:pPr>
            <a:r>
              <a:rPr lang="en-US" sz="2400" dirty="0">
                <a:solidFill>
                  <a:schemeClr val="bg1"/>
                </a:solidFill>
                <a:latin typeface="Book Antiqua" panose="02040602050305030304" pitchFamily="18" charset="0"/>
              </a:rPr>
              <a:t>Asset allocation expertise in addressing both long-term goals and current income requirements</a:t>
            </a:r>
          </a:p>
          <a:p>
            <a:pPr marL="463550" indent="-463550">
              <a:lnSpc>
                <a:spcPct val="120000"/>
              </a:lnSpc>
              <a:buClr>
                <a:srgbClr val="FF0000"/>
              </a:buClr>
              <a:buFont typeface="Wingdings" panose="05000000000000000000" pitchFamily="2" charset="2"/>
              <a:buChar char="v"/>
            </a:pPr>
            <a:r>
              <a:rPr lang="en-US" sz="2400" dirty="0">
                <a:solidFill>
                  <a:schemeClr val="bg1"/>
                </a:solidFill>
                <a:latin typeface="Book Antiqua" panose="02040602050305030304" pitchFamily="18" charset="0"/>
              </a:rPr>
              <a:t>Investment excellence across asset classes and styles</a:t>
            </a:r>
          </a:p>
          <a:p>
            <a:pPr marL="463550" indent="-463550">
              <a:lnSpc>
                <a:spcPct val="120000"/>
              </a:lnSpc>
              <a:buClr>
                <a:srgbClr val="FF0000"/>
              </a:buClr>
              <a:buFont typeface="Wingdings" panose="05000000000000000000" pitchFamily="2" charset="2"/>
              <a:buChar char="v"/>
            </a:pPr>
            <a:r>
              <a:rPr lang="en-US" sz="2400" dirty="0">
                <a:solidFill>
                  <a:schemeClr val="bg1"/>
                </a:solidFill>
                <a:latin typeface="Book Antiqua" panose="02040602050305030304" pitchFamily="18" charset="0"/>
              </a:rPr>
              <a:t>Should be an industry-leading custody, accounting and information reporting capabilities</a:t>
            </a:r>
          </a:p>
        </p:txBody>
      </p:sp>
    </p:spTree>
    <p:extLst>
      <p:ext uri="{BB962C8B-B14F-4D97-AF65-F5344CB8AC3E}">
        <p14:creationId xmlns:p14="http://schemas.microsoft.com/office/powerpoint/2010/main" val="32182308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038163"/>
            <a:ext cx="8229600" cy="86378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FFFF00"/>
                </a:solidFill>
                <a:latin typeface="Book Antiqua" panose="02040602050305030304" pitchFamily="18" charset="0"/>
              </a:rPr>
              <a:t>What Is Fiduciary Duty</a:t>
            </a:r>
            <a:endParaRPr lang="en-US" dirty="0">
              <a:solidFill>
                <a:srgbClr val="FFFF00"/>
              </a:solidFill>
              <a:latin typeface="Book Antiqua" panose="02040602050305030304" pitchFamily="18" charset="0"/>
            </a:endParaRPr>
          </a:p>
        </p:txBody>
      </p:sp>
      <p:sp>
        <p:nvSpPr>
          <p:cNvPr id="3" name="Content Placeholder 2"/>
          <p:cNvSpPr txBox="1">
            <a:spLocks/>
          </p:cNvSpPr>
          <p:nvPr/>
        </p:nvSpPr>
        <p:spPr>
          <a:xfrm>
            <a:off x="457200" y="2054654"/>
            <a:ext cx="8229600" cy="4581151"/>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 indent="0">
              <a:lnSpc>
                <a:spcPct val="120000"/>
              </a:lnSpc>
              <a:spcBef>
                <a:spcPts val="0"/>
              </a:spcBef>
              <a:buFont typeface="Arial" pitchFamily="34" charset="0"/>
              <a:buNone/>
            </a:pPr>
            <a:r>
              <a:rPr lang="en-US" i="1" dirty="0" smtClean="0">
                <a:solidFill>
                  <a:srgbClr val="FFFF00"/>
                </a:solidFill>
                <a:latin typeface="Book Antiqua" panose="02040602050305030304" pitchFamily="18" charset="0"/>
              </a:rPr>
              <a:t>An individual in whom another has placed the utmost trust and confidence to manage and protect property or money. The relationship wherein one person has an obligation to act for another's benefit.</a:t>
            </a:r>
          </a:p>
          <a:p>
            <a:pPr marL="137160" indent="0">
              <a:buFont typeface="Arial" pitchFamily="34" charset="0"/>
              <a:buNone/>
            </a:pPr>
            <a:endParaRPr lang="en-US" i="1" dirty="0" smtClean="0">
              <a:solidFill>
                <a:srgbClr val="FFFF00"/>
              </a:solidFill>
              <a:latin typeface="Book Antiqua" panose="02040602050305030304" pitchFamily="18" charset="0"/>
            </a:endParaRPr>
          </a:p>
          <a:p>
            <a:pPr marL="137160" indent="0">
              <a:lnSpc>
                <a:spcPct val="120000"/>
              </a:lnSpc>
              <a:spcBef>
                <a:spcPts val="0"/>
              </a:spcBef>
              <a:buFont typeface="Arial" pitchFamily="34" charset="0"/>
              <a:buNone/>
            </a:pPr>
            <a:r>
              <a:rPr lang="en-US" sz="3500" dirty="0" smtClean="0">
                <a:solidFill>
                  <a:srgbClr val="FFFF00"/>
                </a:solidFill>
                <a:latin typeface="Book Antiqua" panose="02040602050305030304" pitchFamily="18" charset="0"/>
              </a:rPr>
              <a:t>A fiduciary relationship encompasses the idea of faith and confidence and is generally established only when the confidence given by one person is actually accepted by the other person.  Mere respect for another individual's judgment or general trust in his or her character is ordinarily insufficient for the creation of a fiduciary relationship.  The duties of a fiduciary include loyalty and reasonable care of the assets within custody.  All of the fiduciary's actions are performed for the advantage of the beneficiary.</a:t>
            </a:r>
          </a:p>
          <a:p>
            <a:pPr marL="137160" indent="0">
              <a:lnSpc>
                <a:spcPct val="120000"/>
              </a:lnSpc>
              <a:spcBef>
                <a:spcPts val="0"/>
              </a:spcBef>
              <a:buFont typeface="Arial" pitchFamily="34" charset="0"/>
              <a:buNone/>
            </a:pPr>
            <a:endParaRPr lang="en-US" sz="3400" dirty="0" smtClean="0">
              <a:solidFill>
                <a:srgbClr val="FFFF00"/>
              </a:solidFill>
              <a:latin typeface="Book Antiqua" panose="02040602050305030304" pitchFamily="18" charset="0"/>
            </a:endParaRPr>
          </a:p>
          <a:p>
            <a:pPr>
              <a:lnSpc>
                <a:spcPct val="120000"/>
              </a:lnSpc>
              <a:spcBef>
                <a:spcPts val="0"/>
              </a:spcBef>
            </a:pPr>
            <a:endParaRPr lang="en-US" sz="3400" dirty="0">
              <a:solidFill>
                <a:srgbClr val="FFFF00"/>
              </a:solidFill>
              <a:latin typeface="Book Antiqua" panose="02040602050305030304" pitchFamily="18" charset="0"/>
            </a:endParaRPr>
          </a:p>
        </p:txBody>
      </p:sp>
    </p:spTree>
    <p:extLst>
      <p:ext uri="{BB962C8B-B14F-4D97-AF65-F5344CB8AC3E}">
        <p14:creationId xmlns:p14="http://schemas.microsoft.com/office/powerpoint/2010/main" val="26708292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600200"/>
            <a:ext cx="8229600" cy="470916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chemeClr val="bg1"/>
                </a:solidFill>
                <a:latin typeface="Book Antiqua" panose="02040602050305030304" pitchFamily="18" charset="0"/>
              </a:rPr>
              <a:t>Courts have neither defined the particular circumstances of fiduciary relationships nor set any limitations on circumstances from which such an alliance may arise.  Certain relationships are, however, universally regarded as fiduciary.  The term embraces legal relationships such as those between attorney and client, broker and principal, principal and agent, trustee and beneficiary, and executors or administrators and the heirs of a decedent's estate.</a:t>
            </a:r>
          </a:p>
          <a:p>
            <a:endParaRPr lang="en-US"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6253689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600200"/>
            <a:ext cx="8229600" cy="470916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000" dirty="0" smtClean="0">
                <a:solidFill>
                  <a:schemeClr val="bg1"/>
                </a:solidFill>
                <a:latin typeface="Book Antiqua" panose="02040602050305030304" pitchFamily="18" charset="0"/>
              </a:rPr>
              <a:t>A fiduciary relationship extends to every possible case in which one side places confidence in the other and such confidence is accepted; this causes dependence by the one individual and influence by the other. Blood relation alone does not automatically bring about a fiduciary relationship.  A fiduciary relationship does not necessarily arise between parents and children or brothers and sisters.</a:t>
            </a:r>
          </a:p>
          <a:p>
            <a:endParaRPr lang="en-US" sz="30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4723421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600200"/>
            <a:ext cx="8229600" cy="470916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000" dirty="0" smtClean="0">
                <a:solidFill>
                  <a:schemeClr val="bg1"/>
                </a:solidFill>
                <a:latin typeface="Book Antiqua" panose="02040602050305030304" pitchFamily="18" charset="0"/>
              </a:rPr>
              <a:t>The courts stringently examine transactions between people involved in fiduciary relationships toward one another.  Particular scrutiny is placed upon any transaction by which a dominant individual obtains any advantage or profit at the expense of the party under his or her influence.  </a:t>
            </a:r>
            <a:r>
              <a:rPr lang="en-US" sz="3000" smtClean="0">
                <a:solidFill>
                  <a:schemeClr val="bg1"/>
                </a:solidFill>
                <a:latin typeface="Book Antiqua" panose="02040602050305030304" pitchFamily="18" charset="0"/>
              </a:rPr>
              <a:t>Such </a:t>
            </a:r>
            <a:r>
              <a:rPr lang="en-US" sz="3000" dirty="0" smtClean="0">
                <a:solidFill>
                  <a:schemeClr val="bg1"/>
                </a:solidFill>
                <a:latin typeface="Book Antiqua" panose="02040602050305030304" pitchFamily="18" charset="0"/>
              </a:rPr>
              <a:t>transaction, in which </a:t>
            </a:r>
            <a:r>
              <a:rPr lang="en-US" sz="3000" b="1" u="sng" dirty="0" smtClean="0">
                <a:solidFill>
                  <a:schemeClr val="bg1"/>
                </a:solidFill>
                <a:latin typeface="Book Antiqua" panose="02040602050305030304" pitchFamily="18" charset="0"/>
              </a:rPr>
              <a:t>Undue Influence</a:t>
            </a:r>
            <a:r>
              <a:rPr lang="en-US" sz="3000" dirty="0" smtClean="0">
                <a:solidFill>
                  <a:schemeClr val="bg1"/>
                </a:solidFill>
                <a:latin typeface="Book Antiqua" panose="02040602050305030304" pitchFamily="18" charset="0"/>
              </a:rPr>
              <a:t> of the fiduciary can be established, </a:t>
            </a:r>
            <a:r>
              <a:rPr lang="en-US" sz="3000" smtClean="0">
                <a:solidFill>
                  <a:schemeClr val="bg1"/>
                </a:solidFill>
                <a:latin typeface="Book Antiqua" panose="02040602050305030304" pitchFamily="18" charset="0"/>
              </a:rPr>
              <a:t>is void.</a:t>
            </a:r>
            <a:endParaRPr lang="en-US" sz="30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538936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965" y="1655741"/>
            <a:ext cx="8246070" cy="4216539"/>
          </a:xfrm>
          <a:prstGeom prst="rect">
            <a:avLst/>
          </a:prstGeom>
          <a:ln w="76200" cap="rnd" cmpd="sng">
            <a:solidFill>
              <a:schemeClr val="tx1"/>
            </a:solidFill>
          </a:ln>
        </p:spPr>
        <p:txBody>
          <a:bodyPr wrap="square">
            <a:spAutoFit/>
          </a:bodyPr>
          <a:lstStyle/>
          <a:p>
            <a:pPr algn="ctr"/>
            <a:r>
              <a:rPr lang="en-US" sz="3600" b="1" i="0" u="none" strike="noStrike" baseline="0" dirty="0" smtClean="0">
                <a:solidFill>
                  <a:schemeClr val="bg1"/>
                </a:solidFill>
                <a:effectLst>
                  <a:outerShdw blurRad="38100" dist="38100" dir="2700000" algn="tl">
                    <a:srgbClr val="000000">
                      <a:alpha val="43137"/>
                    </a:srgbClr>
                  </a:outerShdw>
                </a:effectLst>
                <a:latin typeface="Book Antiqua" panose="02040602050305030304" pitchFamily="18" charset="0"/>
                <a:cs typeface="Calibri" pitchFamily="34" charset="0"/>
              </a:rPr>
              <a:t>Corporation</a:t>
            </a:r>
          </a:p>
          <a:p>
            <a:pPr algn="ctr"/>
            <a:r>
              <a:rPr lang="en-US" sz="3600" b="0" i="0" u="none" strike="noStrike" baseline="0" dirty="0" smtClean="0">
                <a:solidFill>
                  <a:schemeClr val="bg1"/>
                </a:solidFill>
                <a:latin typeface="Book Antiqua" panose="02040602050305030304" pitchFamily="18" charset="0"/>
                <a:cs typeface="Calibri" pitchFamily="34" charset="0"/>
              </a:rPr>
              <a:t>Board of Directors</a:t>
            </a:r>
          </a:p>
          <a:p>
            <a:pPr algn="ctr"/>
            <a:endParaRPr lang="en-US" sz="2800" dirty="0" smtClean="0">
              <a:solidFill>
                <a:schemeClr val="bg1"/>
              </a:solidFill>
              <a:latin typeface="Calibri" pitchFamily="34" charset="0"/>
              <a:cs typeface="Calibri" pitchFamily="34" charset="0"/>
            </a:endParaRPr>
          </a:p>
          <a:p>
            <a:pPr algn="ctr"/>
            <a:endParaRPr lang="en-US" sz="2800" dirty="0" smtClean="0">
              <a:solidFill>
                <a:schemeClr val="bg1"/>
              </a:solidFill>
              <a:latin typeface="Calibri" pitchFamily="34" charset="0"/>
              <a:cs typeface="Calibri" pitchFamily="34" charset="0"/>
            </a:endParaRPr>
          </a:p>
          <a:p>
            <a:pPr algn="r"/>
            <a:r>
              <a:rPr lang="en-US" sz="2800" b="0" i="0" u="none" strike="noStrike" baseline="0" dirty="0" smtClean="0">
                <a:solidFill>
                  <a:schemeClr val="bg1"/>
                </a:solidFill>
                <a:latin typeface="Arial"/>
              </a:rPr>
              <a:t>	                   </a:t>
            </a:r>
            <a:endParaRPr lang="en-US" sz="2800" b="1" i="0" u="none" strike="noStrike" baseline="0" dirty="0" smtClean="0">
              <a:solidFill>
                <a:schemeClr val="bg1"/>
              </a:solidFill>
              <a:latin typeface="Book Antiqua" panose="02040602050305030304" pitchFamily="18" charset="0"/>
              <a:cs typeface="Calibri" pitchFamily="34" charset="0"/>
            </a:endParaRPr>
          </a:p>
          <a:p>
            <a:endParaRPr lang="en-US" sz="2800" b="1" i="0" u="none" strike="noStrike" baseline="0" dirty="0" smtClean="0">
              <a:solidFill>
                <a:schemeClr val="bg1"/>
              </a:solidFill>
              <a:latin typeface="Book Antiqua" panose="02040602050305030304" pitchFamily="18" charset="0"/>
              <a:cs typeface="Calibri" pitchFamily="34" charset="0"/>
            </a:endParaRPr>
          </a:p>
          <a:p>
            <a:r>
              <a:rPr lang="en-US" sz="2800" b="1" i="0" u="none" strike="noStrike" baseline="0" dirty="0" smtClean="0">
                <a:solidFill>
                  <a:schemeClr val="bg1"/>
                </a:solidFill>
                <a:latin typeface="Book Antiqua" panose="02040602050305030304" pitchFamily="18" charset="0"/>
                <a:cs typeface="Calibri" pitchFamily="34" charset="0"/>
              </a:rPr>
              <a:t>TPGTRS Services		TPGTRS Committee</a:t>
            </a:r>
          </a:p>
          <a:p>
            <a:endParaRPr lang="en-US" sz="2800" b="0" i="0" u="none" strike="noStrike" baseline="0" dirty="0" smtClean="0">
              <a:solidFill>
                <a:schemeClr val="bg1"/>
              </a:solidFill>
              <a:latin typeface="Book Antiqua" panose="02040602050305030304" pitchFamily="18" charset="0"/>
            </a:endParaRPr>
          </a:p>
          <a:p>
            <a:r>
              <a:rPr lang="en-US" sz="2800" b="1" i="0" u="none" strike="noStrike" baseline="0" dirty="0" smtClean="0">
                <a:solidFill>
                  <a:schemeClr val="bg1"/>
                </a:solidFill>
                <a:latin typeface="Book Antiqua" panose="02040602050305030304" pitchFamily="18" charset="0"/>
                <a:cs typeface="Calibri" pitchFamily="34" charset="0"/>
              </a:rPr>
              <a:t>PGTRS Administration</a:t>
            </a:r>
            <a:r>
              <a:rPr lang="en-US" sz="2800" b="0" i="0" u="none" strike="noStrike" baseline="0" dirty="0" smtClean="0">
                <a:solidFill>
                  <a:schemeClr val="bg1"/>
                </a:solidFill>
                <a:latin typeface="Book Antiqua" panose="02040602050305030304" pitchFamily="18" charset="0"/>
              </a:rPr>
              <a:t>    </a:t>
            </a:r>
            <a:r>
              <a:rPr lang="en-US" sz="2800" b="1" i="0" u="none" strike="noStrike" baseline="0" dirty="0" smtClean="0">
                <a:solidFill>
                  <a:schemeClr val="bg1"/>
                </a:solidFill>
                <a:latin typeface="Book Antiqua" panose="02040602050305030304" pitchFamily="18" charset="0"/>
                <a:cs typeface="Calibri" pitchFamily="34" charset="0"/>
              </a:rPr>
              <a:t>PGTRS Development</a:t>
            </a:r>
          </a:p>
        </p:txBody>
      </p:sp>
      <p:sp>
        <p:nvSpPr>
          <p:cNvPr id="3" name="Rectangle 2"/>
          <p:cNvSpPr/>
          <p:nvPr/>
        </p:nvSpPr>
        <p:spPr>
          <a:xfrm>
            <a:off x="3044950" y="3240790"/>
            <a:ext cx="3054100" cy="523220"/>
          </a:xfrm>
          <a:prstGeom prst="rect">
            <a:avLst/>
          </a:prstGeom>
        </p:spPr>
        <p:txBody>
          <a:bodyPr wrap="square">
            <a:spAutoFit/>
          </a:bodyPr>
          <a:lstStyle/>
          <a:p>
            <a:pPr algn="ctr"/>
            <a:r>
              <a:rPr lang="en-US" sz="2800" b="1" dirty="0">
                <a:solidFill>
                  <a:schemeClr val="bg1"/>
                </a:solidFill>
                <a:latin typeface="Book Antiqua" panose="02040602050305030304" pitchFamily="18" charset="0"/>
                <a:cs typeface="Calibri" pitchFamily="34" charset="0"/>
              </a:rPr>
              <a:t>Corporate Affairs </a:t>
            </a:r>
            <a:endParaRPr lang="en-US" sz="2800" dirty="0">
              <a:latin typeface="Book Antiqua" panose="02040602050305030304" pitchFamily="18" charset="0"/>
            </a:endParaRPr>
          </a:p>
        </p:txBody>
      </p:sp>
    </p:spTree>
    <p:extLst>
      <p:ext uri="{BB962C8B-B14F-4D97-AF65-F5344CB8AC3E}">
        <p14:creationId xmlns:p14="http://schemas.microsoft.com/office/powerpoint/2010/main" val="35103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7651"/>
            <a:ext cx="6863490" cy="844299"/>
          </a:xfrm>
        </p:spPr>
        <p:txBody>
          <a:bodyPr>
            <a:noAutofit/>
          </a:bodyPr>
          <a:lstStyle/>
          <a:p>
            <a:r>
              <a:rPr lang="en-US" sz="4000" b="1" dirty="0">
                <a:latin typeface="Book Antiqua" panose="02040602050305030304" pitchFamily="18" charset="0"/>
                <a:cs typeface="Calibri" pitchFamily="34" charset="0"/>
              </a:rPr>
              <a:t>Corporation Procedures</a:t>
            </a:r>
            <a:endParaRPr lang="en-US" sz="4000" dirty="0">
              <a:latin typeface="Book Antiqua" panose="02040602050305030304" pitchFamily="18" charset="0"/>
              <a:cs typeface="Calibri" pitchFamily="34" charset="0"/>
            </a:endParaRPr>
          </a:p>
        </p:txBody>
      </p:sp>
      <p:pic>
        <p:nvPicPr>
          <p:cNvPr id="3"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724705" y="2360065"/>
            <a:ext cx="4148832" cy="3812440"/>
          </a:xfrm>
        </p:spPr>
      </p:pic>
      <p:sp>
        <p:nvSpPr>
          <p:cNvPr id="4" name="Text Placeholder 3"/>
          <p:cNvSpPr txBox="1">
            <a:spLocks/>
          </p:cNvSpPr>
          <p:nvPr/>
        </p:nvSpPr>
        <p:spPr>
          <a:xfrm>
            <a:off x="457200" y="1829410"/>
            <a:ext cx="3809390" cy="465369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0"/>
              </a:spcBef>
              <a:buClr>
                <a:srgbClr val="FF0000"/>
              </a:buClr>
              <a:buFont typeface="Wingdings" panose="05000000000000000000" pitchFamily="2" charset="2"/>
              <a:buChar char="v"/>
            </a:pPr>
            <a:r>
              <a:rPr lang="en-US" sz="2500" b="1" dirty="0" smtClean="0">
                <a:solidFill>
                  <a:schemeClr val="bg1"/>
                </a:solidFill>
                <a:latin typeface="Book Antiqua" panose="02040602050305030304" pitchFamily="18" charset="0"/>
                <a:cs typeface="Calibri" pitchFamily="34" charset="0"/>
              </a:rPr>
              <a:t>Notice of Meetings</a:t>
            </a:r>
          </a:p>
          <a:p>
            <a:pPr>
              <a:lnSpc>
                <a:spcPct val="120000"/>
              </a:lnSpc>
              <a:spcBef>
                <a:spcPts val="0"/>
              </a:spcBef>
              <a:buClr>
                <a:srgbClr val="FF0000"/>
              </a:buClr>
              <a:buFont typeface="Wingdings" panose="05000000000000000000" pitchFamily="2" charset="2"/>
              <a:buChar char="v"/>
            </a:pPr>
            <a:r>
              <a:rPr lang="en-US" sz="2500" b="1" dirty="0" smtClean="0">
                <a:solidFill>
                  <a:schemeClr val="bg1"/>
                </a:solidFill>
                <a:latin typeface="Book Antiqua" panose="02040602050305030304" pitchFamily="18" charset="0"/>
                <a:cs typeface="Calibri" pitchFamily="34" charset="0"/>
              </a:rPr>
              <a:t>Corporation Minutes</a:t>
            </a:r>
          </a:p>
          <a:p>
            <a:pPr>
              <a:lnSpc>
                <a:spcPct val="120000"/>
              </a:lnSpc>
              <a:spcBef>
                <a:spcPts val="0"/>
              </a:spcBef>
              <a:buClr>
                <a:srgbClr val="FF0000"/>
              </a:buClr>
              <a:buFont typeface="Wingdings" panose="05000000000000000000" pitchFamily="2" charset="2"/>
              <a:buChar char="v"/>
            </a:pPr>
            <a:r>
              <a:rPr lang="en-US" sz="2500" b="1" dirty="0" smtClean="0">
                <a:solidFill>
                  <a:schemeClr val="bg1"/>
                </a:solidFill>
                <a:latin typeface="Book Antiqua" panose="02040602050305030304" pitchFamily="18" charset="0"/>
                <a:cs typeface="Calibri" pitchFamily="34" charset="0"/>
              </a:rPr>
              <a:t>Record of Attendance</a:t>
            </a:r>
          </a:p>
          <a:p>
            <a:pPr>
              <a:lnSpc>
                <a:spcPct val="120000"/>
              </a:lnSpc>
              <a:spcBef>
                <a:spcPts val="0"/>
              </a:spcBef>
              <a:buClr>
                <a:srgbClr val="FF0000"/>
              </a:buClr>
              <a:buFont typeface="Wingdings" panose="05000000000000000000" pitchFamily="2" charset="2"/>
              <a:buChar char="v"/>
            </a:pPr>
            <a:r>
              <a:rPr lang="en-US" sz="2500" b="1" dirty="0" smtClean="0">
                <a:solidFill>
                  <a:schemeClr val="bg1"/>
                </a:solidFill>
                <a:latin typeface="Book Antiqua" panose="02040602050305030304" pitchFamily="18" charset="0"/>
                <a:cs typeface="Calibri" pitchFamily="34" charset="0"/>
              </a:rPr>
              <a:t>Recording Resolutions</a:t>
            </a:r>
          </a:p>
          <a:p>
            <a:pPr>
              <a:lnSpc>
                <a:spcPct val="120000"/>
              </a:lnSpc>
              <a:spcBef>
                <a:spcPts val="0"/>
              </a:spcBef>
              <a:buClr>
                <a:srgbClr val="FF0000"/>
              </a:buClr>
              <a:buFont typeface="Wingdings" panose="05000000000000000000" pitchFamily="2" charset="2"/>
              <a:buChar char="v"/>
            </a:pPr>
            <a:r>
              <a:rPr lang="en-US" sz="2500" b="1" dirty="0" smtClean="0">
                <a:solidFill>
                  <a:schemeClr val="bg1"/>
                </a:solidFill>
                <a:latin typeface="Book Antiqua" panose="02040602050305030304" pitchFamily="18" charset="0"/>
                <a:cs typeface="Calibri" pitchFamily="34" charset="0"/>
              </a:rPr>
              <a:t>Recording Discussions</a:t>
            </a:r>
          </a:p>
          <a:p>
            <a:pPr>
              <a:lnSpc>
                <a:spcPct val="120000"/>
              </a:lnSpc>
              <a:spcBef>
                <a:spcPts val="0"/>
              </a:spcBef>
              <a:buClr>
                <a:srgbClr val="FF0000"/>
              </a:buClr>
              <a:buFont typeface="Wingdings" panose="05000000000000000000" pitchFamily="2" charset="2"/>
              <a:buChar char="v"/>
            </a:pPr>
            <a:r>
              <a:rPr lang="en-US" sz="2500" b="1" dirty="0" smtClean="0">
                <a:solidFill>
                  <a:schemeClr val="bg1"/>
                </a:solidFill>
                <a:latin typeface="Book Antiqua" panose="02040602050305030304" pitchFamily="18" charset="0"/>
                <a:cs typeface="Calibri" pitchFamily="34" charset="0"/>
              </a:rPr>
              <a:t>Matters Requiring Board Action</a:t>
            </a:r>
          </a:p>
          <a:p>
            <a:pPr>
              <a:lnSpc>
                <a:spcPct val="120000"/>
              </a:lnSpc>
              <a:spcBef>
                <a:spcPts val="0"/>
              </a:spcBef>
              <a:buClr>
                <a:srgbClr val="FF0000"/>
              </a:buClr>
              <a:buFont typeface="Wingdings" panose="05000000000000000000" pitchFamily="2" charset="2"/>
              <a:buChar char="v"/>
            </a:pPr>
            <a:r>
              <a:rPr lang="en-US" sz="2500" b="1" dirty="0" smtClean="0">
                <a:solidFill>
                  <a:schemeClr val="bg1"/>
                </a:solidFill>
                <a:latin typeface="Book Antiqua" panose="02040602050305030304" pitchFamily="18" charset="0"/>
                <a:cs typeface="Calibri" pitchFamily="34" charset="0"/>
              </a:rPr>
              <a:t>Indexing of Actions</a:t>
            </a:r>
          </a:p>
          <a:p>
            <a:pPr>
              <a:buClr>
                <a:srgbClr val="FF0000"/>
              </a:buClr>
              <a:buFont typeface="Wingdings" panose="05000000000000000000" pitchFamily="2" charset="2"/>
              <a:buChar char="v"/>
            </a:pPr>
            <a:endParaRPr lang="en-US" sz="2500"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1471757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422030" y="1749244"/>
            <a:ext cx="8229600" cy="145115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rgbClr val="FF0000"/>
                </a:solidFill>
                <a:latin typeface="+mj-lt"/>
                <a:ea typeface="+mj-ea"/>
                <a:cs typeface="+mj-cs"/>
              </a:defRPr>
            </a:lvl1pPr>
          </a:lstStyle>
          <a:p>
            <a:pPr algn="ctr"/>
            <a:r>
              <a:rPr lang="en-US" sz="4800" b="1" dirty="0" smtClean="0">
                <a:solidFill>
                  <a:srgbClr val="FFFF00"/>
                </a:solidFill>
                <a:latin typeface="Book Antiqua" panose="02040602050305030304" pitchFamily="18" charset="0"/>
              </a:rPr>
              <a:t>The Corporation as Trustee</a:t>
            </a:r>
            <a:endParaRPr lang="en-US" sz="4800" b="1" dirty="0">
              <a:solidFill>
                <a:srgbClr val="FFFF00"/>
              </a:solidFill>
              <a:latin typeface="Book Antiqua" panose="02040602050305030304" pitchFamily="18" charset="0"/>
            </a:endParaRPr>
          </a:p>
        </p:txBody>
      </p:sp>
      <p:sp>
        <p:nvSpPr>
          <p:cNvPr id="3" name="Subtitle 5"/>
          <p:cNvSpPr txBox="1">
            <a:spLocks/>
          </p:cNvSpPr>
          <p:nvPr/>
        </p:nvSpPr>
        <p:spPr>
          <a:xfrm>
            <a:off x="422030" y="3276295"/>
            <a:ext cx="8229600" cy="25200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0"/>
              </a:spcBef>
              <a:buNone/>
            </a:pPr>
            <a:r>
              <a:rPr lang="en-US" b="1" dirty="0" smtClean="0">
                <a:latin typeface="Book Antiqua" panose="02040602050305030304" pitchFamily="18" charset="0"/>
              </a:rPr>
              <a:t>The corporation functions as the legal entity primarily responsible for conducting the Trust</a:t>
            </a:r>
          </a:p>
          <a:p>
            <a:pPr marL="0" indent="0">
              <a:lnSpc>
                <a:spcPct val="120000"/>
              </a:lnSpc>
              <a:spcBef>
                <a:spcPts val="0"/>
              </a:spcBef>
              <a:buNone/>
            </a:pPr>
            <a:r>
              <a:rPr lang="en-US" b="1" dirty="0" smtClean="0">
                <a:latin typeface="Book Antiqua" panose="02040602050305030304" pitchFamily="18" charset="0"/>
              </a:rPr>
              <a:t>Services program of the conference, as it is the corporation that is authorized by statute to act as</a:t>
            </a:r>
          </a:p>
          <a:p>
            <a:pPr marL="0" indent="0">
              <a:lnSpc>
                <a:spcPct val="120000"/>
              </a:lnSpc>
              <a:spcBef>
                <a:spcPts val="0"/>
              </a:spcBef>
              <a:buNone/>
            </a:pPr>
            <a:r>
              <a:rPr lang="en-US" b="1" dirty="0" smtClean="0">
                <a:latin typeface="Book Antiqua" panose="02040602050305030304" pitchFamily="18" charset="0"/>
              </a:rPr>
              <a:t>trustee and to receive gifts and bequests.</a:t>
            </a:r>
            <a:endParaRPr lang="en-US" dirty="0" smtClean="0">
              <a:latin typeface="Book Antiqua" panose="02040602050305030304" pitchFamily="18" charset="0"/>
            </a:endParaRP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1431533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2881</TotalTime>
  <Words>4977</Words>
  <Application>Microsoft Office PowerPoint</Application>
  <PresentationFormat>On-screen Show (4:3)</PresentationFormat>
  <Paragraphs>250</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PowerPoint Presentation</vt:lpstr>
      <vt:lpstr>The Corporate Legal Entity</vt:lpstr>
      <vt:lpstr>The Structure of the Corporation</vt:lpstr>
      <vt:lpstr>PowerPoint Presentation</vt:lpstr>
      <vt:lpstr>PowerPoint Presentation</vt:lpstr>
      <vt:lpstr>PowerPoint Presentation</vt:lpstr>
      <vt:lpstr>PowerPoint Presentation</vt:lpstr>
      <vt:lpstr>Corporation Procedures</vt:lpstr>
      <vt:lpstr>PowerPoint Presentation</vt:lpstr>
      <vt:lpstr>Trust Services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Trust Committee usually has authority to act:</vt:lpstr>
      <vt:lpstr>Duties of the Trustee</vt:lpstr>
      <vt:lpstr>PowerPoint Presentation</vt:lpstr>
      <vt:lpstr>PowerPoint Presentation</vt:lpstr>
      <vt:lpstr>PowerPoint Presentation</vt:lpstr>
      <vt:lpstr>PowerPoint Presentation</vt:lpstr>
      <vt:lpstr>Powers of the Trustee</vt:lpstr>
      <vt:lpstr>PowerPoint Presentation</vt:lpstr>
      <vt:lpstr>Powers of the Trustee</vt:lpstr>
      <vt:lpstr>PowerPoint Presentation</vt:lpstr>
      <vt:lpstr>PowerPoint Presentation</vt:lpstr>
      <vt:lpstr>PowerPoint Presentation</vt:lpstr>
      <vt:lpstr>PowerPoint Presentation</vt:lpstr>
      <vt:lpstr>Liabilities of the Trustee</vt:lpstr>
      <vt:lpstr>PowerPoint Presentation</vt:lpstr>
      <vt:lpstr>PowerPoint Presentation</vt:lpstr>
      <vt:lpstr>PowerPoint Presentation</vt:lpstr>
      <vt:lpstr>Trustee Liability to Third Persons</vt:lpstr>
      <vt:lpstr>Trustee Liability to Third Persons</vt:lpstr>
      <vt:lpstr>PowerPoint Presentation</vt:lpstr>
      <vt:lpstr>PowerPoint Presentation</vt:lpstr>
      <vt:lpstr>PowerPoint Presentation</vt:lpstr>
      <vt:lpstr>PowerPoint Presentation</vt:lpstr>
      <vt:lpstr>Trustee Responsibility</vt:lpstr>
      <vt:lpstr>Trustee Responsibility</vt:lpstr>
      <vt:lpstr>The Trust Committee</vt:lpstr>
      <vt:lpstr>PowerPoint Presentation</vt:lpstr>
      <vt:lpstr>PowerPoint Presentation</vt:lpstr>
      <vt:lpstr>PowerPoint Presentation</vt:lpstr>
      <vt:lpstr>Answer</vt:lpstr>
      <vt:lpstr>Basic Trust Committee 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Cameron, Gwendolyn J.</cp:lastModifiedBy>
  <cp:revision>81</cp:revision>
  <dcterms:created xsi:type="dcterms:W3CDTF">2013-08-21T19:17:07Z</dcterms:created>
  <dcterms:modified xsi:type="dcterms:W3CDTF">2015-05-12T15:19:36Z</dcterms:modified>
</cp:coreProperties>
</file>