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335" r:id="rId15"/>
    <p:sldId id="276" r:id="rId16"/>
    <p:sldId id="277" r:id="rId17"/>
    <p:sldId id="278" r:id="rId18"/>
    <p:sldId id="281" r:id="rId19"/>
    <p:sldId id="283" r:id="rId20"/>
    <p:sldId id="290" r:id="rId21"/>
    <p:sldId id="304" r:id="rId22"/>
    <p:sldId id="339" r:id="rId23"/>
    <p:sldId id="331" r:id="rId24"/>
    <p:sldId id="337" r:id="rId25"/>
    <p:sldId id="338" r:id="rId26"/>
    <p:sldId id="336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F3A34D0-91E2-4F2E-99AD-32F37118A3BD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CC5ECAC-A295-4BA0-9C85-614D05179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68097-6949-4D90-9437-850FE1E7D82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3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8B821-A2E5-4635-A751-2AA731FFC0A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4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E1EA6-2DE0-4377-971D-401022757B6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4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5DB26-0996-4D8C-AC5F-121B2FC62A5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EC19E-85E8-4225-9D78-439A5E0E7E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Rodin, p. 173</a:t>
            </a:r>
          </a:p>
        </p:txBody>
      </p:sp>
    </p:spTree>
    <p:extLst>
      <p:ext uri="{BB962C8B-B14F-4D97-AF65-F5344CB8AC3E}">
        <p14:creationId xmlns:p14="http://schemas.microsoft.com/office/powerpoint/2010/main" val="71621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F648A-ABDC-406F-BA33-EA03142C565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Rodin, p. 173.</a:t>
            </a:r>
          </a:p>
        </p:txBody>
      </p:sp>
    </p:spTree>
    <p:extLst>
      <p:ext uri="{BB962C8B-B14F-4D97-AF65-F5344CB8AC3E}">
        <p14:creationId xmlns:p14="http://schemas.microsoft.com/office/powerpoint/2010/main" val="36533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34546-AB3D-4557-ABAD-AD95B79F383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4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95369-0C12-4580-B077-D57E7A88F0A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60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DCDD8-822E-46F0-9B96-CFBFE2CCE1F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Rodin, p. 165.</a:t>
            </a:r>
          </a:p>
        </p:txBody>
      </p:sp>
    </p:spTree>
    <p:extLst>
      <p:ext uri="{BB962C8B-B14F-4D97-AF65-F5344CB8AC3E}">
        <p14:creationId xmlns:p14="http://schemas.microsoft.com/office/powerpoint/2010/main" val="1232905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02ED0-1B9C-45F8-8D90-A5F82EE7065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46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E1EA6-2DE0-4377-971D-401022757B6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C191D-EAD3-4C9E-9FD8-C0FE161DA13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CF19C-05C8-43E1-AB32-798F269E993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8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A5F40-30C5-40B1-9B5A-D0299B86673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43F1B-3182-49A5-8C11-4356D6F2FDB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6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2BDD-4DCC-4233-AE17-1196A44E256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Rodin, p. 173.</a:t>
            </a:r>
          </a:p>
        </p:txBody>
      </p:sp>
    </p:spTree>
    <p:extLst>
      <p:ext uri="{BB962C8B-B14F-4D97-AF65-F5344CB8AC3E}">
        <p14:creationId xmlns:p14="http://schemas.microsoft.com/office/powerpoint/2010/main" val="408864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C7A9-C458-417C-9F35-1545BBB1F8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B68ED-FDD1-43A6-A108-A01B1210586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Rodin, p. 172</a:t>
            </a:r>
          </a:p>
        </p:txBody>
      </p:sp>
    </p:spTree>
    <p:extLst>
      <p:ext uri="{BB962C8B-B14F-4D97-AF65-F5344CB8AC3E}">
        <p14:creationId xmlns:p14="http://schemas.microsoft.com/office/powerpoint/2010/main" val="401927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37079-4F89-4CA2-B3E0-8ECD2C2C17C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1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5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5450DF-5F89-4618-BAB2-B4B92D6F64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5A914B-2F9E-447E-A5B4-C0849C4E76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273AC9-9342-4C21-83ED-2D67922A21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0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9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4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08B7-A438-46B6-B882-3DC9AA27612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986E-A06A-467F-B485-7126D98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8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505200"/>
          </a:xfrm>
        </p:spPr>
        <p:txBody>
          <a:bodyPr/>
          <a:lstStyle/>
          <a:p>
            <a:pPr lvl="0"/>
            <a:r>
              <a:rPr lang="en-US" b="1" dirty="0"/>
              <a:t>Planned Giving’s Stewardship </a:t>
            </a:r>
            <a:r>
              <a:rPr lang="en-US" b="1" dirty="0" smtClean="0"/>
              <a:t>Connection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22098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Gary W Dodge</a:t>
            </a:r>
            <a:r>
              <a:rPr lang="en-US" b="1" dirty="0" smtClean="0"/>
              <a:t>, </a:t>
            </a:r>
            <a:r>
              <a:rPr lang="en-US" sz="2500" b="1" dirty="0" smtClean="0"/>
              <a:t>CSPG</a:t>
            </a:r>
          </a:p>
          <a:p>
            <a:r>
              <a:rPr lang="en-US" sz="4400" b="1" dirty="0" smtClean="0"/>
              <a:t>Director Planned Giving &amp; Trust Services</a:t>
            </a:r>
          </a:p>
          <a:p>
            <a:r>
              <a:rPr lang="en-US" sz="4400" b="1" dirty="0" smtClean="0"/>
              <a:t>General Conference of Seventh-day Adventist</a:t>
            </a:r>
          </a:p>
          <a:p>
            <a:r>
              <a:rPr lang="en-US" sz="4400" b="1" dirty="0" smtClean="0"/>
              <a:t>World Church Headquarters</a:t>
            </a:r>
          </a:p>
          <a:p>
            <a:r>
              <a:rPr lang="en-US" sz="4400" b="1" dirty="0" smtClean="0"/>
              <a:t>12501 Old Columbia Pike</a:t>
            </a:r>
          </a:p>
          <a:p>
            <a:r>
              <a:rPr lang="en-US" sz="4400" b="1" dirty="0" smtClean="0"/>
              <a:t>Silver Spring, Maryland, USA, 20904</a:t>
            </a:r>
            <a:endParaRPr lang="en-US" sz="4400" dirty="0"/>
          </a:p>
        </p:txBody>
      </p:sp>
      <p:pic>
        <p:nvPicPr>
          <p:cNvPr id="1026" name="Picture 2" descr="C:\Users\DodgeG\Pictures\Offcie Stuff\PGTR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11730"/>
            <a:ext cx="1828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A Possession </a:t>
            </a:r>
            <a:endParaRPr lang="en-US" sz="4000" b="1" dirty="0"/>
          </a:p>
        </p:txBody>
      </p:sp>
      <p:pic>
        <p:nvPicPr>
          <p:cNvPr id="9223" name="Picture 7" descr="WK00237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82378"/>
            <a:ext cx="5340350" cy="39278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435100"/>
            <a:ext cx="3313113" cy="50419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 Christ’s day an </a:t>
            </a:r>
            <a:r>
              <a:rPr lang="en-US" sz="3200" b="1" dirty="0"/>
              <a:t>unbroken colt was a very valuable asset, a </a:t>
            </a:r>
            <a:r>
              <a:rPr lang="en-US" sz="3200" b="1" dirty="0" smtClean="0"/>
              <a:t>mode of transportation.   </a:t>
            </a:r>
          </a:p>
          <a:p>
            <a:r>
              <a:rPr lang="en-US" sz="3200" b="1" dirty="0" smtClean="0"/>
              <a:t>The colt was a possessions obtained through his net retained earnings.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5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/>
          </a:bodyPr>
          <a:lstStyle/>
          <a:p>
            <a:r>
              <a:rPr lang="en-US" b="1" dirty="0" smtClean="0"/>
              <a:t>Assets are Guarded</a:t>
            </a:r>
            <a:r>
              <a:rPr lang="en-US" dirty="0" smtClean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b="1" dirty="0"/>
              <a:t>Cared</a:t>
            </a:r>
            <a:r>
              <a:rPr lang="en-US" dirty="0"/>
              <a:t> </a:t>
            </a:r>
            <a:r>
              <a:rPr lang="en-US" b="1" dirty="0"/>
              <a:t>For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038600" cy="381059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4038600" cy="3848719"/>
          </a:xfrm>
        </p:spPr>
      </p:pic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0999" y="990601"/>
            <a:ext cx="8382001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transportation equipment, </a:t>
            </a:r>
            <a:r>
              <a:rPr lang="en-US" sz="2800" b="1" dirty="0"/>
              <a:t>farm machinery, </a:t>
            </a:r>
            <a:r>
              <a:rPr lang="en-US" sz="2800" b="1" dirty="0" smtClean="0"/>
              <a:t>boats, furniture and fixtures, computers, vacation homes, investments…………..they </a:t>
            </a:r>
            <a:r>
              <a:rPr lang="en-US" sz="2800" b="1" dirty="0"/>
              <a:t>are </a:t>
            </a:r>
            <a:r>
              <a:rPr lang="en-US" sz="2800" b="1" dirty="0" smtClean="0"/>
              <a:t>protected &amp; </a:t>
            </a:r>
            <a:r>
              <a:rPr lang="en-US" sz="2800" b="1" dirty="0"/>
              <a:t>cared </a:t>
            </a:r>
            <a:r>
              <a:rPr lang="en-US" sz="2800" b="1" dirty="0" smtClean="0"/>
              <a:t>for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81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Asset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Possession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199" cy="5257800"/>
          </a:xfrm>
        </p:spPr>
      </p:pic>
    </p:spTree>
    <p:extLst>
      <p:ext uri="{BB962C8B-B14F-4D97-AF65-F5344CB8AC3E}">
        <p14:creationId xmlns:p14="http://schemas.microsoft.com/office/powerpoint/2010/main" val="4252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981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Image of </a:t>
            </a:r>
            <a:r>
              <a:rPr lang="en-US" b="1" dirty="0" smtClean="0"/>
              <a:t>a True Steward</a:t>
            </a:r>
            <a:br>
              <a:rPr lang="en-US" b="1" dirty="0" smtClean="0"/>
            </a:br>
            <a:r>
              <a:rPr lang="en-US" sz="3600" i="1" dirty="0"/>
              <a:t>www.realtimebelievers.com/blogs/wonderfully-made-</a:t>
            </a:r>
            <a:r>
              <a:rPr lang="en-US" sz="3600" b="1" i="1" dirty="0" err="1"/>
              <a:t>mary</a:t>
            </a:r>
            <a:r>
              <a:rPr lang="en-US" sz="3600" i="1" dirty="0"/>
              <a:t>-</a:t>
            </a:r>
            <a:r>
              <a:rPr lang="en-US" sz="3600" b="1" i="1" dirty="0"/>
              <a:t>grace</a:t>
            </a:r>
            <a:r>
              <a:rPr lang="en-US" sz="3600" i="1" dirty="0"/>
              <a:t>s-story/</a:t>
            </a:r>
            <a:r>
              <a:rPr lang="en-US" sz="3600" dirty="0"/>
              <a:t>‎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05000"/>
            <a:ext cx="4572000" cy="4572000"/>
          </a:xfrm>
        </p:spPr>
        <p:txBody>
          <a:bodyPr>
            <a:noAutofit/>
          </a:bodyPr>
          <a:lstStyle/>
          <a:p>
            <a:r>
              <a:rPr lang="en-US" b="1" dirty="0" smtClean="0"/>
              <a:t>We </a:t>
            </a:r>
            <a:r>
              <a:rPr lang="en-US" b="1" dirty="0"/>
              <a:t>are called to care for all the Lord has </a:t>
            </a:r>
            <a:r>
              <a:rPr lang="en-US" b="1" dirty="0" smtClean="0"/>
              <a:t>given </a:t>
            </a:r>
            <a:r>
              <a:rPr lang="en-US" b="1" dirty="0"/>
              <a:t>us </a:t>
            </a:r>
            <a:r>
              <a:rPr lang="en-US" b="1" dirty="0" smtClean="0"/>
              <a:t>………….. Mary Grace</a:t>
            </a:r>
          </a:p>
          <a:p>
            <a:r>
              <a:rPr lang="en-US" b="1" dirty="0" smtClean="0"/>
              <a:t>Stewards recognize  who the Owner is and perform accordingly – to the best of their ability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lipArt Placeholder 1"/>
          <p:cNvSpPr txBox="1">
            <a:spLocks/>
          </p:cNvSpPr>
          <p:nvPr/>
        </p:nvSpPr>
        <p:spPr>
          <a:xfrm>
            <a:off x="838200" y="2133600"/>
            <a:ext cx="3810000" cy="4114800"/>
          </a:xfrm>
          <a:prstGeom prst="rect">
            <a:avLst/>
          </a:prstGeom>
        </p:spPr>
      </p:sp>
      <p:sp>
        <p:nvSpPr>
          <p:cNvPr id="7" name="ClipArt Placeholder 1"/>
          <p:cNvSpPr txBox="1">
            <a:spLocks/>
          </p:cNvSpPr>
          <p:nvPr/>
        </p:nvSpPr>
        <p:spPr>
          <a:xfrm>
            <a:off x="766762" y="1981200"/>
            <a:ext cx="3810000" cy="4114800"/>
          </a:xfrm>
          <a:prstGeom prst="rect">
            <a:avLst/>
          </a:prstGeom>
        </p:spPr>
      </p:sp>
      <p:pic>
        <p:nvPicPr>
          <p:cNvPr id="3" name="ClipArt Placeholder 2" descr="Mary Grace at the pian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2120"/>
            <a:ext cx="37338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Steward Recognized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Lord as Owner</a:t>
            </a: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>
            <a:noAutofit/>
          </a:bodyPr>
          <a:lstStyle/>
          <a:p>
            <a:r>
              <a:rPr lang="en-US" sz="2800" b="1" dirty="0"/>
              <a:t>So when the disciples started untying the colt and the owner said, “Hey, where are you going with my colt?’  They simply said, “The Lord </a:t>
            </a:r>
            <a:r>
              <a:rPr lang="en-US" sz="2800" b="1" dirty="0" smtClean="0"/>
              <a:t>has need of them.”  </a:t>
            </a:r>
            <a:endParaRPr lang="en-US" sz="2800" b="1" dirty="0"/>
          </a:p>
          <a:p>
            <a:r>
              <a:rPr lang="en-US" sz="2800" b="1" dirty="0"/>
              <a:t>And he said </a:t>
            </a:r>
            <a:r>
              <a:rPr lang="en-US" sz="2800" b="1" dirty="0" smtClean="0"/>
              <a:t> by his action. “All </a:t>
            </a:r>
            <a:r>
              <a:rPr lang="en-US" sz="2800" b="1" dirty="0"/>
              <a:t>right.”  </a:t>
            </a:r>
          </a:p>
          <a:p>
            <a:r>
              <a:rPr lang="en-US" b="1" dirty="0">
                <a:solidFill>
                  <a:srgbClr val="FFFF00"/>
                </a:solidFill>
              </a:rPr>
              <a:t>THAT’S GOOD STEWARDSHIP</a:t>
            </a:r>
          </a:p>
        </p:txBody>
      </p:sp>
      <p:pic>
        <p:nvPicPr>
          <p:cNvPr id="67591" name="Picture 7" descr="RF0019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1910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Being Ready </a:t>
            </a:r>
            <a:r>
              <a:rPr lang="en-US" b="1" dirty="0"/>
              <a:t>to </a:t>
            </a:r>
            <a:r>
              <a:rPr lang="en-US" b="1" dirty="0" smtClean="0"/>
              <a:t>Give</a:t>
            </a:r>
            <a:endParaRPr lang="en-US" b="1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381000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We </a:t>
            </a:r>
            <a:r>
              <a:rPr lang="en-US" b="1" dirty="0"/>
              <a:t>are </a:t>
            </a:r>
            <a:r>
              <a:rPr lang="en-US" b="1" dirty="0" smtClean="0"/>
              <a:t>called </a:t>
            </a:r>
            <a:r>
              <a:rPr lang="en-US" b="1" dirty="0"/>
              <a:t>to be ready at any time to give </a:t>
            </a:r>
            <a:r>
              <a:rPr lang="en-US" b="1" dirty="0" smtClean="0"/>
              <a:t>possessions </a:t>
            </a:r>
            <a:r>
              <a:rPr lang="en-US" b="1" dirty="0"/>
              <a:t>when we believe the Lord has need of them.  </a:t>
            </a:r>
          </a:p>
        </p:txBody>
      </p:sp>
      <p:pic>
        <p:nvPicPr>
          <p:cNvPr id="2050" name="Picture 2" descr="C:\Users\DodgeG\Pictures\2012-05-18 - 2014-04-03 Netarts\DSC0203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87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b="1" dirty="0" smtClean="0"/>
              <a:t>A Steward is Always Ready</a:t>
            </a:r>
            <a:endParaRPr lang="en-US" b="1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343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The possessions God has given are for the care of Family (1 Timothy 5:8) and to be available for furthering the Kingdom of God on this earth as we prepare for the second coming of Jesus!</a:t>
            </a:r>
            <a:r>
              <a:rPr lang="en-US" sz="1000" b="1" dirty="0" smtClean="0"/>
              <a:t> 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Planned Giving &amp; Trust Service is Stewarding accumulated Possessions for God’s Kingdom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7286" name="Picture 6" descr="061116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40386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Give Because the Lord Needs It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2672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We </a:t>
            </a:r>
            <a:r>
              <a:rPr lang="en-US" sz="2800" b="1" dirty="0"/>
              <a:t>must be prepared to give only because we believe the Lord has need of it</a:t>
            </a:r>
            <a:r>
              <a:rPr lang="en-US" sz="2800" b="1" dirty="0" smtClean="0"/>
              <a:t>.….</a:t>
            </a:r>
            <a:r>
              <a:rPr lang="en-US" sz="2800" b="1" dirty="0"/>
              <a:t>What a joy it must have been when the man later saw Jesus ride into Jerusalem on that same donkey!  What a joy it will be for us when we see how God will use the resources entrusted to us in the work of His Kingdom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98310" name="Picture 6" descr="06051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62200"/>
            <a:ext cx="43434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435100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199" cy="6400800"/>
          </a:xfrm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981200"/>
            <a:ext cx="2819401" cy="4144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How Much of Your Money  Can You Give to Your Church?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Planning a Gift for Jesus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Possessions account for more of a persons wealth than cash!  </a:t>
            </a:r>
            <a:r>
              <a:rPr lang="en-US" sz="105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A husband and wife planned to make a difference in the lives of people – through a house of worship!</a:t>
            </a:r>
            <a:r>
              <a:rPr lang="en-US" sz="1050" b="1" dirty="0" smtClean="0"/>
              <a:t>            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A gift in life allows the donor to see how God blesses His possessions.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/>
          </a:p>
        </p:txBody>
      </p:sp>
      <p:sp>
        <p:nvSpPr>
          <p:cNvPr id="14342" name="AutoShape 6" descr="5814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4" name="AutoShape 8" descr="5814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AutoShape 10" descr="5814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953000" cy="4114800"/>
          </a:xfrm>
        </p:spPr>
      </p:pic>
    </p:spTree>
    <p:extLst>
      <p:ext uri="{BB962C8B-B14F-4D97-AF65-F5344CB8AC3E}">
        <p14:creationId xmlns:p14="http://schemas.microsoft.com/office/powerpoint/2010/main" val="4105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a </a:t>
            </a: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God-sized Mission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Stewardship</a:t>
            </a:r>
            <a:r>
              <a:rPr lang="en-US" sz="32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Planned Giving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Possessions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Timing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Financial Blessings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5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Planned Giving &amp; Trust Services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343400" cy="5105400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/>
              <a:t>An individual today has more possessions than Cash.  In most countries 93% of a persons assets are in possessions, only 7% Cash </a:t>
            </a:r>
          </a:p>
          <a:p>
            <a:endParaRPr lang="en-US" sz="2800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Planned Giving &amp; Trust Service assist the Donor by using possessions to support God’s ministry 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0906" name="Picture 10" descr="I-187-02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4958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3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The Phone Conversation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US" sz="2800" b="1" dirty="0" smtClean="0"/>
              <a:t>I have a small beach home I am thinking it might be of some value for the mission and ministry of the conference. </a:t>
            </a:r>
          </a:p>
          <a:p>
            <a:r>
              <a:rPr lang="en-US" sz="2800" b="1" dirty="0" smtClean="0"/>
              <a:t>Could we talk about gifting this to the conference? </a:t>
            </a:r>
            <a:endParaRPr lang="en-US" sz="2800" b="1" dirty="0"/>
          </a:p>
        </p:txBody>
      </p:sp>
      <p:pic>
        <p:nvPicPr>
          <p:cNvPr id="44036" name="Picture 4" descr="RF24577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r="13333"/>
          <a:stretch>
            <a:fillRect/>
          </a:stretch>
        </p:blipFill>
        <p:spPr>
          <a:xfrm>
            <a:off x="4648200" y="1371600"/>
            <a:ext cx="43434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Beach Home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1"/>
            <a:ext cx="80010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STEWARDING  GOD’S  POSSESSIONS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524000"/>
            <a:ext cx="42672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Is the function of </a:t>
            </a:r>
            <a:r>
              <a:rPr lang="en-US" sz="2800" b="1" dirty="0">
                <a:solidFill>
                  <a:srgbClr val="FFFF00"/>
                </a:solidFill>
              </a:rPr>
              <a:t>Planned Giving &amp; Trust </a:t>
            </a:r>
            <a:r>
              <a:rPr lang="en-US" sz="2800" b="1" dirty="0" smtClean="0">
                <a:solidFill>
                  <a:srgbClr val="FFFF00"/>
                </a:solidFill>
              </a:rPr>
              <a:t>Services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When the owner asked, Where </a:t>
            </a:r>
            <a:r>
              <a:rPr lang="en-US" sz="2800" b="1" dirty="0"/>
              <a:t>are you going with </a:t>
            </a:r>
            <a:r>
              <a:rPr lang="en-US" sz="2800" b="1" dirty="0" smtClean="0"/>
              <a:t>them?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 smtClean="0"/>
              <a:t>The disciples said,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en-US" sz="2800" b="1" dirty="0">
                <a:solidFill>
                  <a:srgbClr val="FFFF00"/>
                </a:solidFill>
              </a:rPr>
              <a:t>The Lord </a:t>
            </a:r>
            <a:r>
              <a:rPr lang="en-US" sz="2800" b="1" dirty="0" smtClean="0">
                <a:solidFill>
                  <a:srgbClr val="FFFF00"/>
                </a:solidFill>
              </a:rPr>
              <a:t>has need of </a:t>
            </a:r>
            <a:r>
              <a:rPr lang="en-US" sz="2800" b="1" dirty="0">
                <a:solidFill>
                  <a:srgbClr val="FFFF00"/>
                </a:solidFill>
              </a:rPr>
              <a:t>it.” </a:t>
            </a:r>
            <a:r>
              <a:rPr lang="en-US" sz="2800" b="1" dirty="0" smtClean="0">
                <a:solidFill>
                  <a:srgbClr val="FFFF00"/>
                </a:solidFill>
              </a:rPr>
              <a:t>And his response “OK”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7591" name="Picture 7" descr="RF0019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581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There Is A Do Nothing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all the assets God has given</a:t>
            </a:r>
          </a:p>
          <a:p>
            <a:pPr algn="ctr"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Children	Money	Investments	Property</a:t>
            </a: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Automobiles	Home 	Ranch/Farm</a:t>
            </a: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Cattle	Sheep/Goats	Other Livestock</a:t>
            </a: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Family Keepsakes	Personal Items</a:t>
            </a:r>
          </a:p>
          <a:p>
            <a:pPr>
              <a:buNone/>
            </a:pP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The Do Nothing Process 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 smtClean="0"/>
              <a:t>Lay all possessions God has given you on the </a:t>
            </a:r>
          </a:p>
          <a:p>
            <a:pPr algn="ctr">
              <a:buNone/>
            </a:pPr>
            <a:r>
              <a:rPr lang="en-US" sz="3200" b="1" dirty="0" smtClean="0"/>
              <a:t>Probate Judge’s Desk </a:t>
            </a:r>
          </a:p>
          <a:p>
            <a:pPr algn="ctr">
              <a:buNone/>
            </a:pPr>
            <a:r>
              <a:rPr lang="en-US" sz="3200" b="1" dirty="0" smtClean="0"/>
              <a:t>And say by your actions</a:t>
            </a:r>
          </a:p>
          <a:p>
            <a:pPr algn="ctr">
              <a:buNone/>
            </a:pPr>
            <a:endParaRPr lang="en-US" sz="2200" b="1" dirty="0" smtClean="0"/>
          </a:p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Here –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God gave all these to me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Now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Judge you decide what happens!</a:t>
            </a:r>
          </a:p>
          <a:p>
            <a:pPr algn="ctr">
              <a:buNone/>
            </a:pPr>
            <a:endParaRPr lang="en-US" sz="22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Generally this is what happens when one does not prepare a Last Will and Testament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Earnings/Income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Numbers 18:21 “And the Lord said to Aaron……….no allocation of land………I will give them the tithes from the entire land of Israel”</a:t>
            </a:r>
          </a:p>
          <a:p>
            <a:pPr lvl="8"/>
            <a:r>
              <a:rPr lang="en-US" b="1" dirty="0" smtClean="0"/>
              <a:t>New Living Translation</a:t>
            </a:r>
          </a:p>
          <a:p>
            <a:endParaRPr lang="en-US" dirty="0"/>
          </a:p>
          <a:p>
            <a:r>
              <a:rPr lang="en-US" b="1" dirty="0" smtClean="0"/>
              <a:t>2 Chronicles 31:12 “the people faithfully brought all tithes and gifts to the Temple…..”</a:t>
            </a:r>
          </a:p>
          <a:p>
            <a:pPr lvl="8"/>
            <a:r>
              <a:rPr lang="en-US" b="1" dirty="0" smtClean="0"/>
              <a:t>New Living Translation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0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Jesus’ Triumphant Entry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J</a:t>
            </a:r>
            <a:r>
              <a:rPr lang="en-US" b="1" dirty="0" smtClean="0"/>
              <a:t>esus </a:t>
            </a:r>
            <a:r>
              <a:rPr lang="en-US" b="1" dirty="0"/>
              <a:t>… went on ahead, going up to Jerusalem.  As he approached Bethphage and Bethany at the hill called the Mount of </a:t>
            </a:r>
            <a:r>
              <a:rPr lang="en-US" b="1" dirty="0" smtClean="0"/>
              <a:t>Olives </a:t>
            </a:r>
            <a:endParaRPr lang="en-US" b="1" dirty="0"/>
          </a:p>
        </p:txBody>
      </p:sp>
      <p:pic>
        <p:nvPicPr>
          <p:cNvPr id="3081" name="Picture 9" descr="060507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b="25999"/>
          <a:stretch>
            <a:fillRect/>
          </a:stretch>
        </p:blipFill>
        <p:spPr>
          <a:xfrm>
            <a:off x="685800" y="260985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/>
              <a:t>“Go and </a:t>
            </a:r>
            <a:r>
              <a:rPr lang="en-US" b="1" dirty="0" smtClean="0"/>
              <a:t>Bring The Colt”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958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 </a:t>
            </a:r>
            <a:r>
              <a:rPr lang="en-US" sz="2800" b="1" dirty="0"/>
              <a:t>sent two of his disciples, saying to them, </a:t>
            </a:r>
            <a:r>
              <a:rPr lang="en-US" sz="2800" b="1" dirty="0" smtClean="0"/>
              <a:t>Go </a:t>
            </a:r>
            <a:r>
              <a:rPr lang="en-US" sz="2800" b="1" dirty="0"/>
              <a:t>to the village ahead of you, and as you enter it, you will find a colt tied there, which no one has ever ridden. </a:t>
            </a:r>
            <a:r>
              <a:rPr lang="en-US" sz="2800" b="1" dirty="0" smtClean="0"/>
              <a:t>Untie </a:t>
            </a:r>
            <a:r>
              <a:rPr lang="en-US" sz="2800" b="1" dirty="0"/>
              <a:t>it and bring it here. If anyone asks you, </a:t>
            </a:r>
            <a:r>
              <a:rPr lang="en-US" sz="2800" b="1" dirty="0" smtClean="0"/>
              <a:t>Why </a:t>
            </a:r>
            <a:r>
              <a:rPr lang="en-US" sz="2800" b="1" dirty="0"/>
              <a:t>are you untying it</a:t>
            </a:r>
            <a:r>
              <a:rPr lang="en-US" sz="2800" b="1" dirty="0" smtClean="0"/>
              <a:t>? </a:t>
            </a:r>
            <a:r>
              <a:rPr lang="en-US" sz="2800" b="1" dirty="0"/>
              <a:t>tell him,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The </a:t>
            </a:r>
            <a:r>
              <a:rPr lang="en-US" sz="2800" b="1" u="sng" dirty="0"/>
              <a:t>Lord </a:t>
            </a:r>
            <a:r>
              <a:rPr lang="en-US" sz="2800" b="1" u="sng" dirty="0" smtClean="0"/>
              <a:t> has </a:t>
            </a:r>
            <a:r>
              <a:rPr lang="en-US" sz="2800" b="1" dirty="0" smtClean="0"/>
              <a:t>(Owner</a:t>
            </a:r>
            <a:r>
              <a:rPr lang="en-US" sz="2800" b="1" dirty="0"/>
              <a:t>) </a:t>
            </a:r>
            <a:r>
              <a:rPr lang="en-US" sz="2800" b="1" u="sng" dirty="0" smtClean="0"/>
              <a:t>need of them”</a:t>
            </a:r>
            <a:r>
              <a:rPr lang="en-US" sz="2800" b="1" dirty="0" smtClean="0"/>
              <a:t>   Matthew 21: 1-3</a:t>
            </a:r>
            <a:endParaRPr lang="en-US" sz="2800" b="1" dirty="0"/>
          </a:p>
        </p:txBody>
      </p:sp>
      <p:pic>
        <p:nvPicPr>
          <p:cNvPr id="4102" name="Picture 6" descr="06060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367665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 </a:t>
            </a:r>
            <a:r>
              <a:rPr lang="en-US" b="1" dirty="0" smtClean="0"/>
              <a:t>Successful Fundraising Resources Manuel Required</a:t>
            </a:r>
            <a:endParaRPr lang="en-US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4343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disciples </a:t>
            </a:r>
            <a:r>
              <a:rPr lang="en-US" b="1" dirty="0"/>
              <a:t>had no giving charts, no video presentation, no campaign booklet and no brochures.  They quoted no Scriptures on rewards for cheerful giving,</a:t>
            </a:r>
          </a:p>
        </p:txBody>
      </p:sp>
      <p:pic>
        <p:nvPicPr>
          <p:cNvPr id="88071" name="Picture 7" descr="CB10048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81200"/>
            <a:ext cx="2746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1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 Promises and No Pressure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52600"/>
            <a:ext cx="4419600" cy="4343400"/>
          </a:xfrm>
        </p:spPr>
        <p:txBody>
          <a:bodyPr>
            <a:noAutofit/>
          </a:bodyPr>
          <a:lstStyle/>
          <a:p>
            <a:r>
              <a:rPr lang="en-US" b="1" dirty="0" smtClean="0"/>
              <a:t>And </a:t>
            </a:r>
            <a:r>
              <a:rPr lang="en-US" b="1" dirty="0"/>
              <a:t>they did not promise the animals would be returned or paid for.  They did not try to inflict guilt, incite sympathy or conjure up omens of tragedy if the gift </a:t>
            </a:r>
            <a:r>
              <a:rPr lang="en-US" b="1" dirty="0" smtClean="0"/>
              <a:t>was </a:t>
            </a:r>
            <a:r>
              <a:rPr lang="en-US" b="1" dirty="0"/>
              <a:t>withheld….</a:t>
            </a:r>
          </a:p>
        </p:txBody>
      </p:sp>
      <p:pic>
        <p:nvPicPr>
          <p:cNvPr id="89095" name="Picture 7" descr="RF24621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839" r="23334"/>
          <a:stretch>
            <a:fillRect/>
          </a:stretch>
        </p:blipFill>
        <p:spPr>
          <a:xfrm>
            <a:off x="304800" y="1905000"/>
            <a:ext cx="3810000" cy="41147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 Special Benefits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1148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discussed no tax advantages for the owner, no special benefits for the </a:t>
            </a:r>
            <a:r>
              <a:rPr lang="en-US" b="1" dirty="0" smtClean="0"/>
              <a:t>gift, no modern-day fundraising campaign, no lead giver </a:t>
            </a:r>
            <a:r>
              <a:rPr lang="en-US" b="1" dirty="0"/>
              <a:t>and no </a:t>
            </a:r>
            <a:r>
              <a:rPr lang="en-US" b="1" dirty="0" smtClean="0"/>
              <a:t>naming opportunities….</a:t>
            </a:r>
            <a:endParaRPr lang="en-US" b="1" dirty="0"/>
          </a:p>
        </p:txBody>
      </p:sp>
      <p:pic>
        <p:nvPicPr>
          <p:cNvPr id="90119" name="Picture 7" descr="O-049-055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581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Simple Request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667000"/>
            <a:ext cx="48768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tell my steward ……. “</a:t>
            </a:r>
            <a:r>
              <a:rPr lang="en-US" sz="4000" b="1" u="sng" dirty="0" smtClean="0"/>
              <a:t>The Lord has need of them”</a:t>
            </a:r>
          </a:p>
          <a:p>
            <a:r>
              <a:rPr lang="en-US" sz="4000" b="1" u="sng" dirty="0" smtClean="0"/>
              <a:t>The Owner needs them!</a:t>
            </a:r>
            <a:endParaRPr lang="en-US" sz="4000" b="1" dirty="0"/>
          </a:p>
        </p:txBody>
      </p:sp>
      <p:pic>
        <p:nvPicPr>
          <p:cNvPr id="91142" name="Picture 6" descr="061208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7999"/>
          <a:stretch>
            <a:fillRect/>
          </a:stretch>
        </p:blipFill>
        <p:spPr>
          <a:xfrm>
            <a:off x="152400" y="1981200"/>
            <a:ext cx="36210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954</Words>
  <Application>Microsoft Office PowerPoint</Application>
  <PresentationFormat>On-screen Show (4:3)</PresentationFormat>
  <Paragraphs>126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Planned Giving’s Stewardship Connection   </vt:lpstr>
      <vt:lpstr>Stewardship a God-sized Mission </vt:lpstr>
      <vt:lpstr>Earnings/Income</vt:lpstr>
      <vt:lpstr>Jesus’ Triumphant Entry</vt:lpstr>
      <vt:lpstr>“Go and Bring The Colt”</vt:lpstr>
      <vt:lpstr>No Successful Fundraising Resources Manuel Required</vt:lpstr>
      <vt:lpstr>No Promises and No Pressure</vt:lpstr>
      <vt:lpstr>No Special Benefits</vt:lpstr>
      <vt:lpstr>The Simple Request</vt:lpstr>
      <vt:lpstr>A Possession </vt:lpstr>
      <vt:lpstr>Assets are Guarded and Cared For</vt:lpstr>
      <vt:lpstr>An Asset = Possession</vt:lpstr>
      <vt:lpstr>An Image of a True Steward www.realtimebelievers.com/blogs/wonderfully-made-mary-graces-story/‎ </vt:lpstr>
      <vt:lpstr>The Steward Recognized  the Lord as Owner</vt:lpstr>
      <vt:lpstr>Being Ready to Give</vt:lpstr>
      <vt:lpstr>A Steward is Always Ready</vt:lpstr>
      <vt:lpstr>Give Because the Lord Needs It</vt:lpstr>
      <vt:lpstr>PowerPoint Presentation</vt:lpstr>
      <vt:lpstr>Planning a Gift for Jesus</vt:lpstr>
      <vt:lpstr>Planned Giving &amp; Trust Services</vt:lpstr>
      <vt:lpstr>The Phone Conversation</vt:lpstr>
      <vt:lpstr>The Small Beach Home</vt:lpstr>
      <vt:lpstr> STEWARDING  GOD’S  POSSESSIONS </vt:lpstr>
      <vt:lpstr>There Is A Do Nothing Process</vt:lpstr>
      <vt:lpstr>What The Do Nothing Process Is</vt:lpstr>
      <vt:lpstr>PowerPoint Presentation</vt:lpstr>
    </vt:vector>
  </TitlesOfParts>
  <Company>S.D.A. Church World Headquarters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Giving’s Stewardship Connection</dc:title>
  <dc:creator>Dodge, Gary</dc:creator>
  <cp:lastModifiedBy>Cameron, Gwendolyn J.</cp:lastModifiedBy>
  <cp:revision>58</cp:revision>
  <cp:lastPrinted>2013-12-03T18:05:49Z</cp:lastPrinted>
  <dcterms:created xsi:type="dcterms:W3CDTF">2012-05-13T05:13:54Z</dcterms:created>
  <dcterms:modified xsi:type="dcterms:W3CDTF">2015-05-12T15:13:44Z</dcterms:modified>
</cp:coreProperties>
</file>