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703" r:id="rId4"/>
    <p:sldMasterId id="2147483718" r:id="rId5"/>
    <p:sldMasterId id="2147483733" r:id="rId6"/>
  </p:sldMasterIdLst>
  <p:notesMasterIdLst>
    <p:notesMasterId r:id="rId45"/>
  </p:notesMasterIdLst>
  <p:sldIdLst>
    <p:sldId id="279" r:id="rId7"/>
    <p:sldId id="257" r:id="rId8"/>
    <p:sldId id="258" r:id="rId9"/>
    <p:sldId id="259" r:id="rId10"/>
    <p:sldId id="260" r:id="rId11"/>
    <p:sldId id="262" r:id="rId12"/>
    <p:sldId id="263" r:id="rId13"/>
    <p:sldId id="264"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65" r:id="rId29"/>
    <p:sldId id="266" r:id="rId30"/>
    <p:sldId id="267" r:id="rId31"/>
    <p:sldId id="268" r:id="rId32"/>
    <p:sldId id="269" r:id="rId33"/>
    <p:sldId id="270" r:id="rId34"/>
    <p:sldId id="271" r:id="rId35"/>
    <p:sldId id="272" r:id="rId36"/>
    <p:sldId id="273" r:id="rId37"/>
    <p:sldId id="274" r:id="rId38"/>
    <p:sldId id="275" r:id="rId39"/>
    <p:sldId id="281" r:id="rId40"/>
    <p:sldId id="276" r:id="rId41"/>
    <p:sldId id="277" r:id="rId42"/>
    <p:sldId id="278" r:id="rId43"/>
    <p:sldId id="28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71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F838F-03CD-4E49-A5F1-C5E35F0401C8}"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0714E-F1F0-4DBD-9BE5-25B222B7C0F0}" type="slidenum">
              <a:rPr lang="en-US" smtClean="0"/>
              <a:t>‹#›</a:t>
            </a:fld>
            <a:endParaRPr lang="en-US"/>
          </a:p>
        </p:txBody>
      </p:sp>
    </p:spTree>
    <p:extLst>
      <p:ext uri="{BB962C8B-B14F-4D97-AF65-F5344CB8AC3E}">
        <p14:creationId xmlns:p14="http://schemas.microsoft.com/office/powerpoint/2010/main" val="408360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68097-6949-4D90-9437-850FE1E7D823}" type="slidenum">
              <a:rPr lang="en-US">
                <a:solidFill>
                  <a:prstClr val="black"/>
                </a:solidFill>
              </a:rPr>
              <a:pPr/>
              <a:t>10</a:t>
            </a:fld>
            <a:endParaRPr lang="en-US" dirty="0">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283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F648A-ABDC-406F-BA33-EA03142C5653}" type="slidenum">
              <a:rPr lang="en-US">
                <a:solidFill>
                  <a:prstClr val="black"/>
                </a:solidFill>
              </a:rPr>
              <a:pPr/>
              <a:t>19</a:t>
            </a:fld>
            <a:endParaRPr lang="en-US" dirty="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Rodin, p. 173.</a:t>
            </a:r>
          </a:p>
        </p:txBody>
      </p:sp>
    </p:spTree>
    <p:extLst>
      <p:ext uri="{BB962C8B-B14F-4D97-AF65-F5344CB8AC3E}">
        <p14:creationId xmlns:p14="http://schemas.microsoft.com/office/powerpoint/2010/main" val="247392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34546-AB3D-4557-ABAD-AD95B79F3833}" type="slidenum">
              <a:rPr lang="en-US">
                <a:solidFill>
                  <a:prstClr val="black"/>
                </a:solidFill>
              </a:rPr>
              <a:pPr/>
              <a:t>20</a:t>
            </a:fld>
            <a:endParaRPr lang="en-US" dirty="0">
              <a:solidFill>
                <a:prstClr val="black"/>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1624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95369-0C12-4580-B077-D57E7A88F0A7}" type="slidenum">
              <a:rPr lang="en-US">
                <a:solidFill>
                  <a:prstClr val="black"/>
                </a:solidFill>
              </a:rPr>
              <a:pPr/>
              <a:t>21</a:t>
            </a:fld>
            <a:endParaRPr lang="en-US" dirty="0">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5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DCDD8-822E-46F0-9B96-CFBFE2CCE1FF}" type="slidenum">
              <a:rPr lang="en-US">
                <a:solidFill>
                  <a:prstClr val="black"/>
                </a:solidFill>
              </a:rPr>
              <a:pPr/>
              <a:t>22</a:t>
            </a:fld>
            <a:endParaRPr lang="en-US" dirty="0">
              <a:solidFill>
                <a:prstClr val="black"/>
              </a:solidFill>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dirty="0"/>
              <a:t>Rodin, p. 165.</a:t>
            </a:r>
          </a:p>
        </p:txBody>
      </p:sp>
    </p:spTree>
    <p:extLst>
      <p:ext uri="{BB962C8B-B14F-4D97-AF65-F5344CB8AC3E}">
        <p14:creationId xmlns:p14="http://schemas.microsoft.com/office/powerpoint/2010/main" val="15644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C191D-EAD3-4C9E-9FD8-C0FE161DA13D}" type="slidenum">
              <a:rPr lang="en-US">
                <a:solidFill>
                  <a:prstClr val="black"/>
                </a:solidFill>
              </a:rPr>
              <a:pPr/>
              <a:t>11</a:t>
            </a:fld>
            <a:endParaRPr lang="en-US" dirty="0">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29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02BDD-4DCC-4233-AE17-1196A44E256B}" type="slidenum">
              <a:rPr lang="en-US">
                <a:solidFill>
                  <a:prstClr val="black"/>
                </a:solidFill>
              </a:rPr>
              <a:pPr/>
              <a:t>12</a:t>
            </a:fld>
            <a:endParaRPr lang="en-US" dirty="0">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Rodin, p. 173.</a:t>
            </a:r>
          </a:p>
        </p:txBody>
      </p:sp>
    </p:spTree>
    <p:extLst>
      <p:ext uri="{BB962C8B-B14F-4D97-AF65-F5344CB8AC3E}">
        <p14:creationId xmlns:p14="http://schemas.microsoft.com/office/powerpoint/2010/main" val="257702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AC7A9-C458-417C-9F35-1545BBB1F868}" type="slidenum">
              <a:rPr lang="en-US">
                <a:solidFill>
                  <a:prstClr val="black"/>
                </a:solidFill>
              </a:rPr>
              <a:pPr/>
              <a:t>13</a:t>
            </a:fld>
            <a:endParaRPr lang="en-US" dirty="0">
              <a:solidFill>
                <a:prstClr val="black"/>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9136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B68ED-FDD1-43A6-A108-A01B1210586A}" type="slidenum">
              <a:rPr lang="en-US">
                <a:solidFill>
                  <a:prstClr val="black"/>
                </a:solidFill>
              </a:rPr>
              <a:pPr/>
              <a:t>14</a:t>
            </a:fld>
            <a:endParaRPr lang="en-US" dirty="0">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dirty="0"/>
              <a:t>Rodin, p. 172</a:t>
            </a:r>
          </a:p>
        </p:txBody>
      </p:sp>
    </p:spTree>
    <p:extLst>
      <p:ext uri="{BB962C8B-B14F-4D97-AF65-F5344CB8AC3E}">
        <p14:creationId xmlns:p14="http://schemas.microsoft.com/office/powerpoint/2010/main" val="328105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37079-4F89-4CA2-B3E0-8ECD2C2C17CB}" type="slidenum">
              <a:rPr lang="en-US">
                <a:solidFill>
                  <a:prstClr val="black"/>
                </a:solidFill>
              </a:rPr>
              <a:pPr/>
              <a:t>15</a:t>
            </a:fld>
            <a:endParaRPr lang="en-US" dirty="0">
              <a:solidFill>
                <a:prstClr val="black"/>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690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8B821-A2E5-4635-A751-2AA731FFC0A9}" type="slidenum">
              <a:rPr lang="en-US">
                <a:solidFill>
                  <a:prstClr val="black"/>
                </a:solidFill>
              </a:rPr>
              <a:pPr/>
              <a:t>16</a:t>
            </a:fld>
            <a:endParaRPr lang="en-US" dirty="0">
              <a:solidFill>
                <a:prstClr val="black"/>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531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E1EA6-2DE0-4377-971D-401022757B69}" type="slidenum">
              <a:rPr lang="en-US">
                <a:solidFill>
                  <a:prstClr val="black"/>
                </a:solidFill>
              </a:rPr>
              <a:pPr/>
              <a:t>17</a:t>
            </a:fld>
            <a:endParaRPr lang="en-US" dirty="0">
              <a:solidFill>
                <a:prstClr val="black"/>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977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EC19E-85E8-4225-9D78-439A5E0E7EB8}" type="slidenum">
              <a:rPr lang="en-US">
                <a:solidFill>
                  <a:prstClr val="black"/>
                </a:solidFill>
              </a:rPr>
              <a:pPr/>
              <a:t>18</a:t>
            </a:fld>
            <a:endParaRPr lang="en-US" dirty="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a:t>Rodin, p. 173</a:t>
            </a:r>
          </a:p>
        </p:txBody>
      </p:sp>
    </p:spTree>
    <p:extLst>
      <p:ext uri="{BB962C8B-B14F-4D97-AF65-F5344CB8AC3E}">
        <p14:creationId xmlns:p14="http://schemas.microsoft.com/office/powerpoint/2010/main" val="218763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373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743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761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normAutofit/>
          </a:bodyPr>
          <a:lstStyle/>
          <a:p>
            <a:pPr lvl="0"/>
            <a:endParaRPr lang="en-US" noProof="0"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3D87C3AB-A56F-4D3D-A99E-38D9FCEA274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666561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581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37104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52806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326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4726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3796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651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398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43461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7827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88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82610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5450DF-5F89-4618-BAB2-B4B92D6F64B7}"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21499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E5A914B-2F9E-447E-A5B4-C0849C4E761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16382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0273AC9-9342-4C21-83ED-2D67922A2112}"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9154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56688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34395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5925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15002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973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315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8438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81303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5526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5557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06357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2197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5450DF-5F89-4618-BAB2-B4B92D6F64B7}"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60929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E5A914B-2F9E-447E-A5B4-C0849C4E761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3314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8874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0273AC9-9342-4C21-83ED-2D67922A2112}"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79027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6734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2016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3143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1998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56659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5736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8059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70059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3669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1329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88809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52670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5450DF-5F89-4618-BAB2-B4B92D6F64B7}"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21303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E5A914B-2F9E-447E-A5B4-C0849C4E761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341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0273AC9-9342-4C21-83ED-2D67922A2112}"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69795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7312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80432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6851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50029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284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36414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3312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5567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3235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0674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52013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0790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5450DF-5F89-4618-BAB2-B4B92D6F64B7}"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31707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E5A914B-2F9E-447E-A5B4-C0849C4E761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83567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0273AC9-9342-4C21-83ED-2D67922A2112}"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021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31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47417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17827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022185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61246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479145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71643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10445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656076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51882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6828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8191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40499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5450DF-5F89-4618-BAB2-B4B92D6F64B7}"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90035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E5A914B-2F9E-447E-A5B4-C0849C4E761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61536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0273AC9-9342-4C21-83ED-2D67922A2112}"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2774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677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9F931-3E0D-4DB8-9370-F2645A60B16E}" type="datetimeFigureOut">
              <a:rPr lang="en-US" smtClean="0">
                <a:solidFill>
                  <a:prstClr val="white">
                    <a:tint val="75000"/>
                  </a:prstClr>
                </a:solidFill>
              </a:rPr>
              <a:pPr/>
              <a:t>2/9/2017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C17E5-66EA-4FC9-95E5-547054EBDA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551317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883360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9974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0901377"/>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76948431"/>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B08B7-A438-46B6-B882-3DC9AA276124}" type="datetimeFigureOut">
              <a:rPr lang="en-US" smtClean="0">
                <a:solidFill>
                  <a:prstClr val="white">
                    <a:tint val="75000"/>
                  </a:prstClr>
                </a:solidFill>
              </a:rPr>
              <a:pPr/>
              <a:t>2/9/2017</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8986E-A06A-467F-B485-7126D989692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41004706"/>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438400"/>
            <a:ext cx="8991600" cy="3687763"/>
          </a:xfrm>
        </p:spPr>
        <p:txBody>
          <a:bodyPr>
            <a:normAutofit/>
          </a:bodyPr>
          <a:lstStyle/>
          <a:p>
            <a:pPr marL="0" indent="0" algn="ctr">
              <a:buNone/>
            </a:pPr>
            <a:r>
              <a:rPr lang="en-US" sz="6000" dirty="0">
                <a:latin typeface="Brush Script MT" pitchFamily="66" charset="0"/>
              </a:rPr>
              <a:t>Everyone Leaves a Legacy……</a:t>
            </a:r>
          </a:p>
          <a:p>
            <a:pPr marL="0" indent="0" algn="ctr">
              <a:buNone/>
            </a:pPr>
            <a:r>
              <a:rPr lang="en-US" sz="6000" dirty="0">
                <a:latin typeface="Brush Script MT" pitchFamily="66" charset="0"/>
              </a:rPr>
              <a:t>For Some it is Intentional</a:t>
            </a:r>
          </a:p>
        </p:txBody>
      </p:sp>
    </p:spTree>
    <p:extLst>
      <p:ext uri="{BB962C8B-B14F-4D97-AF65-F5344CB8AC3E}">
        <p14:creationId xmlns:p14="http://schemas.microsoft.com/office/powerpoint/2010/main" val="331543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t>Jesus’ Triumphant Entry</a:t>
            </a:r>
          </a:p>
        </p:txBody>
      </p:sp>
      <p:sp>
        <p:nvSpPr>
          <p:cNvPr id="3076" name="Rectangle 4"/>
          <p:cNvSpPr>
            <a:spLocks noGrp="1" noChangeArrowheads="1"/>
          </p:cNvSpPr>
          <p:nvPr>
            <p:ph type="body" sz="half" idx="2"/>
          </p:nvPr>
        </p:nvSpPr>
        <p:spPr/>
        <p:txBody>
          <a:bodyPr/>
          <a:lstStyle/>
          <a:p>
            <a:r>
              <a:rPr lang="en-US" b="1" dirty="0"/>
              <a:t>Jesus … went on ahead, going up to Jerusalem.   As he approached Bethphage and Bethany at the hill called the Mount of Olives </a:t>
            </a:r>
          </a:p>
        </p:txBody>
      </p:sp>
      <p:pic>
        <p:nvPicPr>
          <p:cNvPr id="3081" name="Picture 9" descr="060507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25999" b="25999"/>
          <a:stretch>
            <a:fillRect/>
          </a:stretch>
        </p:blipFill>
        <p:spPr>
          <a:xfrm>
            <a:off x="685800" y="260985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471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b="1" dirty="0"/>
              <a:t>“Go and Bring The Colt”</a:t>
            </a:r>
          </a:p>
        </p:txBody>
      </p:sp>
      <p:sp>
        <p:nvSpPr>
          <p:cNvPr id="4099" name="Rectangle 3"/>
          <p:cNvSpPr>
            <a:spLocks noGrp="1" noChangeArrowheads="1"/>
          </p:cNvSpPr>
          <p:nvPr>
            <p:ph type="body" sz="half" idx="1"/>
          </p:nvPr>
        </p:nvSpPr>
        <p:spPr>
          <a:xfrm>
            <a:off x="228600" y="1905000"/>
            <a:ext cx="4495800" cy="4648200"/>
          </a:xfrm>
        </p:spPr>
        <p:txBody>
          <a:bodyPr>
            <a:normAutofit lnSpcReduction="10000"/>
          </a:bodyPr>
          <a:lstStyle/>
          <a:p>
            <a:r>
              <a:rPr lang="en-US" sz="2800" b="1" dirty="0"/>
              <a:t>He sent two of his disciples, saying to them, Go to the village ahead of you, and as you enter it, you will find a colt tied there, which no one has ever ridden.  Untie it and bring it here.  If anyone asks you, Why are you untying it? tell him, </a:t>
            </a:r>
            <a:r>
              <a:rPr lang="en-US" sz="2800" b="1" u="sng" dirty="0"/>
              <a:t>The Lord </a:t>
            </a:r>
            <a:r>
              <a:rPr lang="en-US" sz="2800" b="1" dirty="0"/>
              <a:t>(Owner) </a:t>
            </a:r>
            <a:r>
              <a:rPr lang="en-US" sz="2800" b="1" u="sng" dirty="0"/>
              <a:t>needs</a:t>
            </a:r>
            <a:r>
              <a:rPr lang="en-US" sz="2800" b="1" dirty="0"/>
              <a:t> it.</a:t>
            </a:r>
          </a:p>
        </p:txBody>
      </p:sp>
      <p:pic>
        <p:nvPicPr>
          <p:cNvPr id="4102" name="Picture 6" descr="0606017"/>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010150" y="1981200"/>
            <a:ext cx="367665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508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dirty="0"/>
              <a:t>The Simple Request</a:t>
            </a:r>
          </a:p>
        </p:txBody>
      </p:sp>
      <p:sp>
        <p:nvSpPr>
          <p:cNvPr id="91140" name="Rectangle 4"/>
          <p:cNvSpPr>
            <a:spLocks noGrp="1" noChangeArrowheads="1"/>
          </p:cNvSpPr>
          <p:nvPr>
            <p:ph type="body" sz="half" idx="2"/>
          </p:nvPr>
        </p:nvSpPr>
        <p:spPr>
          <a:xfrm>
            <a:off x="4114800" y="2362200"/>
            <a:ext cx="4876800" cy="3429000"/>
          </a:xfrm>
        </p:spPr>
        <p:txBody>
          <a:bodyPr>
            <a:normAutofit/>
          </a:bodyPr>
          <a:lstStyle/>
          <a:p>
            <a:pPr marL="0" indent="0">
              <a:buNone/>
            </a:pPr>
            <a:r>
              <a:rPr lang="en-US" sz="4000" b="1" dirty="0"/>
              <a:t>God the Owner Said tell my Steward …….</a:t>
            </a:r>
          </a:p>
          <a:p>
            <a:endParaRPr lang="en-US" sz="4000" b="1" dirty="0"/>
          </a:p>
          <a:p>
            <a:pPr marL="0" indent="0">
              <a:buNone/>
            </a:pPr>
            <a:r>
              <a:rPr lang="en-US" sz="4000" b="1" dirty="0"/>
              <a:t> </a:t>
            </a:r>
            <a:r>
              <a:rPr lang="en-US" sz="4000" b="1" u="sng" dirty="0"/>
              <a:t>The Lord needs it !</a:t>
            </a:r>
          </a:p>
        </p:txBody>
      </p:sp>
      <p:pic>
        <p:nvPicPr>
          <p:cNvPr id="91142" name="Picture 6" descr="0612089"/>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16000" r="17999"/>
          <a:stretch>
            <a:fillRect/>
          </a:stretch>
        </p:blipFill>
        <p:spPr>
          <a:xfrm>
            <a:off x="152400" y="1981200"/>
            <a:ext cx="36210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711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3050"/>
            <a:ext cx="3008313" cy="717550"/>
          </a:xfrm>
        </p:spPr>
        <p:txBody>
          <a:bodyPr>
            <a:normAutofit/>
          </a:bodyPr>
          <a:lstStyle/>
          <a:p>
            <a:pPr algn="l"/>
            <a:r>
              <a:rPr lang="en-US" sz="4000" b="1" dirty="0"/>
              <a:t>A Possession </a:t>
            </a:r>
          </a:p>
        </p:txBody>
      </p:sp>
      <p:pic>
        <p:nvPicPr>
          <p:cNvPr id="9223" name="Picture 7" descr="WK00237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75050" y="1482378"/>
            <a:ext cx="5111750" cy="3434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4"/>
          <p:cNvSpPr>
            <a:spLocks noGrp="1" noChangeArrowheads="1"/>
          </p:cNvSpPr>
          <p:nvPr>
            <p:ph type="body" sz="half" idx="2"/>
          </p:nvPr>
        </p:nvSpPr>
        <p:spPr/>
        <p:txBody>
          <a:bodyPr>
            <a:noAutofit/>
          </a:bodyPr>
          <a:lstStyle/>
          <a:p>
            <a:r>
              <a:rPr lang="en-US" sz="2800" b="1" dirty="0"/>
              <a:t>An unbroken colt was a very valuable asset, a mode of transportation.   </a:t>
            </a:r>
          </a:p>
          <a:p>
            <a:r>
              <a:rPr lang="en-US" sz="2800" b="1" dirty="0"/>
              <a:t>The colt was a possessions obtained through his net retained earnings.</a:t>
            </a:r>
          </a:p>
        </p:txBody>
      </p:sp>
    </p:spTree>
    <p:extLst>
      <p:ext uri="{BB962C8B-B14F-4D97-AF65-F5344CB8AC3E}">
        <p14:creationId xmlns:p14="http://schemas.microsoft.com/office/powerpoint/2010/main" val="321880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3855"/>
            <a:ext cx="8229600" cy="900545"/>
          </a:xfrm>
        </p:spPr>
        <p:txBody>
          <a:bodyPr>
            <a:normAutofit/>
          </a:bodyPr>
          <a:lstStyle/>
          <a:p>
            <a:r>
              <a:rPr lang="en-US" b="1" dirty="0"/>
              <a:t>Assets are Guarded</a:t>
            </a:r>
            <a:r>
              <a:rPr lang="en-US" dirty="0"/>
              <a:t> </a:t>
            </a:r>
            <a:r>
              <a:rPr lang="en-US" b="1" dirty="0"/>
              <a:t>and</a:t>
            </a:r>
            <a:r>
              <a:rPr lang="en-US" dirty="0"/>
              <a:t> </a:t>
            </a:r>
            <a:r>
              <a:rPr lang="en-US" b="1" dirty="0"/>
              <a:t>Cared</a:t>
            </a:r>
            <a:r>
              <a:rPr lang="en-US" dirty="0"/>
              <a:t> </a:t>
            </a:r>
            <a:r>
              <a:rPr lang="en-US" b="1" dirty="0"/>
              <a:t>For</a:t>
            </a: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2743200"/>
            <a:ext cx="4038600" cy="3810593"/>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0600" y="2743200"/>
            <a:ext cx="4038600" cy="3848719"/>
          </a:xfrm>
        </p:spPr>
      </p:pic>
      <p:sp>
        <p:nvSpPr>
          <p:cNvPr id="86019" name="Rectangle 3"/>
          <p:cNvSpPr>
            <a:spLocks noGrp="1" noChangeArrowheads="1"/>
          </p:cNvSpPr>
          <p:nvPr>
            <p:ph type="body" idx="4294967295"/>
          </p:nvPr>
        </p:nvSpPr>
        <p:spPr>
          <a:xfrm>
            <a:off x="380999" y="990601"/>
            <a:ext cx="8382001" cy="1524000"/>
          </a:xfrm>
        </p:spPr>
        <p:txBody>
          <a:bodyPr>
            <a:noAutofit/>
          </a:bodyPr>
          <a:lstStyle/>
          <a:p>
            <a:pPr marL="0" indent="0">
              <a:buNone/>
            </a:pPr>
            <a:r>
              <a:rPr lang="en-US" sz="2800" b="1" dirty="0"/>
              <a:t>transportation equipment, farm machinery, boats, furniture and fixtures, computers, vacation homes, investments…………..they are protected &amp; cared for</a:t>
            </a:r>
          </a:p>
        </p:txBody>
      </p:sp>
    </p:spTree>
    <p:extLst>
      <p:ext uri="{BB962C8B-B14F-4D97-AF65-F5344CB8AC3E}">
        <p14:creationId xmlns:p14="http://schemas.microsoft.com/office/powerpoint/2010/main" val="133201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b="1" dirty="0">
                <a:effectLst>
                  <a:outerShdw blurRad="38100" dist="38100" dir="2700000" algn="tl">
                    <a:srgbClr val="000000"/>
                  </a:outerShdw>
                </a:effectLst>
              </a:rPr>
              <a:t>An Asset = Possession</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371600"/>
            <a:ext cx="8839199" cy="5257800"/>
          </a:xfrm>
        </p:spPr>
      </p:pic>
    </p:spTree>
    <p:extLst>
      <p:ext uri="{BB962C8B-B14F-4D97-AF65-F5344CB8AC3E}">
        <p14:creationId xmlns:p14="http://schemas.microsoft.com/office/powerpoint/2010/main" val="291364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1600200"/>
          </a:xfrm>
        </p:spPr>
        <p:txBody>
          <a:bodyPr/>
          <a:lstStyle/>
          <a:p>
            <a:r>
              <a:rPr lang="en-US" b="1" dirty="0"/>
              <a:t>An Image of a Steward</a:t>
            </a:r>
            <a:br>
              <a:rPr lang="en-US" b="1" dirty="0"/>
            </a:br>
            <a:r>
              <a:rPr lang="en-US" b="1" dirty="0"/>
              <a:t>www.a.a-m.org</a:t>
            </a:r>
          </a:p>
        </p:txBody>
      </p:sp>
      <p:sp>
        <p:nvSpPr>
          <p:cNvPr id="95236" name="Rectangle 4"/>
          <p:cNvSpPr>
            <a:spLocks noGrp="1" noChangeArrowheads="1"/>
          </p:cNvSpPr>
          <p:nvPr>
            <p:ph type="body" sz="half" idx="2"/>
          </p:nvPr>
        </p:nvSpPr>
        <p:spPr>
          <a:xfrm>
            <a:off x="4648200" y="1905000"/>
            <a:ext cx="4267200" cy="4114800"/>
          </a:xfrm>
        </p:spPr>
        <p:txBody>
          <a:bodyPr>
            <a:normAutofit/>
          </a:bodyPr>
          <a:lstStyle/>
          <a:p>
            <a:r>
              <a:rPr lang="en-US" sz="2800" b="1" dirty="0"/>
              <a:t>We are called to care for all the Lord has given us ………….. Mary Grace</a:t>
            </a:r>
          </a:p>
          <a:p>
            <a:endParaRPr lang="en-US" sz="2800" b="1" dirty="0"/>
          </a:p>
          <a:p>
            <a:r>
              <a:rPr lang="en-US" sz="2800" b="1" dirty="0"/>
              <a:t>Stewards recognize the owner and perform accordingly</a:t>
            </a:r>
          </a:p>
        </p:txBody>
      </p:sp>
      <p:pic>
        <p:nvPicPr>
          <p:cNvPr id="1026" name="Picture 2" descr="C:\Users\DodgeG\Pictures\All Pictures\GRACE_BEFORE_CONCERT_IN_TROY_MI1.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733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228600"/>
            <a:ext cx="8763000" cy="1295400"/>
          </a:xfrm>
        </p:spPr>
        <p:txBody>
          <a:bodyPr>
            <a:normAutofit fontScale="90000"/>
          </a:bodyPr>
          <a:lstStyle/>
          <a:p>
            <a:r>
              <a:rPr lang="en-US" b="1" dirty="0">
                <a:solidFill>
                  <a:srgbClr val="FFFF00"/>
                </a:solidFill>
                <a:effectLst>
                  <a:outerShdw blurRad="38100" dist="38100" dir="2700000" algn="tl">
                    <a:srgbClr val="000000"/>
                  </a:outerShdw>
                </a:effectLst>
              </a:rPr>
              <a:t>The Steward Recognized </a:t>
            </a:r>
            <a:br>
              <a:rPr lang="en-US" b="1" dirty="0">
                <a:solidFill>
                  <a:srgbClr val="FFFF00"/>
                </a:solidFill>
                <a:effectLst>
                  <a:outerShdw blurRad="38100" dist="38100" dir="2700000" algn="tl">
                    <a:srgbClr val="000000"/>
                  </a:outerShdw>
                </a:effectLst>
              </a:rPr>
            </a:br>
            <a:r>
              <a:rPr lang="en-US" b="1" dirty="0">
                <a:solidFill>
                  <a:srgbClr val="FFFF00"/>
                </a:solidFill>
                <a:effectLst>
                  <a:outerShdw blurRad="38100" dist="38100" dir="2700000" algn="tl">
                    <a:srgbClr val="000000"/>
                  </a:outerShdw>
                </a:effectLst>
              </a:rPr>
              <a:t>the Lord as Owner</a:t>
            </a:r>
            <a:endParaRPr lang="en-US" dirty="0"/>
          </a:p>
        </p:txBody>
      </p:sp>
      <p:sp>
        <p:nvSpPr>
          <p:cNvPr id="67588" name="Rectangle 4"/>
          <p:cNvSpPr>
            <a:spLocks noGrp="1" noChangeArrowheads="1"/>
          </p:cNvSpPr>
          <p:nvPr>
            <p:ph type="body" sz="half" idx="2"/>
          </p:nvPr>
        </p:nvSpPr>
        <p:spPr>
          <a:xfrm>
            <a:off x="4648200" y="1676400"/>
            <a:ext cx="4267200" cy="4724400"/>
          </a:xfrm>
        </p:spPr>
        <p:txBody>
          <a:bodyPr>
            <a:noAutofit/>
          </a:bodyPr>
          <a:lstStyle/>
          <a:p>
            <a:r>
              <a:rPr lang="en-US" sz="2800" b="1" dirty="0"/>
              <a:t>So when the disciples started untying the colt and the owner said, “Hey, where are you going with my colt?’  They simply said, “The Lord needs it.”  </a:t>
            </a:r>
          </a:p>
          <a:p>
            <a:r>
              <a:rPr lang="en-US" sz="2800" b="1" dirty="0"/>
              <a:t>And he said “All right.”  </a:t>
            </a:r>
          </a:p>
          <a:p>
            <a:r>
              <a:rPr lang="en-US" b="1" dirty="0">
                <a:solidFill>
                  <a:srgbClr val="FFFF00"/>
                </a:solidFill>
              </a:rPr>
              <a:t>THAT’S GOOD STEWARDSHIP</a:t>
            </a:r>
          </a:p>
        </p:txBody>
      </p:sp>
      <p:pic>
        <p:nvPicPr>
          <p:cNvPr id="67591" name="Picture 7" descr="RF001930"/>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981200"/>
            <a:ext cx="36576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894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52400" y="609600"/>
            <a:ext cx="8839200" cy="838200"/>
          </a:xfrm>
        </p:spPr>
        <p:txBody>
          <a:bodyPr/>
          <a:lstStyle/>
          <a:p>
            <a:r>
              <a:rPr lang="en-US" b="1" dirty="0"/>
              <a:t>A Steward has a Plan and is Ready!</a:t>
            </a:r>
          </a:p>
        </p:txBody>
      </p:sp>
      <p:sp>
        <p:nvSpPr>
          <p:cNvPr id="97284" name="Rectangle 4"/>
          <p:cNvSpPr>
            <a:spLocks noGrp="1" noChangeArrowheads="1"/>
          </p:cNvSpPr>
          <p:nvPr>
            <p:ph type="body" sz="half" idx="2"/>
          </p:nvPr>
        </p:nvSpPr>
        <p:spPr>
          <a:xfrm>
            <a:off x="4648200" y="1676400"/>
            <a:ext cx="4343400" cy="4876800"/>
          </a:xfrm>
        </p:spPr>
        <p:txBody>
          <a:bodyPr>
            <a:noAutofit/>
          </a:bodyPr>
          <a:lstStyle/>
          <a:p>
            <a:pPr marL="0" indent="0">
              <a:buNone/>
            </a:pPr>
            <a:r>
              <a:rPr lang="en-US" sz="2800" b="1" dirty="0"/>
              <a:t>The possessions God has given are for the care of Family </a:t>
            </a:r>
            <a:r>
              <a:rPr lang="en-US" sz="2800" b="1" u="sng" dirty="0">
                <a:solidFill>
                  <a:srgbClr val="FFFF00"/>
                </a:solidFill>
              </a:rPr>
              <a:t>(1 Timothy 5:8)</a:t>
            </a:r>
            <a:r>
              <a:rPr lang="en-US" sz="2800" b="1" dirty="0"/>
              <a:t> and to be available for furthering the Kingdom of God on this earth as we prepare for the second coming of Jesus!</a:t>
            </a:r>
            <a:r>
              <a:rPr lang="en-US" sz="1000" b="1" dirty="0"/>
              <a:t> </a:t>
            </a:r>
          </a:p>
          <a:p>
            <a:pPr marL="0" indent="0">
              <a:buNone/>
            </a:pPr>
            <a:endParaRPr lang="en-US" sz="1200" b="1" dirty="0"/>
          </a:p>
          <a:p>
            <a:pPr marL="0" indent="0">
              <a:buNone/>
            </a:pPr>
            <a:r>
              <a:rPr lang="en-US" sz="2400" b="1" dirty="0">
                <a:solidFill>
                  <a:srgbClr val="FFFF00"/>
                </a:solidFill>
              </a:rPr>
              <a:t>Planned Giving &amp; Trust Service is Stewarding accumulated Possessions for God’s Kingdom</a:t>
            </a:r>
          </a:p>
        </p:txBody>
      </p:sp>
      <p:pic>
        <p:nvPicPr>
          <p:cNvPr id="97286" name="Picture 6" descr="0611169"/>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2286000"/>
            <a:ext cx="4038600"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348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dirty="0"/>
              <a:t>Give Because the Lord Needs It</a:t>
            </a:r>
          </a:p>
        </p:txBody>
      </p:sp>
      <p:sp>
        <p:nvSpPr>
          <p:cNvPr id="98307" name="Rectangle 3"/>
          <p:cNvSpPr>
            <a:spLocks noGrp="1" noChangeArrowheads="1"/>
          </p:cNvSpPr>
          <p:nvPr>
            <p:ph type="body" sz="half" idx="1"/>
          </p:nvPr>
        </p:nvSpPr>
        <p:spPr>
          <a:xfrm>
            <a:off x="228600" y="1676400"/>
            <a:ext cx="4267200" cy="4953000"/>
          </a:xfrm>
        </p:spPr>
        <p:txBody>
          <a:bodyPr>
            <a:noAutofit/>
          </a:bodyPr>
          <a:lstStyle/>
          <a:p>
            <a:pPr marL="0" indent="0">
              <a:lnSpc>
                <a:spcPct val="90000"/>
              </a:lnSpc>
              <a:buNone/>
            </a:pPr>
            <a:r>
              <a:rPr lang="en-US" sz="2800" b="1" dirty="0">
                <a:solidFill>
                  <a:srgbClr val="FFFF00"/>
                </a:solidFill>
              </a:rPr>
              <a:t>We must be prepared to give only because we believe the Lord has need of it.….</a:t>
            </a:r>
            <a:r>
              <a:rPr lang="en-US" sz="2800" b="1" dirty="0"/>
              <a:t>What a joy it must have been when the man later saw Jesus ride into Jerusalem on that same donkey!  </a:t>
            </a:r>
            <a:r>
              <a:rPr lang="en-US" sz="2800" b="1" dirty="0">
                <a:solidFill>
                  <a:srgbClr val="FFFF00"/>
                </a:solidFill>
              </a:rPr>
              <a:t>What a joy it will be for us when we see how God will use the resources entrusted to us in the work of His Kingdom.</a:t>
            </a:r>
          </a:p>
        </p:txBody>
      </p:sp>
      <p:pic>
        <p:nvPicPr>
          <p:cNvPr id="98310" name="Picture 6" descr="060513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2362200"/>
            <a:ext cx="4343400"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3124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6984"/>
            <a:ext cx="9144000" cy="1455616"/>
          </a:xfrm>
        </p:spPr>
        <p:txBody>
          <a:bodyPr>
            <a:normAutofit fontScale="90000"/>
          </a:bodyPr>
          <a:lstStyle/>
          <a:p>
            <a:r>
              <a:rPr lang="en-US" sz="3600" dirty="0"/>
              <a:t>Planned Giving &amp; Trust Services </a:t>
            </a:r>
            <a:br>
              <a:rPr lang="en-US" dirty="0"/>
            </a:br>
            <a:r>
              <a:rPr lang="en-US" sz="4000" dirty="0">
                <a:effectLst>
                  <a:glow rad="228600">
                    <a:schemeClr val="accent5">
                      <a:satMod val="175000"/>
                      <a:alpha val="40000"/>
                    </a:schemeClr>
                  </a:glow>
                  <a:outerShdw blurRad="127000" dist="200000" dir="2700000" algn="tl" rotWithShape="0">
                    <a:srgbClr val="000000">
                      <a:alpha val="30000"/>
                    </a:srgbClr>
                  </a:outerShdw>
                </a:effectLst>
              </a:rPr>
              <a:t>Any Seventh-day Adventist Church </a:t>
            </a:r>
            <a:br>
              <a:rPr lang="en-US" dirty="0"/>
            </a:br>
            <a:endParaRPr lang="en-US" sz="3100" dirty="0"/>
          </a:p>
        </p:txBody>
      </p:sp>
      <p:sp>
        <p:nvSpPr>
          <p:cNvPr id="3" name="Subtitle 2"/>
          <p:cNvSpPr>
            <a:spLocks noGrp="1"/>
          </p:cNvSpPr>
          <p:nvPr>
            <p:ph type="subTitle" idx="1"/>
          </p:nvPr>
        </p:nvSpPr>
        <p:spPr>
          <a:xfrm>
            <a:off x="152400" y="2133600"/>
            <a:ext cx="8839200" cy="4267200"/>
          </a:xfrm>
        </p:spPr>
        <p:txBody>
          <a:bodyPr>
            <a:normAutofit fontScale="92500" lnSpcReduction="10000"/>
          </a:bodyPr>
          <a:lstStyle/>
          <a:p>
            <a:r>
              <a:rPr lang="en-US" b="1" dirty="0"/>
              <a:t>“The Lord Has Need Of Them”</a:t>
            </a:r>
          </a:p>
          <a:p>
            <a:endParaRPr lang="en-US" b="1" dirty="0"/>
          </a:p>
          <a:p>
            <a:r>
              <a:rPr lang="en-US" dirty="0"/>
              <a:t>Planned Giving &amp; Trust Services</a:t>
            </a:r>
          </a:p>
          <a:p>
            <a:r>
              <a:rPr lang="en-US" sz="2000" dirty="0"/>
              <a:t>By</a:t>
            </a:r>
            <a:r>
              <a:rPr lang="en-US" dirty="0"/>
              <a:t> </a:t>
            </a:r>
          </a:p>
          <a:p>
            <a:r>
              <a:rPr lang="en-US" dirty="0"/>
              <a:t>Gary W Dodge, *CSPG </a:t>
            </a:r>
          </a:p>
          <a:p>
            <a:r>
              <a:rPr lang="en-US" sz="2400" dirty="0"/>
              <a:t>General Conference </a:t>
            </a:r>
          </a:p>
          <a:p>
            <a:r>
              <a:rPr lang="en-US" sz="2400" dirty="0"/>
              <a:t>Director of Planned Giving &amp; Trust Services</a:t>
            </a:r>
          </a:p>
          <a:p>
            <a:r>
              <a:rPr lang="en-US" sz="2400" dirty="0"/>
              <a:t>  </a:t>
            </a:r>
          </a:p>
          <a:p>
            <a:r>
              <a:rPr lang="en-US" sz="1300" dirty="0"/>
              <a:t>*Certified Specialist in Planned Giving </a:t>
            </a:r>
          </a:p>
          <a:p>
            <a:r>
              <a:rPr lang="en-US" sz="1300" dirty="0"/>
              <a:t>American Institute of Philanthropy  </a:t>
            </a:r>
          </a:p>
        </p:txBody>
      </p:sp>
    </p:spTree>
    <p:extLst>
      <p:ext uri="{BB962C8B-B14F-4D97-AF65-F5344CB8AC3E}">
        <p14:creationId xmlns:p14="http://schemas.microsoft.com/office/powerpoint/2010/main" val="252128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305800" cy="533400"/>
          </a:xfrm>
        </p:spPr>
        <p:txBody>
          <a:bodyPr>
            <a:normAutofit fontScale="90000"/>
          </a:bodyPr>
          <a:lstStyle/>
          <a:p>
            <a:pPr algn="ctr"/>
            <a:endParaRPr lang="en-US" sz="54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52400"/>
            <a:ext cx="8839199" cy="6553200"/>
          </a:xfrm>
        </p:spPr>
      </p:pic>
      <p:sp>
        <p:nvSpPr>
          <p:cNvPr id="12291" name="Rectangle 3"/>
          <p:cNvSpPr>
            <a:spLocks noGrp="1" noChangeArrowheads="1"/>
          </p:cNvSpPr>
          <p:nvPr>
            <p:ph type="body" sz="half" idx="2"/>
          </p:nvPr>
        </p:nvSpPr>
        <p:spPr>
          <a:xfrm>
            <a:off x="190500" y="5181600"/>
            <a:ext cx="8839200" cy="868363"/>
          </a:xfrm>
        </p:spPr>
        <p:txBody>
          <a:bodyPr>
            <a:noAutofit/>
          </a:bodyPr>
          <a:lstStyle/>
          <a:p>
            <a:endParaRPr lang="en-US" sz="2800" b="1" dirty="0">
              <a:solidFill>
                <a:srgbClr val="FFFF00"/>
              </a:solidFill>
            </a:endParaRPr>
          </a:p>
          <a:p>
            <a:pPr algn="ctr"/>
            <a:r>
              <a:rPr lang="en-US" sz="2800" b="1" dirty="0">
                <a:solidFill>
                  <a:srgbClr val="FFFF00"/>
                </a:solidFill>
              </a:rPr>
              <a:t>How Much of </a:t>
            </a:r>
            <a:r>
              <a:rPr lang="en-US" sz="2800" b="1" u="sng" dirty="0">
                <a:solidFill>
                  <a:srgbClr val="FFFF00"/>
                </a:solidFill>
              </a:rPr>
              <a:t>Your</a:t>
            </a:r>
            <a:r>
              <a:rPr lang="en-US" sz="2800" b="1" dirty="0">
                <a:solidFill>
                  <a:srgbClr val="FFFF00"/>
                </a:solidFill>
              </a:rPr>
              <a:t> Money  Can You Give to Your Church?</a:t>
            </a:r>
          </a:p>
        </p:txBody>
      </p:sp>
    </p:spTree>
    <p:extLst>
      <p:ext uri="{BB962C8B-B14F-4D97-AF65-F5344CB8AC3E}">
        <p14:creationId xmlns:p14="http://schemas.microsoft.com/office/powerpoint/2010/main" val="318431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990600"/>
          </a:xfrm>
        </p:spPr>
        <p:txBody>
          <a:bodyPr>
            <a:normAutofit/>
          </a:bodyPr>
          <a:lstStyle/>
          <a:p>
            <a:r>
              <a:rPr lang="en-US" b="1" dirty="0"/>
              <a:t>Planning a Gift for Jesus</a:t>
            </a:r>
          </a:p>
        </p:txBody>
      </p:sp>
      <p:sp>
        <p:nvSpPr>
          <p:cNvPr id="14339" name="Rectangle 3"/>
          <p:cNvSpPr>
            <a:spLocks noGrp="1" noChangeArrowheads="1"/>
          </p:cNvSpPr>
          <p:nvPr>
            <p:ph type="body" sz="half" idx="1"/>
          </p:nvPr>
        </p:nvSpPr>
        <p:spPr>
          <a:xfrm>
            <a:off x="76200" y="1905000"/>
            <a:ext cx="3810000" cy="4724400"/>
          </a:xfrm>
        </p:spPr>
        <p:txBody>
          <a:bodyPr>
            <a:normAutofit/>
          </a:bodyPr>
          <a:lstStyle/>
          <a:p>
            <a:pPr>
              <a:lnSpc>
                <a:spcPct val="90000"/>
              </a:lnSpc>
            </a:pPr>
            <a:r>
              <a:rPr lang="en-US" sz="2800" b="1" dirty="0"/>
              <a:t>A husband and wife planned to make a difference in the lives of students – through a house of worship!</a:t>
            </a:r>
            <a:r>
              <a:rPr lang="en-US" sz="1050" b="1" dirty="0"/>
              <a:t>              </a:t>
            </a:r>
          </a:p>
          <a:p>
            <a:pPr>
              <a:lnSpc>
                <a:spcPct val="90000"/>
              </a:lnSpc>
            </a:pPr>
            <a:endParaRPr lang="en-US" sz="2800" b="1" dirty="0"/>
          </a:p>
          <a:p>
            <a:pPr>
              <a:lnSpc>
                <a:spcPct val="90000"/>
              </a:lnSpc>
            </a:pPr>
            <a:r>
              <a:rPr lang="en-US" sz="2800" b="1" dirty="0"/>
              <a:t>A gift in life allows the donor to see how God blesses His possessions.</a:t>
            </a:r>
          </a:p>
          <a:p>
            <a:pPr marL="0" indent="0">
              <a:lnSpc>
                <a:spcPct val="90000"/>
              </a:lnSpc>
              <a:buNone/>
            </a:pPr>
            <a:endParaRPr lang="en-US" sz="2800" b="1"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62400" y="2057400"/>
            <a:ext cx="5029200" cy="4114800"/>
          </a:xfrm>
        </p:spPr>
      </p:pic>
      <p:sp>
        <p:nvSpPr>
          <p:cNvPr id="14342" name="AutoShape 6" descr="58147"/>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solidFill>
                <a:prstClr val="white"/>
              </a:solidFill>
            </a:endParaRPr>
          </a:p>
        </p:txBody>
      </p:sp>
      <p:sp>
        <p:nvSpPr>
          <p:cNvPr id="14344" name="AutoShape 8" descr="58147"/>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solidFill>
                <a:prstClr val="white"/>
              </a:solidFill>
            </a:endParaRPr>
          </a:p>
        </p:txBody>
      </p:sp>
      <p:sp>
        <p:nvSpPr>
          <p:cNvPr id="14346" name="AutoShape 10" descr="58147"/>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solidFill>
                <a:prstClr val="white"/>
              </a:solidFill>
            </a:endParaRPr>
          </a:p>
        </p:txBody>
      </p:sp>
    </p:spTree>
    <p:extLst>
      <p:ext uri="{BB962C8B-B14F-4D97-AF65-F5344CB8AC3E}">
        <p14:creationId xmlns:p14="http://schemas.microsoft.com/office/powerpoint/2010/main" val="61754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609600"/>
            <a:ext cx="7772400" cy="914400"/>
          </a:xfrm>
        </p:spPr>
        <p:txBody>
          <a:bodyPr>
            <a:normAutofit/>
          </a:bodyPr>
          <a:lstStyle/>
          <a:p>
            <a:r>
              <a:rPr lang="en-US" dirty="0"/>
              <a:t>Planned Giving &amp; Trust Services</a:t>
            </a:r>
          </a:p>
        </p:txBody>
      </p:sp>
      <p:sp>
        <p:nvSpPr>
          <p:cNvPr id="80899" name="Rectangle 3"/>
          <p:cNvSpPr>
            <a:spLocks noGrp="1" noChangeArrowheads="1"/>
          </p:cNvSpPr>
          <p:nvPr>
            <p:ph type="body" sz="half" idx="1"/>
          </p:nvPr>
        </p:nvSpPr>
        <p:spPr>
          <a:xfrm>
            <a:off x="76200" y="1905000"/>
            <a:ext cx="4495800" cy="4572000"/>
          </a:xfrm>
        </p:spPr>
        <p:txBody>
          <a:bodyPr>
            <a:normAutofit/>
          </a:bodyPr>
          <a:lstStyle/>
          <a:p>
            <a:r>
              <a:rPr lang="en-US" sz="2800" b="1" dirty="0"/>
              <a:t>An individual today has more possessions than Cash.  </a:t>
            </a:r>
            <a:r>
              <a:rPr lang="en-US" sz="2800" b="1" i="1" u="sng" dirty="0"/>
              <a:t>In many countries about 90 % of a persons assets are in possessions, 10% Cash.  </a:t>
            </a:r>
          </a:p>
          <a:p>
            <a:r>
              <a:rPr lang="en-US" sz="2800" b="1" dirty="0">
                <a:solidFill>
                  <a:srgbClr val="FFFF00"/>
                </a:solidFill>
              </a:rPr>
              <a:t>Planned Giving &amp; Trust Service assist the Donor by using possessions to support God’s ministry.  </a:t>
            </a:r>
          </a:p>
        </p:txBody>
      </p:sp>
      <p:pic>
        <p:nvPicPr>
          <p:cNvPr id="80906" name="Picture 10" descr="I-187-022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209800"/>
            <a:ext cx="426720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009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solidFill>
                  <a:schemeClr val="tx1"/>
                </a:solidFill>
              </a:rPr>
              <a:t>Giving Reasons</a:t>
            </a:r>
            <a:endParaRPr lang="en-US" dirty="0"/>
          </a:p>
        </p:txBody>
      </p:sp>
      <p:sp>
        <p:nvSpPr>
          <p:cNvPr id="3" name="Content Placeholder 2"/>
          <p:cNvSpPr>
            <a:spLocks noGrp="1"/>
          </p:cNvSpPr>
          <p:nvPr>
            <p:ph idx="1"/>
          </p:nvPr>
        </p:nvSpPr>
        <p:spPr>
          <a:xfrm>
            <a:off x="457200" y="1828800"/>
            <a:ext cx="8229600" cy="4480560"/>
          </a:xfrm>
          <a:solidFill>
            <a:schemeClr val="tx1"/>
          </a:solidFill>
        </p:spPr>
        <p:txBody>
          <a:bodyPr>
            <a:normAutofit lnSpcReduction="10000"/>
          </a:bodyPr>
          <a:lstStyle/>
          <a:p>
            <a:pPr>
              <a:buNone/>
            </a:pPr>
            <a:r>
              <a:rPr lang="en-US" dirty="0"/>
              <a:t>	</a:t>
            </a:r>
            <a:r>
              <a:rPr lang="en-US" b="1" dirty="0">
                <a:solidFill>
                  <a:srgbClr val="008080"/>
                </a:solidFill>
              </a:rPr>
              <a:t>When a church consistently shows its constituency/members how lives are being improved through its ministry, then that church/conference/mission gets supported!</a:t>
            </a:r>
          </a:p>
          <a:p>
            <a:pPr>
              <a:buNone/>
            </a:pPr>
            <a:endParaRPr lang="en-US" b="1" dirty="0">
              <a:solidFill>
                <a:srgbClr val="008080"/>
              </a:solidFill>
            </a:endParaRPr>
          </a:p>
          <a:p>
            <a:pPr>
              <a:buNone/>
            </a:pPr>
            <a:r>
              <a:rPr lang="en-US" b="1" dirty="0">
                <a:solidFill>
                  <a:srgbClr val="008080"/>
                </a:solidFill>
              </a:rPr>
              <a:t>	When a member knows deep in their own soul that they have moved closer to the cross through worship experiences --- then they give!</a:t>
            </a:r>
          </a:p>
        </p:txBody>
      </p:sp>
    </p:spTree>
    <p:extLst>
      <p:ext uri="{BB962C8B-B14F-4D97-AF65-F5344CB8AC3E}">
        <p14:creationId xmlns:p14="http://schemas.microsoft.com/office/powerpoint/2010/main" val="689951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lumMod val="85000"/>
            </a:schemeClr>
          </a:solidFill>
        </p:spPr>
        <p:txBody>
          <a:bodyPr>
            <a:normAutofit/>
          </a:bodyPr>
          <a:lstStyle/>
          <a:p>
            <a:r>
              <a:rPr lang="en-US" sz="2800" dirty="0"/>
              <a:t>Director of Planned Giving &amp; Trust Services </a:t>
            </a:r>
          </a:p>
        </p:txBody>
      </p:sp>
      <p:sp>
        <p:nvSpPr>
          <p:cNvPr id="3" name="Content Placeholder 2"/>
          <p:cNvSpPr>
            <a:spLocks noGrp="1"/>
          </p:cNvSpPr>
          <p:nvPr>
            <p:ph idx="1"/>
          </p:nvPr>
        </p:nvSpPr>
        <p:spPr/>
        <p:txBody>
          <a:bodyPr>
            <a:normAutofit/>
          </a:bodyPr>
          <a:lstStyle/>
          <a:p>
            <a:pPr marL="651510" indent="-514350">
              <a:buFont typeface="+mj-lt"/>
              <a:buAutoNum type="arabicPeriod"/>
            </a:pPr>
            <a:r>
              <a:rPr lang="en-US" sz="3200" dirty="0"/>
              <a:t>As Planned Giving Specialists, our role is not to provide resources to balance the budget.</a:t>
            </a:r>
          </a:p>
          <a:p>
            <a:pPr marL="651510" indent="-514350">
              <a:buFont typeface="+mj-lt"/>
              <a:buAutoNum type="arabicPeriod"/>
            </a:pPr>
            <a:r>
              <a:rPr lang="en-US" sz="3200" dirty="0"/>
              <a:t>We are in the business to change lives for the sake of the gospel of Jesus Christ …….That is it!!</a:t>
            </a:r>
          </a:p>
          <a:p>
            <a:pPr marL="651510" indent="-514350">
              <a:buFont typeface="+mj-lt"/>
              <a:buAutoNum type="arabicPeriod"/>
            </a:pPr>
            <a:r>
              <a:rPr lang="en-US" sz="3200" dirty="0"/>
              <a:t>We are into making disciples ---- Not a Profit, Not a Balanced Budget.</a:t>
            </a:r>
          </a:p>
        </p:txBody>
      </p:sp>
    </p:spTree>
    <p:extLst>
      <p:ext uri="{BB962C8B-B14F-4D97-AF65-F5344CB8AC3E}">
        <p14:creationId xmlns:p14="http://schemas.microsoft.com/office/powerpoint/2010/main" val="6719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400" dirty="0"/>
              <a:t>Director of Planned Giving &amp; Trust Services </a:t>
            </a:r>
            <a:endParaRPr lang="en-US" dirty="0"/>
          </a:p>
        </p:txBody>
      </p:sp>
      <p:sp>
        <p:nvSpPr>
          <p:cNvPr id="3" name="Content Placeholder 2"/>
          <p:cNvSpPr>
            <a:spLocks noGrp="1"/>
          </p:cNvSpPr>
          <p:nvPr>
            <p:ph idx="1"/>
          </p:nvPr>
        </p:nvSpPr>
        <p:spPr>
          <a:xfrm>
            <a:off x="457200" y="1905000"/>
            <a:ext cx="8229600" cy="4038600"/>
          </a:xfrm>
          <a:solidFill>
            <a:schemeClr val="tx1">
              <a:lumMod val="85000"/>
              <a:lumOff val="15000"/>
            </a:schemeClr>
          </a:solidFill>
        </p:spPr>
        <p:txBody>
          <a:bodyPr>
            <a:normAutofit/>
          </a:bodyPr>
          <a:lstStyle/>
          <a:p>
            <a:pPr>
              <a:buNone/>
            </a:pPr>
            <a:r>
              <a:rPr lang="en-US" sz="3200" dirty="0">
                <a:latin typeface="Berlin Sans FB" pitchFamily="34" charset="0"/>
              </a:rPr>
              <a:t>	</a:t>
            </a:r>
            <a:r>
              <a:rPr lang="en-US" sz="4000" dirty="0">
                <a:solidFill>
                  <a:schemeClr val="bg1"/>
                </a:solidFill>
                <a:latin typeface="Berlin Sans FB" pitchFamily="34" charset="0"/>
              </a:rPr>
              <a:t>We have no other reason to exist. If this is not what we are doing, it is time to change our purpose or better communicate our purpose to Leadership and Members</a:t>
            </a:r>
          </a:p>
        </p:txBody>
      </p:sp>
    </p:spTree>
    <p:extLst>
      <p:ext uri="{BB962C8B-B14F-4D97-AF65-F5344CB8AC3E}">
        <p14:creationId xmlns:p14="http://schemas.microsoft.com/office/powerpoint/2010/main" val="254935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Giving Sources</a:t>
            </a:r>
          </a:p>
        </p:txBody>
      </p:sp>
      <p:sp>
        <p:nvSpPr>
          <p:cNvPr id="3" name="Content Placeholder 2"/>
          <p:cNvSpPr>
            <a:spLocks noGrp="1"/>
          </p:cNvSpPr>
          <p:nvPr>
            <p:ph idx="1"/>
          </p:nvPr>
        </p:nvSpPr>
        <p:spPr>
          <a:xfrm>
            <a:off x="1295400" y="1828800"/>
            <a:ext cx="6324600" cy="4343400"/>
          </a:xfrm>
        </p:spPr>
        <p:txBody>
          <a:bodyPr/>
          <a:lstStyle/>
          <a:p>
            <a:pPr>
              <a:buClrTx/>
              <a:buSzPct val="75000"/>
              <a:buFont typeface="Wingdings" pitchFamily="2" charset="2"/>
              <a:buChar char="v"/>
            </a:pPr>
            <a:r>
              <a:rPr lang="en-US" dirty="0"/>
              <a:t>Our </a:t>
            </a:r>
            <a:r>
              <a:rPr lang="en-US" sz="3200" b="1" dirty="0"/>
              <a:t>Earned Income</a:t>
            </a:r>
          </a:p>
          <a:p>
            <a:pPr>
              <a:buClrTx/>
              <a:buSzPct val="75000"/>
              <a:buNone/>
            </a:pPr>
            <a:endParaRPr lang="en-US" dirty="0"/>
          </a:p>
          <a:p>
            <a:pPr>
              <a:buClrTx/>
              <a:buSzPct val="75000"/>
              <a:buFont typeface="Wingdings" pitchFamily="2" charset="2"/>
              <a:buChar char="v"/>
            </a:pPr>
            <a:endParaRPr lang="en-US" dirty="0"/>
          </a:p>
          <a:p>
            <a:pPr>
              <a:buClrTx/>
              <a:buSzPct val="75000"/>
              <a:buFont typeface="Wingdings" pitchFamily="2" charset="2"/>
              <a:buChar char="v"/>
            </a:pPr>
            <a:r>
              <a:rPr lang="en-US" dirty="0"/>
              <a:t>Our </a:t>
            </a:r>
            <a:r>
              <a:rPr lang="en-US" sz="3200" b="1" dirty="0"/>
              <a:t>Accumulated Possessions  </a:t>
            </a:r>
          </a:p>
          <a:p>
            <a:pPr>
              <a:buClrTx/>
              <a:buSzPct val="75000"/>
              <a:buNone/>
            </a:pPr>
            <a:r>
              <a:rPr lang="en-US" dirty="0"/>
              <a:t> </a:t>
            </a:r>
          </a:p>
          <a:p>
            <a:pPr>
              <a:buClrTx/>
              <a:buSzPct val="75000"/>
              <a:buFont typeface="Wingdings" pitchFamily="2" charset="2"/>
              <a:buChar char="v"/>
            </a:pPr>
            <a:endParaRPr lang="en-US" dirty="0"/>
          </a:p>
          <a:p>
            <a:pPr>
              <a:buClrTx/>
              <a:buSzPct val="75000"/>
              <a:buFont typeface="Wingdings" pitchFamily="2" charset="2"/>
              <a:buChar char="v"/>
            </a:pPr>
            <a:r>
              <a:rPr lang="en-US" dirty="0"/>
              <a:t>Our </a:t>
            </a:r>
            <a:r>
              <a:rPr lang="en-US" sz="3200" b="1" u="sng" dirty="0"/>
              <a:t>Final</a:t>
            </a:r>
            <a:r>
              <a:rPr lang="en-US" sz="3200" b="1" dirty="0"/>
              <a:t> Giving Plan</a:t>
            </a:r>
          </a:p>
        </p:txBody>
      </p:sp>
    </p:spTree>
    <p:extLst>
      <p:ext uri="{BB962C8B-B14F-4D97-AF65-F5344CB8AC3E}">
        <p14:creationId xmlns:p14="http://schemas.microsoft.com/office/powerpoint/2010/main" val="602335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a:t>Our </a:t>
            </a:r>
            <a:r>
              <a:rPr lang="en-US" sz="4900" dirty="0"/>
              <a:t>Earned</a:t>
            </a:r>
            <a:r>
              <a:rPr lang="en-US" dirty="0"/>
              <a:t> Income</a:t>
            </a:r>
            <a:br>
              <a:rPr lang="en-US" dirty="0"/>
            </a:br>
            <a:endParaRPr lang="en-US" dirty="0"/>
          </a:p>
        </p:txBody>
      </p:sp>
      <p:sp>
        <p:nvSpPr>
          <p:cNvPr id="3" name="Content Placeholder 2"/>
          <p:cNvSpPr>
            <a:spLocks noGrp="1"/>
          </p:cNvSpPr>
          <p:nvPr>
            <p:ph idx="1"/>
          </p:nvPr>
        </p:nvSpPr>
        <p:spPr>
          <a:xfrm>
            <a:off x="990600" y="1447800"/>
            <a:ext cx="7696200" cy="4709160"/>
          </a:xfrm>
        </p:spPr>
        <p:txBody>
          <a:bodyPr>
            <a:normAutofit fontScale="92500" lnSpcReduction="10000"/>
          </a:bodyPr>
          <a:lstStyle/>
          <a:p>
            <a:r>
              <a:rPr lang="en-US" b="1" dirty="0"/>
              <a:t>Funds from which we make monthly decisions</a:t>
            </a:r>
          </a:p>
          <a:p>
            <a:endParaRPr lang="en-US" dirty="0"/>
          </a:p>
          <a:p>
            <a:pPr lvl="1"/>
            <a:r>
              <a:rPr lang="en-US" dirty="0"/>
              <a:t>Tithing</a:t>
            </a:r>
          </a:p>
          <a:p>
            <a:pPr lvl="1"/>
            <a:r>
              <a:rPr lang="en-US" dirty="0"/>
              <a:t>Offerings</a:t>
            </a:r>
          </a:p>
          <a:p>
            <a:pPr lvl="1"/>
            <a:r>
              <a:rPr lang="en-US" dirty="0"/>
              <a:t>Food </a:t>
            </a:r>
          </a:p>
          <a:p>
            <a:pPr lvl="1"/>
            <a:r>
              <a:rPr lang="en-US" dirty="0"/>
              <a:t>Rent </a:t>
            </a:r>
          </a:p>
          <a:p>
            <a:pPr lvl="1"/>
            <a:r>
              <a:rPr lang="en-US" dirty="0"/>
              <a:t>Utilities</a:t>
            </a:r>
          </a:p>
          <a:p>
            <a:pPr lvl="1"/>
            <a:r>
              <a:rPr lang="en-US" dirty="0"/>
              <a:t>Clothing</a:t>
            </a:r>
          </a:p>
          <a:p>
            <a:pPr lvl="1"/>
            <a:r>
              <a:rPr lang="en-US" dirty="0"/>
              <a:t>Charitable Contributions </a:t>
            </a:r>
          </a:p>
        </p:txBody>
      </p:sp>
    </p:spTree>
    <p:extLst>
      <p:ext uri="{BB962C8B-B14F-4D97-AF65-F5344CB8AC3E}">
        <p14:creationId xmlns:p14="http://schemas.microsoft.com/office/powerpoint/2010/main" val="128391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Accumulated Possessions </a:t>
            </a:r>
          </a:p>
        </p:txBody>
      </p:sp>
      <p:sp>
        <p:nvSpPr>
          <p:cNvPr id="3" name="Content Placeholder 2"/>
          <p:cNvSpPr>
            <a:spLocks noGrp="1"/>
          </p:cNvSpPr>
          <p:nvPr>
            <p:ph idx="1"/>
          </p:nvPr>
        </p:nvSpPr>
        <p:spPr>
          <a:xfrm>
            <a:off x="76200" y="1371600"/>
            <a:ext cx="8991600" cy="4937760"/>
          </a:xfrm>
          <a:solidFill>
            <a:schemeClr val="accent1">
              <a:lumMod val="40000"/>
              <a:lumOff val="60000"/>
            </a:schemeClr>
          </a:solidFill>
        </p:spPr>
        <p:txBody>
          <a:bodyPr>
            <a:normAutofit fontScale="92500" lnSpcReduction="10000"/>
          </a:bodyPr>
          <a:lstStyle/>
          <a:p>
            <a:pPr algn="ctr"/>
            <a:r>
              <a:rPr lang="en-US" sz="3900" b="1" dirty="0">
                <a:solidFill>
                  <a:schemeClr val="accent1">
                    <a:lumMod val="50000"/>
                  </a:schemeClr>
                </a:solidFill>
              </a:rPr>
              <a:t>Funds from which we make current and future plans</a:t>
            </a:r>
            <a:endParaRPr lang="en-US" b="1" dirty="0">
              <a:solidFill>
                <a:schemeClr val="bg1"/>
              </a:solidFill>
            </a:endParaRPr>
          </a:p>
          <a:p>
            <a:pPr lvl="1"/>
            <a:r>
              <a:rPr lang="en-US" sz="3000" b="1" dirty="0">
                <a:solidFill>
                  <a:schemeClr val="accent1">
                    <a:lumMod val="50000"/>
                  </a:schemeClr>
                </a:solidFill>
              </a:rPr>
              <a:t>Stocks</a:t>
            </a:r>
          </a:p>
          <a:p>
            <a:pPr lvl="1"/>
            <a:r>
              <a:rPr lang="en-US" sz="3000" b="1" dirty="0">
                <a:solidFill>
                  <a:schemeClr val="accent1">
                    <a:lumMod val="50000"/>
                  </a:schemeClr>
                </a:solidFill>
              </a:rPr>
              <a:t>Bonds </a:t>
            </a:r>
          </a:p>
          <a:p>
            <a:pPr lvl="1"/>
            <a:r>
              <a:rPr lang="en-US" sz="3000" b="1" dirty="0">
                <a:solidFill>
                  <a:schemeClr val="accent1">
                    <a:lumMod val="50000"/>
                  </a:schemeClr>
                </a:solidFill>
              </a:rPr>
              <a:t>Other Investments</a:t>
            </a:r>
          </a:p>
          <a:p>
            <a:pPr lvl="1"/>
            <a:r>
              <a:rPr lang="en-US" sz="3000" b="1" dirty="0">
                <a:solidFill>
                  <a:schemeClr val="accent1">
                    <a:lumMod val="50000"/>
                  </a:schemeClr>
                </a:solidFill>
              </a:rPr>
              <a:t>Property </a:t>
            </a:r>
          </a:p>
          <a:p>
            <a:pPr lvl="1"/>
            <a:r>
              <a:rPr lang="en-US" sz="3000" b="1" dirty="0">
                <a:solidFill>
                  <a:schemeClr val="accent1">
                    <a:lumMod val="50000"/>
                  </a:schemeClr>
                </a:solidFill>
              </a:rPr>
              <a:t>Insurance – ADD, Term Life, etc.</a:t>
            </a:r>
          </a:p>
          <a:p>
            <a:pPr lvl="1"/>
            <a:r>
              <a:rPr lang="en-US" sz="3000" b="1" dirty="0">
                <a:solidFill>
                  <a:schemeClr val="accent1">
                    <a:lumMod val="50000"/>
                  </a:schemeClr>
                </a:solidFill>
              </a:rPr>
              <a:t>Savings</a:t>
            </a:r>
          </a:p>
          <a:p>
            <a:pPr lvl="1"/>
            <a:r>
              <a:rPr lang="en-US" sz="3000" b="1" dirty="0">
                <a:solidFill>
                  <a:schemeClr val="accent1">
                    <a:lumMod val="50000"/>
                  </a:schemeClr>
                </a:solidFill>
              </a:rPr>
              <a:t>Inheritances</a:t>
            </a:r>
          </a:p>
          <a:p>
            <a:pPr lvl="1">
              <a:buNone/>
            </a:pPr>
            <a:r>
              <a:rPr lang="en-US" sz="3000" b="1" dirty="0">
                <a:solidFill>
                  <a:schemeClr val="accent1">
                    <a:lumMod val="50000"/>
                  </a:schemeClr>
                </a:solidFill>
              </a:rPr>
              <a:t>These are accountable resources – not part of cash flow</a:t>
            </a:r>
            <a:r>
              <a:rPr lang="en-US" b="1" dirty="0">
                <a:solidFill>
                  <a:schemeClr val="accent1">
                    <a:lumMod val="50000"/>
                  </a:schemeClr>
                </a:solidFill>
              </a:rPr>
              <a:t> </a:t>
            </a:r>
          </a:p>
        </p:txBody>
      </p:sp>
    </p:spTree>
    <p:extLst>
      <p:ext uri="{BB962C8B-B14F-4D97-AF65-F5344CB8AC3E}">
        <p14:creationId xmlns:p14="http://schemas.microsoft.com/office/powerpoint/2010/main" val="244492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solidFill>
                  <a:schemeClr val="accent1">
                    <a:lumMod val="50000"/>
                  </a:schemeClr>
                </a:solidFill>
              </a:rPr>
              <a:t>Our Final Giving Plans</a:t>
            </a:r>
          </a:p>
        </p:txBody>
      </p:sp>
      <p:sp>
        <p:nvSpPr>
          <p:cNvPr id="3" name="Content Placeholder 2"/>
          <p:cNvSpPr>
            <a:spLocks noGrp="1"/>
          </p:cNvSpPr>
          <p:nvPr>
            <p:ph idx="1"/>
          </p:nvPr>
        </p:nvSpPr>
        <p:spPr>
          <a:xfrm>
            <a:off x="457200" y="2057400"/>
            <a:ext cx="8229600" cy="4099560"/>
          </a:xfrm>
        </p:spPr>
        <p:txBody>
          <a:bodyPr>
            <a:normAutofit fontScale="92500"/>
          </a:bodyPr>
          <a:lstStyle/>
          <a:p>
            <a:r>
              <a:rPr lang="en-US" b="1" dirty="0"/>
              <a:t>Most of us will be </a:t>
            </a:r>
            <a:r>
              <a:rPr lang="en-US" sz="3000" b="1" i="1" u="sng" dirty="0"/>
              <a:t>richer on our last day on earth </a:t>
            </a:r>
            <a:r>
              <a:rPr lang="en-US" b="1" dirty="0"/>
              <a:t>than we ever were while alive!</a:t>
            </a:r>
            <a:r>
              <a:rPr lang="en-US" dirty="0"/>
              <a:t> </a:t>
            </a:r>
          </a:p>
          <a:p>
            <a:r>
              <a:rPr lang="en-US" b="1" i="1" u="sng" dirty="0"/>
              <a:t>The Good News</a:t>
            </a:r>
            <a:r>
              <a:rPr lang="en-US" b="1" dirty="0"/>
              <a:t> – </a:t>
            </a:r>
            <a:r>
              <a:rPr lang="en-US" dirty="0"/>
              <a:t>We will no longer have any need of these assets, plus additional funds may flow into our estate from appreciated assets and insurances</a:t>
            </a:r>
          </a:p>
          <a:p>
            <a:r>
              <a:rPr lang="en-US" b="1" i="1" u="sng" dirty="0"/>
              <a:t>The Bad News</a:t>
            </a:r>
            <a:r>
              <a:rPr lang="en-US" b="1" dirty="0"/>
              <a:t> – </a:t>
            </a:r>
            <a:r>
              <a:rPr lang="en-US" dirty="0"/>
              <a:t>Whatever the estate value none of it will be with us! (we are not going to need it) </a:t>
            </a:r>
            <a:endParaRPr lang="en-US" b="1" dirty="0"/>
          </a:p>
        </p:txBody>
      </p:sp>
    </p:spTree>
    <p:extLst>
      <p:ext uri="{BB962C8B-B14F-4D97-AF65-F5344CB8AC3E}">
        <p14:creationId xmlns:p14="http://schemas.microsoft.com/office/powerpoint/2010/main" val="13880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4400" dirty="0"/>
              <a:t>Giving Statistics</a:t>
            </a:r>
          </a:p>
        </p:txBody>
      </p:sp>
      <p:sp>
        <p:nvSpPr>
          <p:cNvPr id="3" name="Content Placeholder 2"/>
          <p:cNvSpPr>
            <a:spLocks noGrp="1"/>
          </p:cNvSpPr>
          <p:nvPr>
            <p:ph idx="1"/>
          </p:nvPr>
        </p:nvSpPr>
        <p:spPr>
          <a:xfrm>
            <a:off x="228600" y="1600200"/>
            <a:ext cx="8763000" cy="4724400"/>
          </a:xfrm>
          <a:ln>
            <a:solidFill>
              <a:schemeClr val="accent1"/>
            </a:solidFill>
          </a:ln>
        </p:spPr>
        <p:txBody>
          <a:bodyPr>
            <a:normAutofit/>
          </a:bodyPr>
          <a:lstStyle/>
          <a:p>
            <a:r>
              <a:rPr lang="en-US" dirty="0"/>
              <a:t>65% of all household give to </a:t>
            </a:r>
            <a:r>
              <a:rPr lang="en-US" u="sng" dirty="0"/>
              <a:t>charity</a:t>
            </a:r>
          </a:p>
          <a:p>
            <a:r>
              <a:rPr lang="en-US" dirty="0"/>
              <a:t>98% of </a:t>
            </a:r>
            <a:r>
              <a:rPr lang="en-US" u="sng" dirty="0"/>
              <a:t>high net worth households</a:t>
            </a:r>
            <a:r>
              <a:rPr lang="en-US" dirty="0"/>
              <a:t> give to charity</a:t>
            </a:r>
          </a:p>
          <a:p>
            <a:r>
              <a:rPr lang="en-US" dirty="0"/>
              <a:t>81% of </a:t>
            </a:r>
            <a:r>
              <a:rPr lang="en-US" u="sng" dirty="0"/>
              <a:t>high new worth donors</a:t>
            </a:r>
            <a:r>
              <a:rPr lang="en-US" dirty="0"/>
              <a:t> “cite” </a:t>
            </a:r>
            <a:r>
              <a:rPr lang="en-US" b="1" dirty="0">
                <a:effectLst>
                  <a:outerShdw blurRad="38100" dist="38100" dir="2700000" algn="tl">
                    <a:srgbClr val="000000">
                      <a:alpha val="43137"/>
                    </a:srgbClr>
                  </a:outerShdw>
                </a:effectLst>
              </a:rPr>
              <a:t>giving back to community as motivation for giving</a:t>
            </a:r>
          </a:p>
          <a:p>
            <a:pPr marL="137160" indent="0">
              <a:buNone/>
            </a:pPr>
            <a:r>
              <a:rPr lang="en-US" dirty="0"/>
              <a:t>	81% of high net worth donors give to 	organizations that provide for </a:t>
            </a:r>
            <a:r>
              <a:rPr lang="en-US" b="1" u="sng" dirty="0">
                <a:effectLst>
                  <a:outerShdw blurRad="38100" dist="38100" dir="2700000" algn="tl">
                    <a:srgbClr val="000000">
                      <a:alpha val="43137"/>
                    </a:srgbClr>
                  </a:outerShdw>
                </a:effectLst>
              </a:rPr>
              <a:t>basic needs</a:t>
            </a:r>
          </a:p>
          <a:p>
            <a:pPr marL="137160" indent="0">
              <a:buNone/>
            </a:pPr>
            <a:r>
              <a:rPr lang="en-US" dirty="0"/>
              <a:t>	78% donate to </a:t>
            </a:r>
            <a:r>
              <a:rPr lang="en-US" b="1" u="sng" dirty="0">
                <a:effectLst>
                  <a:outerShdw blurRad="38100" dist="38100" dir="2700000" algn="tl">
                    <a:srgbClr val="000000">
                      <a:alpha val="43137"/>
                    </a:srgbClr>
                  </a:outerShdw>
                </a:effectLst>
              </a:rPr>
              <a:t>education</a:t>
            </a:r>
          </a:p>
          <a:p>
            <a:pPr marL="137160" indent="0">
              <a:buNone/>
            </a:pPr>
            <a:r>
              <a:rPr lang="en-US" dirty="0"/>
              <a:t>	68% to health and </a:t>
            </a:r>
            <a:r>
              <a:rPr lang="en-US" b="1" u="sng" dirty="0">
                <a:effectLst>
                  <a:outerShdw blurRad="38100" dist="38100" dir="2700000" algn="tl">
                    <a:srgbClr val="000000">
                      <a:alpha val="43137"/>
                    </a:srgbClr>
                  </a:outerShdw>
                </a:effectLst>
              </a:rPr>
              <a:t>religious organizations</a:t>
            </a:r>
          </a:p>
        </p:txBody>
      </p:sp>
    </p:spTree>
    <p:extLst>
      <p:ext uri="{BB962C8B-B14F-4D97-AF65-F5344CB8AC3E}">
        <p14:creationId xmlns:p14="http://schemas.microsoft.com/office/powerpoint/2010/main" val="3282695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solidFill>
                  <a:schemeClr val="accent1">
                    <a:lumMod val="50000"/>
                  </a:schemeClr>
                </a:solidFill>
              </a:rPr>
              <a:t>Our Final Giving Plans</a:t>
            </a:r>
            <a:endParaRPr lang="en-US" dirty="0"/>
          </a:p>
        </p:txBody>
      </p:sp>
      <p:sp>
        <p:nvSpPr>
          <p:cNvPr id="3" name="Content Placeholder 2"/>
          <p:cNvSpPr>
            <a:spLocks noGrp="1"/>
          </p:cNvSpPr>
          <p:nvPr>
            <p:ph idx="1"/>
          </p:nvPr>
        </p:nvSpPr>
        <p:spPr>
          <a:xfrm>
            <a:off x="152400" y="1600200"/>
            <a:ext cx="8763000" cy="5105400"/>
          </a:xfrm>
          <a:effectLst>
            <a:glow rad="139700">
              <a:schemeClr val="accent5">
                <a:satMod val="175000"/>
                <a:alpha val="40000"/>
              </a:schemeClr>
            </a:glow>
          </a:effectLst>
        </p:spPr>
        <p:txBody>
          <a:bodyPr>
            <a:normAutofit fontScale="92500" lnSpcReduction="20000"/>
          </a:bodyPr>
          <a:lstStyle/>
          <a:p>
            <a:r>
              <a:rPr lang="en-US" b="1" dirty="0"/>
              <a:t>The Important News -------------------- </a:t>
            </a:r>
            <a:r>
              <a:rPr lang="en-US" b="1" i="1" u="sng" dirty="0"/>
              <a:t>WE ARE STILL RESPONSIBLE FOR IT</a:t>
            </a:r>
          </a:p>
          <a:p>
            <a:endParaRPr lang="en-US" b="1" dirty="0"/>
          </a:p>
          <a:p>
            <a:r>
              <a:rPr lang="en-US" b="1" dirty="0"/>
              <a:t>The Question is! </a:t>
            </a:r>
          </a:p>
          <a:p>
            <a:pPr algn="ctr">
              <a:buNone/>
            </a:pPr>
            <a:r>
              <a:rPr lang="en-US" b="1" dirty="0">
                <a:latin typeface="Berlin Sans FB" pitchFamily="34" charset="0"/>
              </a:rPr>
              <a:t>		</a:t>
            </a:r>
            <a:r>
              <a:rPr lang="en-US" b="1" dirty="0">
                <a:latin typeface="Century Gothic" pitchFamily="34" charset="0"/>
              </a:rPr>
              <a:t>“</a:t>
            </a:r>
            <a:r>
              <a:rPr lang="en-US" b="1" u="sng" dirty="0">
                <a:latin typeface="Century Gothic" pitchFamily="34" charset="0"/>
              </a:rPr>
              <a:t>Lord, what do you want me to do with that which you have given?</a:t>
            </a:r>
            <a:r>
              <a:rPr lang="en-US" b="1" dirty="0">
                <a:latin typeface="Century Gothic" pitchFamily="34" charset="0"/>
              </a:rPr>
              <a:t>”</a:t>
            </a:r>
          </a:p>
          <a:p>
            <a:pPr>
              <a:buNone/>
            </a:pPr>
            <a:endParaRPr lang="en-US" dirty="0">
              <a:latin typeface="Berlin Sans FB" pitchFamily="34" charset="0"/>
            </a:endParaRPr>
          </a:p>
          <a:p>
            <a:pPr algn="ctr">
              <a:buNone/>
            </a:pPr>
            <a:r>
              <a:rPr lang="en-US" dirty="0"/>
              <a:t>If the answer is </a:t>
            </a:r>
            <a:r>
              <a:rPr lang="en-US" b="1" u="sng" dirty="0"/>
              <a:t>nothing</a:t>
            </a:r>
            <a:r>
              <a:rPr lang="en-US" dirty="0"/>
              <a:t> – Try again “wrong” answer</a:t>
            </a:r>
          </a:p>
          <a:p>
            <a:pPr algn="ctr">
              <a:buNone/>
            </a:pPr>
            <a:r>
              <a:rPr lang="en-US" dirty="0"/>
              <a:t>		Nowhere in scripture are we encouraged to do 	nothing with what God has given – 	we are accountable – we have a Stewardship Responsibility.</a:t>
            </a:r>
          </a:p>
        </p:txBody>
      </p:sp>
    </p:spTree>
    <p:extLst>
      <p:ext uri="{BB962C8B-B14F-4D97-AF65-F5344CB8AC3E}">
        <p14:creationId xmlns:p14="http://schemas.microsoft.com/office/powerpoint/2010/main" val="40126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to="" calcmode="lin" valueType="num">
                                      <p:cBhvr>
                                        <p:cTn id="24" dur="1" fill="hold"/>
                                        <p:tgtEl>
                                          <p:spTgt spid="3">
                                            <p:txEl>
                                              <p:pRg st="5" end="5"/>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solidFill>
                  <a:schemeClr val="accent1">
                    <a:lumMod val="50000"/>
                  </a:schemeClr>
                </a:solidFill>
              </a:rPr>
              <a:t>The Do Nothing Process</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a:t>Take all the assets </a:t>
            </a:r>
            <a:r>
              <a:rPr lang="en-US" b="1" dirty="0"/>
              <a:t>God</a:t>
            </a:r>
            <a:r>
              <a:rPr lang="en-US" dirty="0"/>
              <a:t> has given</a:t>
            </a:r>
          </a:p>
          <a:p>
            <a:pPr algn="ctr">
              <a:buNone/>
            </a:pPr>
            <a:r>
              <a:rPr lang="en-US" dirty="0"/>
              <a:t> </a:t>
            </a:r>
          </a:p>
          <a:p>
            <a:pPr>
              <a:buNone/>
            </a:pPr>
            <a:r>
              <a:rPr lang="en-US" dirty="0">
                <a:latin typeface="Berlin Sans FB" pitchFamily="34" charset="0"/>
              </a:rPr>
              <a:t>Children	Money	Investments 	Property</a:t>
            </a:r>
          </a:p>
          <a:p>
            <a:pPr>
              <a:buNone/>
            </a:pPr>
            <a:endParaRPr lang="en-US" dirty="0">
              <a:latin typeface="Berlin Sans FB" pitchFamily="34" charset="0"/>
            </a:endParaRPr>
          </a:p>
          <a:p>
            <a:pPr>
              <a:buNone/>
            </a:pPr>
            <a:r>
              <a:rPr lang="en-US" dirty="0">
                <a:latin typeface="Berlin Sans FB" pitchFamily="34" charset="0"/>
              </a:rPr>
              <a:t>Automobiles	Home 	Ranch/Farm</a:t>
            </a:r>
          </a:p>
          <a:p>
            <a:pPr>
              <a:buNone/>
            </a:pPr>
            <a:endParaRPr lang="en-US" dirty="0">
              <a:latin typeface="Berlin Sans FB" pitchFamily="34" charset="0"/>
            </a:endParaRPr>
          </a:p>
          <a:p>
            <a:pPr>
              <a:buNone/>
            </a:pPr>
            <a:r>
              <a:rPr lang="en-US" dirty="0">
                <a:latin typeface="Berlin Sans FB" pitchFamily="34" charset="0"/>
              </a:rPr>
              <a:t>Cattle	Sheep/Goats	Other Livestock</a:t>
            </a:r>
          </a:p>
          <a:p>
            <a:pPr>
              <a:buNone/>
            </a:pPr>
            <a:endParaRPr lang="en-US" dirty="0">
              <a:latin typeface="Berlin Sans FB" pitchFamily="34" charset="0"/>
            </a:endParaRPr>
          </a:p>
          <a:p>
            <a:pPr>
              <a:buNone/>
            </a:pPr>
            <a:r>
              <a:rPr lang="en-US" dirty="0">
                <a:latin typeface="Berlin Sans FB" pitchFamily="34" charset="0"/>
              </a:rPr>
              <a:t>Family Keepsakes	Personal Items</a:t>
            </a:r>
          </a:p>
          <a:p>
            <a:pPr>
              <a:buNone/>
            </a:pPr>
            <a:endParaRPr lang="en-US" dirty="0">
              <a:latin typeface="Berlin Sans FB" pitchFamily="34" charset="0"/>
            </a:endParaRPr>
          </a:p>
        </p:txBody>
      </p:sp>
    </p:spTree>
    <p:extLst>
      <p:ext uri="{BB962C8B-B14F-4D97-AF65-F5344CB8AC3E}">
        <p14:creationId xmlns:p14="http://schemas.microsoft.com/office/powerpoint/2010/main" val="309803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solidFill>
                  <a:schemeClr val="accent1">
                    <a:lumMod val="50000"/>
                  </a:schemeClr>
                </a:solidFill>
              </a:rPr>
              <a:t>The Do Nothing Process</a:t>
            </a:r>
            <a:endParaRPr lang="en-US" dirty="0"/>
          </a:p>
        </p:txBody>
      </p:sp>
      <p:sp>
        <p:nvSpPr>
          <p:cNvPr id="3" name="Content Placeholder 2"/>
          <p:cNvSpPr>
            <a:spLocks noGrp="1"/>
          </p:cNvSpPr>
          <p:nvPr>
            <p:ph idx="1"/>
          </p:nvPr>
        </p:nvSpPr>
        <p:spPr>
          <a:xfrm>
            <a:off x="457200" y="2438400"/>
            <a:ext cx="8229600" cy="3337560"/>
          </a:xfrm>
        </p:spPr>
        <p:txBody>
          <a:bodyPr/>
          <a:lstStyle/>
          <a:p>
            <a:pPr algn="ctr">
              <a:buNone/>
            </a:pPr>
            <a:r>
              <a:rPr lang="en-US" dirty="0"/>
              <a:t>Lay all that </a:t>
            </a:r>
            <a:r>
              <a:rPr lang="en-US" b="1" dirty="0"/>
              <a:t>God has given you </a:t>
            </a:r>
            <a:r>
              <a:rPr lang="en-US" dirty="0"/>
              <a:t>on the </a:t>
            </a:r>
          </a:p>
          <a:p>
            <a:pPr algn="ctr">
              <a:buNone/>
            </a:pPr>
            <a:r>
              <a:rPr lang="en-US" dirty="0"/>
              <a:t>Probate Judge’s Desk </a:t>
            </a:r>
          </a:p>
          <a:p>
            <a:pPr algn="ctr">
              <a:buNone/>
            </a:pPr>
            <a:r>
              <a:rPr lang="en-US" dirty="0"/>
              <a:t>And say by your actions</a:t>
            </a:r>
          </a:p>
          <a:p>
            <a:pPr algn="ctr">
              <a:buNone/>
            </a:pPr>
            <a:r>
              <a:rPr lang="en-US" dirty="0"/>
              <a:t>Here Judge – </a:t>
            </a:r>
            <a:r>
              <a:rPr lang="en-US" b="1" dirty="0"/>
              <a:t>God gave all these to me </a:t>
            </a:r>
            <a:endParaRPr lang="en-US" dirty="0"/>
          </a:p>
          <a:p>
            <a:pPr algn="ctr">
              <a:buNone/>
            </a:pPr>
            <a:r>
              <a:rPr lang="en-US" dirty="0"/>
              <a:t>NOW – you decide what happens!</a:t>
            </a:r>
          </a:p>
        </p:txBody>
      </p:sp>
    </p:spTree>
    <p:extLst>
      <p:ext uri="{BB962C8B-B14F-4D97-AF65-F5344CB8AC3E}">
        <p14:creationId xmlns:p14="http://schemas.microsoft.com/office/powerpoint/2010/main" val="3627749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Do?</a:t>
            </a:r>
          </a:p>
        </p:txBody>
      </p:sp>
      <p:sp>
        <p:nvSpPr>
          <p:cNvPr id="3" name="Content Placeholder 2"/>
          <p:cNvSpPr>
            <a:spLocks noGrp="1"/>
          </p:cNvSpPr>
          <p:nvPr>
            <p:ph idx="1"/>
          </p:nvPr>
        </p:nvSpPr>
        <p:spPr>
          <a:xfrm>
            <a:off x="457200" y="1752600"/>
            <a:ext cx="8229600" cy="4876800"/>
          </a:xfrm>
        </p:spPr>
        <p:txBody>
          <a:bodyPr>
            <a:normAutofit fontScale="62500" lnSpcReduction="20000"/>
          </a:bodyPr>
          <a:lstStyle/>
          <a:p>
            <a:pPr>
              <a:buNone/>
            </a:pPr>
            <a:r>
              <a:rPr lang="en-US" dirty="0"/>
              <a:t>	</a:t>
            </a:r>
          </a:p>
          <a:p>
            <a:pPr algn="ctr">
              <a:buNone/>
            </a:pPr>
            <a:r>
              <a:rPr lang="en-US" dirty="0"/>
              <a:t>	</a:t>
            </a:r>
            <a:r>
              <a:rPr lang="en-US" sz="4600" b="1" dirty="0"/>
              <a:t>We Must Accept Our Stewardship Responsibility for the Possessions He has entrusted to us –</a:t>
            </a:r>
          </a:p>
          <a:p>
            <a:pPr algn="ctr">
              <a:buNone/>
            </a:pPr>
            <a:endParaRPr lang="en-US" sz="2000" dirty="0"/>
          </a:p>
          <a:p>
            <a:pPr algn="ctr">
              <a:buNone/>
            </a:pPr>
            <a:r>
              <a:rPr lang="en-US" sz="2000" dirty="0"/>
              <a:t>	</a:t>
            </a:r>
            <a:r>
              <a:rPr lang="en-US" sz="4100" b="1" dirty="0"/>
              <a:t>We Must Ask Lord Do you Have Need of It –</a:t>
            </a:r>
          </a:p>
          <a:p>
            <a:pPr algn="ctr">
              <a:buNone/>
            </a:pPr>
            <a:endParaRPr lang="en-US" sz="3800" b="1" dirty="0"/>
          </a:p>
          <a:p>
            <a:pPr algn="ctr">
              <a:buNone/>
            </a:pPr>
            <a:r>
              <a:rPr lang="en-US" sz="3800" b="1" dirty="0"/>
              <a:t>	We Must </a:t>
            </a:r>
            <a:r>
              <a:rPr lang="en-US" sz="4100" b="1" dirty="0"/>
              <a:t>Remember In Giving You Receive – 	</a:t>
            </a:r>
          </a:p>
          <a:p>
            <a:pPr algn="ctr">
              <a:buNone/>
            </a:pPr>
            <a:r>
              <a:rPr lang="en-US" sz="4100" b="1" dirty="0"/>
              <a:t>	</a:t>
            </a:r>
          </a:p>
          <a:p>
            <a:pPr algn="ctr">
              <a:buNone/>
            </a:pPr>
            <a:r>
              <a:rPr lang="en-US" sz="4100" b="1" dirty="0"/>
              <a:t>May I Share a Story?</a:t>
            </a:r>
          </a:p>
          <a:p>
            <a:pPr>
              <a:buNone/>
            </a:pPr>
            <a:endParaRPr lang="en-US" b="1" dirty="0"/>
          </a:p>
          <a:p>
            <a:pPr algn="ctr">
              <a:buNone/>
            </a:pPr>
            <a:r>
              <a:rPr lang="en-US" b="1" dirty="0"/>
              <a:t>	</a:t>
            </a:r>
            <a:r>
              <a:rPr lang="en-US" sz="4500" b="1" dirty="0"/>
              <a:t>Phone Call </a:t>
            </a:r>
            <a:r>
              <a:rPr lang="en-US" sz="4600" b="1" dirty="0"/>
              <a:t>Hello Gary – I have a beach home to give to the church can you help me? </a:t>
            </a:r>
          </a:p>
          <a:p>
            <a:pPr algn="ctr">
              <a:buNone/>
            </a:pPr>
            <a:endParaRPr lang="en-US" sz="2000" b="1" dirty="0"/>
          </a:p>
          <a:p>
            <a:pPr algn="ctr">
              <a:buNone/>
            </a:pPr>
            <a:r>
              <a:rPr lang="en-US" sz="2000" b="1" dirty="0"/>
              <a:t>	</a:t>
            </a:r>
          </a:p>
          <a:p>
            <a:pPr>
              <a:buNone/>
            </a:pPr>
            <a:endParaRPr lang="en-US" b="1" dirty="0"/>
          </a:p>
        </p:txBody>
      </p:sp>
    </p:spTree>
    <p:extLst>
      <p:ext uri="{BB962C8B-B14F-4D97-AF65-F5344CB8AC3E}">
        <p14:creationId xmlns:p14="http://schemas.microsoft.com/office/powerpoint/2010/main" val="3515158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The Small Beach Home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295401"/>
            <a:ext cx="800100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469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 as a Planned Giving Director will do as part of my Leadership</a:t>
            </a:r>
          </a:p>
        </p:txBody>
      </p:sp>
      <p:sp>
        <p:nvSpPr>
          <p:cNvPr id="3" name="Content Placeholder 2"/>
          <p:cNvSpPr>
            <a:spLocks noGrp="1"/>
          </p:cNvSpPr>
          <p:nvPr>
            <p:ph idx="1"/>
          </p:nvPr>
        </p:nvSpPr>
        <p:spPr>
          <a:xfrm>
            <a:off x="228600" y="1828800"/>
            <a:ext cx="8686800" cy="4876800"/>
          </a:xfrm>
        </p:spPr>
        <p:txBody>
          <a:bodyPr>
            <a:normAutofit fontScale="92500" lnSpcReduction="10000"/>
          </a:bodyPr>
          <a:lstStyle/>
          <a:p>
            <a:pPr>
              <a:buClr>
                <a:schemeClr val="tx1"/>
              </a:buClr>
              <a:buSzPct val="75000"/>
              <a:buFont typeface="Wingdings" pitchFamily="2" charset="2"/>
              <a:buChar char="§"/>
            </a:pPr>
            <a:r>
              <a:rPr lang="en-US" b="1" dirty="0"/>
              <a:t>I will Pray</a:t>
            </a:r>
            <a:r>
              <a:rPr lang="en-US" dirty="0"/>
              <a:t> – Study the Blessings of Stewardship.</a:t>
            </a:r>
          </a:p>
          <a:p>
            <a:pPr>
              <a:buClr>
                <a:schemeClr val="tx1"/>
              </a:buClr>
              <a:buSzPct val="75000"/>
              <a:buFont typeface="Wingdings" pitchFamily="2" charset="2"/>
              <a:buChar char="§"/>
            </a:pPr>
            <a:r>
              <a:rPr lang="en-US" b="1" dirty="0"/>
              <a:t>I will Testify</a:t>
            </a:r>
            <a:r>
              <a:rPr lang="en-US" dirty="0"/>
              <a:t> – Share my journey (my story).                 </a:t>
            </a:r>
          </a:p>
          <a:p>
            <a:pPr>
              <a:buClr>
                <a:schemeClr val="tx1"/>
              </a:buClr>
              <a:buSzPct val="75000"/>
              <a:buFont typeface="Wingdings" pitchFamily="2" charset="2"/>
              <a:buChar char="§"/>
            </a:pPr>
            <a:r>
              <a:rPr lang="en-US" b="1" dirty="0"/>
              <a:t>I will Encourage - </a:t>
            </a:r>
            <a:r>
              <a:rPr lang="en-US" dirty="0"/>
              <a:t>raising expectations for stewarding members in gift planning.</a:t>
            </a:r>
          </a:p>
          <a:p>
            <a:pPr>
              <a:buClr>
                <a:schemeClr val="tx1"/>
              </a:buClr>
              <a:buSzPct val="75000"/>
              <a:buFont typeface="Wingdings" pitchFamily="2" charset="2"/>
              <a:buChar char="§"/>
            </a:pPr>
            <a:r>
              <a:rPr lang="en-US" b="1" dirty="0"/>
              <a:t>I will give Back - </a:t>
            </a:r>
            <a:r>
              <a:rPr lang="en-US" dirty="0"/>
              <a:t>To society in at least one area outside the local church. </a:t>
            </a:r>
          </a:p>
          <a:p>
            <a:pPr>
              <a:buClr>
                <a:schemeClr val="tx1"/>
              </a:buClr>
              <a:buSzPct val="75000"/>
              <a:buFont typeface="Wingdings" pitchFamily="2" charset="2"/>
              <a:buChar char="§"/>
            </a:pPr>
            <a:r>
              <a:rPr lang="en-US" b="1" dirty="0"/>
              <a:t>I will Participate – </a:t>
            </a:r>
            <a:r>
              <a:rPr lang="en-US" dirty="0"/>
              <a:t>In a small group Bible study or regular prayer meeting.</a:t>
            </a:r>
          </a:p>
          <a:p>
            <a:pPr>
              <a:buClr>
                <a:schemeClr val="tx1"/>
              </a:buClr>
              <a:buSzPct val="75000"/>
              <a:buFont typeface="Wingdings" pitchFamily="2" charset="2"/>
              <a:buChar char="§"/>
            </a:pPr>
            <a:r>
              <a:rPr lang="en-US" b="1" dirty="0"/>
              <a:t>I will set Aside - </a:t>
            </a:r>
            <a:r>
              <a:rPr lang="en-US" dirty="0"/>
              <a:t>15-20 Minutes each month to write 5 thank you notes.</a:t>
            </a:r>
          </a:p>
        </p:txBody>
      </p:sp>
    </p:spTree>
    <p:extLst>
      <p:ext uri="{BB962C8B-B14F-4D97-AF65-F5344CB8AC3E}">
        <p14:creationId xmlns:p14="http://schemas.microsoft.com/office/powerpoint/2010/main" val="337386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Three (3) Reasons </a:t>
            </a:r>
            <a:br>
              <a:rPr lang="en-US" dirty="0"/>
            </a:br>
            <a:r>
              <a:rPr lang="en-US" dirty="0"/>
              <a:t>People Give Are…….</a:t>
            </a:r>
          </a:p>
        </p:txBody>
      </p:sp>
      <p:sp>
        <p:nvSpPr>
          <p:cNvPr id="3" name="Content Placeholder 2"/>
          <p:cNvSpPr>
            <a:spLocks noGrp="1"/>
          </p:cNvSpPr>
          <p:nvPr>
            <p:ph idx="1"/>
          </p:nvPr>
        </p:nvSpPr>
        <p:spPr>
          <a:xfrm>
            <a:off x="457200" y="2743200"/>
            <a:ext cx="8229600" cy="3566160"/>
          </a:xfrm>
        </p:spPr>
        <p:txBody>
          <a:bodyPr/>
          <a:lstStyle/>
          <a:p>
            <a:pPr marL="651510" indent="-514350">
              <a:buSzPct val="90000"/>
              <a:buFont typeface="+mj-lt"/>
              <a:buAutoNum type="arabicPeriod"/>
            </a:pPr>
            <a:r>
              <a:rPr lang="en-US" dirty="0"/>
              <a:t>Belief in the Mission</a:t>
            </a:r>
          </a:p>
          <a:p>
            <a:pPr marL="651510" indent="-514350">
              <a:buSzPct val="90000"/>
              <a:buNone/>
            </a:pPr>
            <a:endParaRPr lang="en-US" dirty="0"/>
          </a:p>
          <a:p>
            <a:pPr marL="651510" indent="-514350">
              <a:buSzPct val="90000"/>
              <a:buFont typeface="+mj-lt"/>
              <a:buAutoNum type="arabicPeriod"/>
            </a:pPr>
            <a:r>
              <a:rPr lang="en-US" dirty="0"/>
              <a:t>Confidence/Regard for Leadership</a:t>
            </a:r>
          </a:p>
          <a:p>
            <a:pPr marL="651510" indent="-514350">
              <a:buSzPct val="90000"/>
              <a:buNone/>
            </a:pPr>
            <a:endParaRPr lang="en-US" dirty="0"/>
          </a:p>
          <a:p>
            <a:pPr marL="651510" indent="-514350">
              <a:buSzPct val="90000"/>
              <a:buFont typeface="+mj-lt"/>
              <a:buAutoNum type="arabicPeriod"/>
            </a:pPr>
            <a:r>
              <a:rPr lang="en-US" dirty="0"/>
              <a:t>Fiscal Responsibility of the Organization</a:t>
            </a:r>
          </a:p>
        </p:txBody>
      </p:sp>
    </p:spTree>
    <p:extLst>
      <p:ext uri="{BB962C8B-B14F-4D97-AF65-F5344CB8AC3E}">
        <p14:creationId xmlns:p14="http://schemas.microsoft.com/office/powerpoint/2010/main" val="144851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a:t>
            </a:r>
          </a:p>
        </p:txBody>
      </p:sp>
      <p:sp>
        <p:nvSpPr>
          <p:cNvPr id="3" name="Content Placeholder 2"/>
          <p:cNvSpPr>
            <a:spLocks noGrp="1"/>
          </p:cNvSpPr>
          <p:nvPr>
            <p:ph idx="1"/>
          </p:nvPr>
        </p:nvSpPr>
        <p:spPr>
          <a:xfrm>
            <a:off x="0" y="1752600"/>
            <a:ext cx="9144000" cy="4556760"/>
          </a:xfrm>
        </p:spPr>
        <p:txBody>
          <a:bodyPr>
            <a:normAutofit/>
          </a:bodyPr>
          <a:lstStyle/>
          <a:p>
            <a:pPr>
              <a:buNone/>
            </a:pPr>
            <a:r>
              <a:rPr lang="en-US" dirty="0"/>
              <a:t>	</a:t>
            </a:r>
            <a:r>
              <a:rPr lang="en-US" sz="3200" i="1" dirty="0"/>
              <a:t>“Giving is the closest thing we have on a daily and Planned Giving basis to getting a true picture of a person’s character.  It is in giving that an individual must make a conscious decision to </a:t>
            </a:r>
            <a:r>
              <a:rPr lang="en-US" sz="3200" i="1" u="sng" dirty="0"/>
              <a:t>risk </a:t>
            </a:r>
            <a:r>
              <a:rPr lang="en-US" sz="3200" i="1" dirty="0"/>
              <a:t> that which they value greatly.  When we see the individual overcome the fear of parting with that which the world values so much, then you know JESUS must have their heart.”  	</a:t>
            </a:r>
            <a:r>
              <a:rPr lang="en-US" sz="1600" i="1" dirty="0"/>
              <a:t>J Clif Christopher</a:t>
            </a:r>
            <a:endParaRPr lang="en-US" sz="1600" i="1" u="sng" dirty="0"/>
          </a:p>
        </p:txBody>
      </p:sp>
    </p:spTree>
    <p:extLst>
      <p:ext uri="{BB962C8B-B14F-4D97-AF65-F5344CB8AC3E}">
        <p14:creationId xmlns:p14="http://schemas.microsoft.com/office/powerpoint/2010/main" val="356066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82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09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Giving Statistics</a:t>
            </a:r>
            <a:endParaRPr lang="en-US" dirty="0"/>
          </a:p>
        </p:txBody>
      </p:sp>
      <p:sp>
        <p:nvSpPr>
          <p:cNvPr id="3" name="Content Placeholder 2"/>
          <p:cNvSpPr>
            <a:spLocks noGrp="1"/>
          </p:cNvSpPr>
          <p:nvPr>
            <p:ph idx="1"/>
          </p:nvPr>
        </p:nvSpPr>
        <p:spPr>
          <a:xfrm>
            <a:off x="457200" y="2057400"/>
            <a:ext cx="8534400" cy="4709160"/>
          </a:xfrm>
        </p:spPr>
        <p:txBody>
          <a:bodyPr>
            <a:normAutofit lnSpcReduction="10000"/>
          </a:bodyPr>
          <a:lstStyle/>
          <a:p>
            <a:pPr marL="0" indent="0">
              <a:buClr>
                <a:schemeClr val="tx1"/>
              </a:buClr>
              <a:buNone/>
            </a:pPr>
            <a:r>
              <a:rPr lang="en-US" b="1" u="sng" dirty="0"/>
              <a:t>Survey conducted by Chronicle of Philanthropy</a:t>
            </a:r>
            <a:r>
              <a:rPr lang="en-US" dirty="0"/>
              <a:t> </a:t>
            </a:r>
          </a:p>
          <a:p>
            <a:pPr marL="0" indent="0">
              <a:buClr>
                <a:schemeClr val="tx1"/>
              </a:buClr>
              <a:buNone/>
            </a:pPr>
            <a:endParaRPr lang="en-US" dirty="0"/>
          </a:p>
          <a:p>
            <a:pPr>
              <a:buClr>
                <a:schemeClr val="tx1"/>
              </a:buClr>
              <a:buFont typeface="Wingdings" pitchFamily="2" charset="2"/>
              <a:buChar char="q"/>
            </a:pPr>
            <a:r>
              <a:rPr lang="en-US" dirty="0"/>
              <a:t>Online Giving Increases each year</a:t>
            </a:r>
          </a:p>
          <a:p>
            <a:pPr>
              <a:buClr>
                <a:schemeClr val="tx1"/>
              </a:buClr>
              <a:buFont typeface="Wingdings" pitchFamily="2" charset="2"/>
              <a:buChar char="q"/>
            </a:pPr>
            <a:r>
              <a:rPr lang="en-US" dirty="0"/>
              <a:t>In the $Billions </a:t>
            </a:r>
          </a:p>
          <a:p>
            <a:pPr>
              <a:buClr>
                <a:schemeClr val="tx1"/>
              </a:buClr>
              <a:buFont typeface="Wingdings" pitchFamily="2" charset="2"/>
              <a:buChar char="q"/>
            </a:pPr>
            <a:r>
              <a:rPr lang="en-US" dirty="0"/>
              <a:t>Top Media Tool used by Charities for fundraising “Facebook”</a:t>
            </a:r>
          </a:p>
          <a:p>
            <a:pPr>
              <a:buClr>
                <a:schemeClr val="tx1"/>
              </a:buClr>
              <a:buFont typeface="Wingdings" pitchFamily="2" charset="2"/>
              <a:buChar char="q"/>
            </a:pPr>
            <a:r>
              <a:rPr lang="en-US" dirty="0"/>
              <a:t>Charitable Bequest – giving amounts to $Billions each year</a:t>
            </a:r>
          </a:p>
          <a:p>
            <a:pPr>
              <a:buClr>
                <a:schemeClr val="tx1"/>
              </a:buClr>
              <a:buNone/>
            </a:pPr>
            <a:r>
              <a:rPr lang="en-US" dirty="0"/>
              <a:t>  </a:t>
            </a:r>
          </a:p>
        </p:txBody>
      </p:sp>
    </p:spTree>
    <p:extLst>
      <p:ext uri="{BB962C8B-B14F-4D97-AF65-F5344CB8AC3E}">
        <p14:creationId xmlns:p14="http://schemas.microsoft.com/office/powerpoint/2010/main" val="418568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Giving Statistics</a:t>
            </a:r>
            <a:endParaRPr lang="en-US" dirty="0"/>
          </a:p>
        </p:txBody>
      </p:sp>
      <p:sp>
        <p:nvSpPr>
          <p:cNvPr id="3" name="Content Placeholder 2"/>
          <p:cNvSpPr>
            <a:spLocks noGrp="1"/>
          </p:cNvSpPr>
          <p:nvPr>
            <p:ph idx="1"/>
          </p:nvPr>
        </p:nvSpPr>
        <p:spPr>
          <a:xfrm>
            <a:off x="457200" y="2362200"/>
            <a:ext cx="8229600" cy="3566160"/>
          </a:xfrm>
        </p:spPr>
        <p:txBody>
          <a:bodyPr/>
          <a:lstStyle/>
          <a:p>
            <a:pPr marL="0" indent="0">
              <a:buNone/>
            </a:pPr>
            <a:r>
              <a:rPr lang="en-US" b="1" i="1" dirty="0"/>
              <a:t>Why are Charities Named in a Bequest?</a:t>
            </a:r>
          </a:p>
          <a:p>
            <a:endParaRPr lang="en-US" dirty="0"/>
          </a:p>
          <a:p>
            <a:r>
              <a:rPr lang="en-US" b="1" u="sng" dirty="0">
                <a:effectLst>
                  <a:outerShdw blurRad="38100" dist="38100" dir="2700000" algn="tl">
                    <a:srgbClr val="000000">
                      <a:alpha val="43137"/>
                    </a:srgbClr>
                  </a:outerShdw>
                </a:effectLst>
              </a:rPr>
              <a:t>3 Most Motivating Reasons</a:t>
            </a:r>
          </a:p>
          <a:p>
            <a:pPr lvl="1"/>
            <a:r>
              <a:rPr lang="en-US" sz="2800" b="1" u="sng" dirty="0">
                <a:effectLst>
                  <a:outerShdw blurRad="38100" dist="38100" dir="2700000" algn="tl">
                    <a:srgbClr val="000000">
                      <a:alpha val="43137"/>
                    </a:srgbClr>
                  </a:outerShdw>
                </a:effectLst>
              </a:rPr>
              <a:t>Helping Others</a:t>
            </a:r>
          </a:p>
          <a:p>
            <a:pPr lvl="1"/>
            <a:r>
              <a:rPr lang="en-US" sz="2800" b="1" u="sng" dirty="0">
                <a:effectLst>
                  <a:outerShdw blurRad="38100" dist="38100" dir="2700000" algn="tl">
                    <a:srgbClr val="000000">
                      <a:alpha val="43137"/>
                    </a:srgbClr>
                  </a:outerShdw>
                </a:effectLst>
              </a:rPr>
              <a:t>Religious Beliefs</a:t>
            </a:r>
          </a:p>
          <a:p>
            <a:pPr lvl="1"/>
            <a:r>
              <a:rPr lang="en-US" sz="2800" b="1" u="sng" dirty="0">
                <a:effectLst>
                  <a:outerShdw blurRad="38100" dist="38100" dir="2700000" algn="tl">
                    <a:srgbClr val="000000">
                      <a:alpha val="43137"/>
                    </a:srgbClr>
                  </a:outerShdw>
                </a:effectLst>
              </a:rPr>
              <a:t>Giving Back to Society </a:t>
            </a:r>
          </a:p>
        </p:txBody>
      </p:sp>
    </p:spTree>
    <p:extLst>
      <p:ext uri="{BB962C8B-B14F-4D97-AF65-F5344CB8AC3E}">
        <p14:creationId xmlns:p14="http://schemas.microsoft.com/office/powerpoint/2010/main" val="89380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Charitable Giving Reasons</a:t>
            </a:r>
          </a:p>
        </p:txBody>
      </p:sp>
      <p:sp>
        <p:nvSpPr>
          <p:cNvPr id="3" name="Content Placeholder 2"/>
          <p:cNvSpPr>
            <a:spLocks noGrp="1"/>
          </p:cNvSpPr>
          <p:nvPr>
            <p:ph idx="1"/>
          </p:nvPr>
        </p:nvSpPr>
        <p:spPr>
          <a:xfrm>
            <a:off x="457200" y="2057400"/>
            <a:ext cx="8153400" cy="3962400"/>
          </a:xfrm>
        </p:spPr>
        <p:txBody>
          <a:bodyPr>
            <a:normAutofit/>
          </a:bodyPr>
          <a:lstStyle/>
          <a:p>
            <a:pPr marL="0" indent="0">
              <a:buNone/>
            </a:pPr>
            <a:endParaRPr lang="en-US" dirty="0"/>
          </a:p>
          <a:p>
            <a:pPr>
              <a:spcBef>
                <a:spcPts val="0"/>
              </a:spcBef>
            </a:pPr>
            <a:r>
              <a:rPr lang="en-US" b="1" dirty="0"/>
              <a:t>#1  </a:t>
            </a:r>
            <a:r>
              <a:rPr lang="en-US" u="sng" dirty="0"/>
              <a:t>A</a:t>
            </a:r>
            <a:r>
              <a:rPr lang="en-US" b="1" u="sng" dirty="0">
                <a:solidFill>
                  <a:schemeClr val="bg1"/>
                </a:solidFill>
              </a:rPr>
              <a:t> </a:t>
            </a:r>
            <a:r>
              <a:rPr lang="en-US" sz="3200" b="1" i="1" u="sng" dirty="0"/>
              <a:t>Belief</a:t>
            </a:r>
            <a:r>
              <a:rPr lang="en-US" b="1" u="sng" dirty="0">
                <a:solidFill>
                  <a:schemeClr val="bg1"/>
                </a:solidFill>
              </a:rPr>
              <a:t> </a:t>
            </a:r>
            <a:r>
              <a:rPr lang="en-US" u="sng" dirty="0"/>
              <a:t>in the Mission</a:t>
            </a:r>
          </a:p>
          <a:p>
            <a:endParaRPr lang="en-US" b="1" dirty="0">
              <a:solidFill>
                <a:schemeClr val="bg1"/>
              </a:solidFill>
            </a:endParaRPr>
          </a:p>
          <a:p>
            <a:r>
              <a:rPr lang="en-US" b="1" dirty="0"/>
              <a:t>#1  </a:t>
            </a:r>
            <a:r>
              <a:rPr lang="en-US" sz="3200" b="1" i="1" u="sng" dirty="0"/>
              <a:t>Confidence</a:t>
            </a:r>
            <a:r>
              <a:rPr lang="en-US" b="1" u="sng" dirty="0">
                <a:solidFill>
                  <a:schemeClr val="bg1"/>
                </a:solidFill>
              </a:rPr>
              <a:t> </a:t>
            </a:r>
            <a:r>
              <a:rPr lang="en-US" u="sng" dirty="0"/>
              <a:t>in Leadership</a:t>
            </a:r>
          </a:p>
          <a:p>
            <a:endParaRPr lang="en-US" b="1" dirty="0">
              <a:solidFill>
                <a:schemeClr val="bg1"/>
              </a:solidFill>
            </a:endParaRPr>
          </a:p>
          <a:p>
            <a:r>
              <a:rPr lang="en-US" b="1" dirty="0"/>
              <a:t>#</a:t>
            </a:r>
            <a:r>
              <a:rPr lang="en-US" b="1" i="1" dirty="0"/>
              <a:t>1  </a:t>
            </a:r>
            <a:r>
              <a:rPr lang="en-US" sz="3200" b="1" i="1" u="sng" dirty="0"/>
              <a:t>Fiscal Responsibility</a:t>
            </a:r>
            <a:r>
              <a:rPr lang="en-US" b="1" u="sng" dirty="0">
                <a:solidFill>
                  <a:schemeClr val="bg1"/>
                </a:solidFill>
              </a:rPr>
              <a:t> </a:t>
            </a:r>
            <a:r>
              <a:rPr lang="en-US" u="sng" dirty="0"/>
              <a:t>of the Organization</a:t>
            </a:r>
          </a:p>
        </p:txBody>
      </p:sp>
    </p:spTree>
    <p:extLst>
      <p:ext uri="{BB962C8B-B14F-4D97-AF65-F5344CB8AC3E}">
        <p14:creationId xmlns:p14="http://schemas.microsoft.com/office/powerpoint/2010/main" val="38929700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Giving Reasons</a:t>
            </a:r>
            <a:endParaRPr lang="en-US" dirty="0"/>
          </a:p>
        </p:txBody>
      </p:sp>
      <p:sp>
        <p:nvSpPr>
          <p:cNvPr id="3" name="Content Placeholder 2"/>
          <p:cNvSpPr>
            <a:spLocks noGrp="1"/>
          </p:cNvSpPr>
          <p:nvPr>
            <p:ph idx="1"/>
          </p:nvPr>
        </p:nvSpPr>
        <p:spPr>
          <a:ln>
            <a:solidFill>
              <a:schemeClr val="tx1"/>
            </a:solidFill>
          </a:ln>
        </p:spPr>
        <p:txBody>
          <a:bodyPr>
            <a:normAutofit fontScale="92500" lnSpcReduction="10000"/>
          </a:bodyPr>
          <a:lstStyle/>
          <a:p>
            <a:pPr>
              <a:buNone/>
            </a:pPr>
            <a:r>
              <a:rPr lang="en-US" dirty="0"/>
              <a:t>Today’s Donors are communicating by their giving history …………………..</a:t>
            </a:r>
          </a:p>
          <a:p>
            <a:pPr>
              <a:buNone/>
            </a:pPr>
            <a:r>
              <a:rPr lang="en-US" dirty="0"/>
              <a:t>			 </a:t>
            </a:r>
            <a:r>
              <a:rPr lang="en-US" sz="3200" b="1" dirty="0">
                <a:latin typeface="Berlin Sans FB" pitchFamily="34" charset="0"/>
              </a:rPr>
              <a:t>You Have To Earn Our Gifts</a:t>
            </a:r>
          </a:p>
          <a:p>
            <a:pPr>
              <a:buNone/>
            </a:pPr>
            <a:endParaRPr lang="en-US" dirty="0">
              <a:latin typeface="Berlin Sans FB" pitchFamily="34" charset="0"/>
            </a:endParaRPr>
          </a:p>
          <a:p>
            <a:pPr>
              <a:buNone/>
            </a:pPr>
            <a:r>
              <a:rPr lang="en-US" dirty="0"/>
              <a:t>People Want to be a Part of Something That </a:t>
            </a:r>
          </a:p>
          <a:p>
            <a:pPr>
              <a:buNone/>
            </a:pPr>
            <a:r>
              <a:rPr lang="en-US" dirty="0"/>
              <a:t>			</a:t>
            </a:r>
            <a:r>
              <a:rPr lang="en-US" sz="3200" b="1" dirty="0">
                <a:latin typeface="Berlin Sans FB" pitchFamily="34" charset="0"/>
              </a:rPr>
              <a:t>“Changes Lives”</a:t>
            </a:r>
          </a:p>
          <a:p>
            <a:pPr>
              <a:buNone/>
            </a:pPr>
            <a:endParaRPr lang="en-US" dirty="0">
              <a:latin typeface="Berlin Sans FB" pitchFamily="34" charset="0"/>
            </a:endParaRPr>
          </a:p>
          <a:p>
            <a:pPr>
              <a:buNone/>
            </a:pPr>
            <a:r>
              <a:rPr lang="en-US" dirty="0"/>
              <a:t>Churches have one Product/Service to Provide</a:t>
            </a:r>
          </a:p>
          <a:p>
            <a:pPr>
              <a:buNone/>
            </a:pPr>
            <a:r>
              <a:rPr lang="en-US" dirty="0"/>
              <a:t>			</a:t>
            </a:r>
            <a:r>
              <a:rPr lang="en-US" sz="3200" b="1" dirty="0">
                <a:latin typeface="Berlin Sans FB" pitchFamily="34" charset="0"/>
              </a:rPr>
              <a:t>“Changed Lives”</a:t>
            </a:r>
          </a:p>
        </p:txBody>
      </p:sp>
    </p:spTree>
    <p:extLst>
      <p:ext uri="{BB962C8B-B14F-4D97-AF65-F5344CB8AC3E}">
        <p14:creationId xmlns:p14="http://schemas.microsoft.com/office/powerpoint/2010/main" val="189525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828800"/>
          </a:xfrm>
        </p:spPr>
        <p:txBody>
          <a:bodyPr>
            <a:normAutofit/>
          </a:bodyPr>
          <a:lstStyle/>
          <a:p>
            <a:r>
              <a:rPr lang="en-US" dirty="0"/>
              <a:t>Peter Drucker </a:t>
            </a:r>
            <a:br>
              <a:rPr lang="en-US" dirty="0"/>
            </a:br>
            <a:r>
              <a:rPr lang="en-US" sz="3100" dirty="0"/>
              <a:t>wrote in a great little book </a:t>
            </a:r>
            <a:br>
              <a:rPr lang="en-US" sz="3100" dirty="0"/>
            </a:br>
            <a:r>
              <a:rPr lang="en-US" sz="3600" i="1" dirty="0"/>
              <a:t>Managing the Nonprofit Organization</a:t>
            </a:r>
            <a:endParaRPr lang="en-US" sz="3600" dirty="0"/>
          </a:p>
        </p:txBody>
      </p:sp>
      <p:sp>
        <p:nvSpPr>
          <p:cNvPr id="3" name="Content Placeholder 2"/>
          <p:cNvSpPr>
            <a:spLocks noGrp="1"/>
          </p:cNvSpPr>
          <p:nvPr>
            <p:ph idx="1"/>
          </p:nvPr>
        </p:nvSpPr>
        <p:spPr>
          <a:xfrm>
            <a:off x="381000" y="2133600"/>
            <a:ext cx="8382000" cy="4495800"/>
          </a:xfrm>
          <a:solidFill>
            <a:schemeClr val="bg2"/>
          </a:solidFill>
        </p:spPr>
        <p:txBody>
          <a:bodyPr>
            <a:normAutofit fontScale="85000" lnSpcReduction="10000"/>
          </a:bodyPr>
          <a:lstStyle/>
          <a:p>
            <a:pPr>
              <a:buNone/>
            </a:pPr>
            <a:r>
              <a:rPr lang="en-US" i="1" dirty="0"/>
              <a:t>	</a:t>
            </a:r>
            <a:r>
              <a:rPr lang="en-US" sz="3300" i="1" dirty="0"/>
              <a:t>“A business has discharged its task when the customer buys the product, pays for it, and is satisfied with it. Government has discharged its function when policies are effective.  The nonprofit institution neither supplies goods, services, or controls.  Its product is neither a pair of shoes nor an effective regulation.  </a:t>
            </a:r>
            <a:r>
              <a:rPr lang="en-US" sz="3300" b="1" i="1" u="sng" dirty="0">
                <a:solidFill>
                  <a:srgbClr val="FFFF00"/>
                </a:solidFill>
              </a:rPr>
              <a:t>Its product is a changed human being.</a:t>
            </a:r>
            <a:r>
              <a:rPr lang="en-US" sz="3300" i="1" dirty="0"/>
              <a:t>  The nonprofit institutions are human change agents.  Their ‘product’ is a cured patient, a child that learns, a young man or woman grown into a self-respecting adult; a changed human life altogether”.</a:t>
            </a:r>
          </a:p>
        </p:txBody>
      </p:sp>
    </p:spTree>
    <p:extLst>
      <p:ext uri="{BB962C8B-B14F-4D97-AF65-F5344CB8AC3E}">
        <p14:creationId xmlns:p14="http://schemas.microsoft.com/office/powerpoint/2010/main" val="376512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Earnings/Income</a:t>
            </a:r>
          </a:p>
        </p:txBody>
      </p:sp>
      <p:sp>
        <p:nvSpPr>
          <p:cNvPr id="6" name="Content Placeholder 5"/>
          <p:cNvSpPr>
            <a:spLocks noGrp="1"/>
          </p:cNvSpPr>
          <p:nvPr>
            <p:ph idx="1"/>
          </p:nvPr>
        </p:nvSpPr>
        <p:spPr/>
        <p:txBody>
          <a:bodyPr/>
          <a:lstStyle/>
          <a:p>
            <a:r>
              <a:rPr lang="en-US" b="1" dirty="0"/>
              <a:t>Numbers 18:21:  “And the Lord said to Aaron……….no allocation of land………I will give them the tithes from the entire land of Israel”</a:t>
            </a:r>
          </a:p>
          <a:p>
            <a:pPr marL="3657600" lvl="8" indent="0" algn="r">
              <a:buNone/>
            </a:pPr>
            <a:r>
              <a:rPr lang="en-US" i="1" dirty="0"/>
              <a:t>New Living Translation</a:t>
            </a:r>
          </a:p>
          <a:p>
            <a:endParaRPr lang="en-US" dirty="0"/>
          </a:p>
          <a:p>
            <a:r>
              <a:rPr lang="en-US" b="1" dirty="0"/>
              <a:t>2 Chronicles 31:12:  “the people faithfully brought all tithes and gifts to the Temple…..”</a:t>
            </a:r>
          </a:p>
          <a:p>
            <a:pPr marL="3657600" lvl="8" indent="0" algn="r">
              <a:buNone/>
            </a:pPr>
            <a:r>
              <a:rPr lang="en-US" i="1" dirty="0"/>
              <a:t>New Living Translation</a:t>
            </a:r>
          </a:p>
        </p:txBody>
      </p:sp>
    </p:spTree>
    <p:extLst>
      <p:ext uri="{BB962C8B-B14F-4D97-AF65-F5344CB8AC3E}">
        <p14:creationId xmlns:p14="http://schemas.microsoft.com/office/powerpoint/2010/main" val="2706616368"/>
      </p:ext>
    </p:extLst>
  </p:cSld>
  <p:clrMapOvr>
    <a:masterClrMapping/>
  </p:clrMapOvr>
</p:sld>
</file>

<file path=ppt/theme/theme1.xml><?xml version="1.0" encoding="utf-8"?>
<a:theme xmlns:a="http://schemas.openxmlformats.org/drawingml/2006/main" name="1_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1186</Words>
  <Application>Microsoft Office PowerPoint</Application>
  <PresentationFormat>On-screen Show (4:3)</PresentationFormat>
  <Paragraphs>209</Paragraphs>
  <Slides>38</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38</vt:i4>
      </vt:variant>
    </vt:vector>
  </HeadingPairs>
  <TitlesOfParts>
    <vt:vector size="50" baseType="lpstr">
      <vt:lpstr>Arial</vt:lpstr>
      <vt:lpstr>Berlin Sans FB</vt:lpstr>
      <vt:lpstr>Brush Script MT</vt:lpstr>
      <vt:lpstr>Calibri</vt:lpstr>
      <vt:lpstr>Century Gothic</vt:lpstr>
      <vt:lpstr>Wingdings</vt:lpstr>
      <vt:lpstr>1_Office Theme</vt:lpstr>
      <vt:lpstr>2_Office Theme</vt:lpstr>
      <vt:lpstr>3_Office Theme</vt:lpstr>
      <vt:lpstr>4_Office Theme</vt:lpstr>
      <vt:lpstr>5_Office Theme</vt:lpstr>
      <vt:lpstr>6_Office Theme</vt:lpstr>
      <vt:lpstr>PowerPoint Presentation</vt:lpstr>
      <vt:lpstr>Planned Giving &amp; Trust Services  Any Seventh-day Adventist Church  </vt:lpstr>
      <vt:lpstr>Giving Statistics</vt:lpstr>
      <vt:lpstr>Giving Statistics</vt:lpstr>
      <vt:lpstr>Giving Statistics</vt:lpstr>
      <vt:lpstr>Charitable Giving Reasons</vt:lpstr>
      <vt:lpstr>Giving Reasons</vt:lpstr>
      <vt:lpstr>Peter Drucker  wrote in a great little book  Managing the Nonprofit Organization</vt:lpstr>
      <vt:lpstr>Earnings/Income</vt:lpstr>
      <vt:lpstr>Jesus’ Triumphant Entry</vt:lpstr>
      <vt:lpstr>“Go and Bring The Colt”</vt:lpstr>
      <vt:lpstr>The Simple Request</vt:lpstr>
      <vt:lpstr>A Possession </vt:lpstr>
      <vt:lpstr>Assets are Guarded and Cared For</vt:lpstr>
      <vt:lpstr>An Asset = Possession</vt:lpstr>
      <vt:lpstr>An Image of a Steward www.a.a-m.org</vt:lpstr>
      <vt:lpstr>The Steward Recognized  the Lord as Owner</vt:lpstr>
      <vt:lpstr>A Steward has a Plan and is Ready!</vt:lpstr>
      <vt:lpstr>Give Because the Lord Needs It</vt:lpstr>
      <vt:lpstr>PowerPoint Presentation</vt:lpstr>
      <vt:lpstr>Planning a Gift for Jesus</vt:lpstr>
      <vt:lpstr>Planned Giving &amp; Trust Services</vt:lpstr>
      <vt:lpstr>Giving Reasons</vt:lpstr>
      <vt:lpstr>Director of Planned Giving &amp; Trust Services </vt:lpstr>
      <vt:lpstr>Director of Planned Giving &amp; Trust Services </vt:lpstr>
      <vt:lpstr>Three Giving Sources</vt:lpstr>
      <vt:lpstr>Our Earned Income </vt:lpstr>
      <vt:lpstr>Our Accumulated Possessions </vt:lpstr>
      <vt:lpstr>Our Final Giving Plans</vt:lpstr>
      <vt:lpstr>Our Final Giving Plans</vt:lpstr>
      <vt:lpstr>The Do Nothing Process</vt:lpstr>
      <vt:lpstr>The Do Nothing Process</vt:lpstr>
      <vt:lpstr>What Should I Do?</vt:lpstr>
      <vt:lpstr>The Small Beach Home</vt:lpstr>
      <vt:lpstr>What I as a Planned Giving Director will do as part of my Leadership</vt:lpstr>
      <vt:lpstr>Top Three (3) Reasons  People Give Are…….</vt:lpstr>
      <vt:lpstr>Remember</vt:lpstr>
      <vt:lpstr>PowerPoint Presentation</vt:lpstr>
    </vt:vector>
  </TitlesOfParts>
  <Company>S.D.A. Church World Headquarters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Dodge, Gary</dc:creator>
  <cp:lastModifiedBy>Coppock, Scot</cp:lastModifiedBy>
  <cp:revision>19</cp:revision>
  <dcterms:created xsi:type="dcterms:W3CDTF">2013-09-07T02:29:17Z</dcterms:created>
  <dcterms:modified xsi:type="dcterms:W3CDTF">2017-02-09T21:53:52Z</dcterms:modified>
</cp:coreProperties>
</file>