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9" r:id="rId2"/>
    <p:sldId id="266" r:id="rId3"/>
    <p:sldId id="265" r:id="rId4"/>
    <p:sldId id="263" r:id="rId5"/>
    <p:sldId id="264" r:id="rId6"/>
    <p:sldId id="269" r:id="rId7"/>
    <p:sldId id="262" r:id="rId8"/>
    <p:sldId id="260" r:id="rId9"/>
    <p:sldId id="270" r:id="rId10"/>
    <p:sldId id="261" r:id="rId11"/>
    <p:sldId id="271" r:id="rId12"/>
    <p:sldId id="272" r:id="rId13"/>
    <p:sldId id="257" r:id="rId14"/>
    <p:sldId id="2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61471" autoAdjust="0"/>
  </p:normalViewPr>
  <p:slideViewPr>
    <p:cSldViewPr snapToGrid="0">
      <p:cViewPr varScale="1">
        <p:scale>
          <a:sx n="50" d="100"/>
          <a:sy n="50" d="100"/>
        </p:scale>
        <p:origin x="3168" y="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5D7856-502B-4B9B-839B-BE46933F9DC3}"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E8C21938-0C95-4840-9808-61E76295FF53}">
      <dgm:prSet phldrT="[Text]"/>
      <dgm:spPr/>
      <dgm:t>
        <a:bodyPr/>
        <a:lstStyle/>
        <a:p>
          <a:r>
            <a:rPr lang="en-US" dirty="0">
              <a:ln>
                <a:solidFill>
                  <a:schemeClr val="tx1"/>
                </a:solidFill>
              </a:ln>
            </a:rPr>
            <a:t>Bestow Blessings</a:t>
          </a:r>
        </a:p>
      </dgm:t>
    </dgm:pt>
    <dgm:pt modelId="{E12F6F00-D2AB-408F-83F0-016E1E890C6A}" type="parTrans" cxnId="{3776CDEA-BC7D-43C3-8471-ACE7E50225FF}">
      <dgm:prSet/>
      <dgm:spPr/>
      <dgm:t>
        <a:bodyPr/>
        <a:lstStyle/>
        <a:p>
          <a:endParaRPr lang="en-US"/>
        </a:p>
      </dgm:t>
    </dgm:pt>
    <dgm:pt modelId="{F2B135F5-D68E-4D06-B6DE-2F59D7408AA9}" type="sibTrans" cxnId="{3776CDEA-BC7D-43C3-8471-ACE7E50225FF}">
      <dgm:prSet/>
      <dgm:spPr/>
      <dgm:t>
        <a:bodyPr/>
        <a:lstStyle/>
        <a:p>
          <a:endParaRPr lang="en-US"/>
        </a:p>
      </dgm:t>
    </dgm:pt>
    <dgm:pt modelId="{55F95164-D323-4AFF-9B9A-F10EB13EBF93}">
      <dgm:prSet phldrT="[Text]"/>
      <dgm:spPr/>
      <dgm:t>
        <a:bodyPr/>
        <a:lstStyle/>
        <a:p>
          <a:r>
            <a:rPr lang="en-US" dirty="0">
              <a:ln>
                <a:solidFill>
                  <a:schemeClr val="tx1"/>
                </a:solidFill>
              </a:ln>
            </a:rPr>
            <a:t>Serve Loved Ones</a:t>
          </a:r>
        </a:p>
      </dgm:t>
    </dgm:pt>
    <dgm:pt modelId="{7650E612-3BD8-42AD-8029-C26F1E947CC8}" type="parTrans" cxnId="{BF2C42C0-C704-4B8D-8E9B-84CC8B337953}">
      <dgm:prSet/>
      <dgm:spPr/>
      <dgm:t>
        <a:bodyPr/>
        <a:lstStyle/>
        <a:p>
          <a:endParaRPr lang="en-US"/>
        </a:p>
      </dgm:t>
    </dgm:pt>
    <dgm:pt modelId="{02571060-ADFC-4E9B-A406-D14AFD808457}" type="sibTrans" cxnId="{BF2C42C0-C704-4B8D-8E9B-84CC8B337953}">
      <dgm:prSet/>
      <dgm:spPr/>
      <dgm:t>
        <a:bodyPr/>
        <a:lstStyle/>
        <a:p>
          <a:endParaRPr lang="en-US"/>
        </a:p>
      </dgm:t>
    </dgm:pt>
    <dgm:pt modelId="{E58B3453-CD9B-45F0-9CA3-C9451F561514}">
      <dgm:prSet phldrT="[Text]"/>
      <dgm:spPr/>
      <dgm:t>
        <a:bodyPr/>
        <a:lstStyle/>
        <a:p>
          <a:r>
            <a:rPr lang="en-US" dirty="0">
              <a:ln>
                <a:solidFill>
                  <a:schemeClr val="tx1"/>
                </a:solidFill>
              </a:ln>
            </a:rPr>
            <a:t>Demonstrate Values</a:t>
          </a:r>
        </a:p>
      </dgm:t>
    </dgm:pt>
    <dgm:pt modelId="{0DA5056F-C5EF-438D-8C8C-C0E18B2C9CAD}" type="parTrans" cxnId="{EF109D7D-DCD1-47DE-8BB6-9A32F7B1DA7C}">
      <dgm:prSet/>
      <dgm:spPr/>
      <dgm:t>
        <a:bodyPr/>
        <a:lstStyle/>
        <a:p>
          <a:endParaRPr lang="en-US"/>
        </a:p>
      </dgm:t>
    </dgm:pt>
    <dgm:pt modelId="{B00027AE-1850-41AA-B893-B8491995BDAF}" type="sibTrans" cxnId="{EF109D7D-DCD1-47DE-8BB6-9A32F7B1DA7C}">
      <dgm:prSet/>
      <dgm:spPr/>
      <dgm:t>
        <a:bodyPr/>
        <a:lstStyle/>
        <a:p>
          <a:endParaRPr lang="en-US"/>
        </a:p>
      </dgm:t>
    </dgm:pt>
    <dgm:pt modelId="{A02EFC88-1A89-4754-B065-DEA6779712A1}" type="pres">
      <dgm:prSet presAssocID="{8B5D7856-502B-4B9B-839B-BE46933F9DC3}" presName="linearFlow" presStyleCnt="0">
        <dgm:presLayoutVars>
          <dgm:dir/>
          <dgm:resizeHandles val="exact"/>
        </dgm:presLayoutVars>
      </dgm:prSet>
      <dgm:spPr/>
    </dgm:pt>
    <dgm:pt modelId="{FD0CCB2B-9CDB-4B49-9116-7331A9A92ED9}" type="pres">
      <dgm:prSet presAssocID="{E8C21938-0C95-4840-9808-61E76295FF53}" presName="composite" presStyleCnt="0"/>
      <dgm:spPr/>
    </dgm:pt>
    <dgm:pt modelId="{EAE5AF94-78FB-422F-AFA1-08398B8B0FF5}" type="pres">
      <dgm:prSet presAssocID="{E8C21938-0C95-4840-9808-61E76295FF53}"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DBFD1E04-D54C-43FD-B27B-DE3B2FD21595}" type="pres">
      <dgm:prSet presAssocID="{E8C21938-0C95-4840-9808-61E76295FF53}" presName="txShp" presStyleLbl="node1" presStyleIdx="0" presStyleCnt="3">
        <dgm:presLayoutVars>
          <dgm:bulletEnabled val="1"/>
        </dgm:presLayoutVars>
      </dgm:prSet>
      <dgm:spPr/>
    </dgm:pt>
    <dgm:pt modelId="{127C67D5-4D80-4730-BD95-0442B624A3BE}" type="pres">
      <dgm:prSet presAssocID="{F2B135F5-D68E-4D06-B6DE-2F59D7408AA9}" presName="spacing" presStyleCnt="0"/>
      <dgm:spPr/>
    </dgm:pt>
    <dgm:pt modelId="{754ADE1D-3FFC-414E-B353-93E418CD4493}" type="pres">
      <dgm:prSet presAssocID="{55F95164-D323-4AFF-9B9A-F10EB13EBF93}" presName="composite" presStyleCnt="0"/>
      <dgm:spPr/>
    </dgm:pt>
    <dgm:pt modelId="{08BDF930-FF83-4259-A295-6969F48D582C}" type="pres">
      <dgm:prSet presAssocID="{55F95164-D323-4AFF-9B9A-F10EB13EBF93}"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dgm:spPr>
    </dgm:pt>
    <dgm:pt modelId="{17615D93-0714-4CB7-9F27-3FD4A42E3C9F}" type="pres">
      <dgm:prSet presAssocID="{55F95164-D323-4AFF-9B9A-F10EB13EBF93}" presName="txShp" presStyleLbl="node1" presStyleIdx="1" presStyleCnt="3">
        <dgm:presLayoutVars>
          <dgm:bulletEnabled val="1"/>
        </dgm:presLayoutVars>
      </dgm:prSet>
      <dgm:spPr/>
    </dgm:pt>
    <dgm:pt modelId="{B3FF2971-B0B5-4298-8227-BF66F3C24617}" type="pres">
      <dgm:prSet presAssocID="{02571060-ADFC-4E9B-A406-D14AFD808457}" presName="spacing" presStyleCnt="0"/>
      <dgm:spPr/>
    </dgm:pt>
    <dgm:pt modelId="{F5BFD9D2-58F0-40FC-9D76-BE18954DF12C}" type="pres">
      <dgm:prSet presAssocID="{E58B3453-CD9B-45F0-9CA3-C9451F561514}" presName="composite" presStyleCnt="0"/>
      <dgm:spPr/>
    </dgm:pt>
    <dgm:pt modelId="{AA394DF8-2D66-4194-98EB-93E8B1563A99}" type="pres">
      <dgm:prSet presAssocID="{E58B3453-CD9B-45F0-9CA3-C9451F56151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dgm:spPr>
    </dgm:pt>
    <dgm:pt modelId="{2672167C-5FD8-4C80-9D7C-98CF3CC6E055}" type="pres">
      <dgm:prSet presAssocID="{E58B3453-CD9B-45F0-9CA3-C9451F561514}" presName="txShp" presStyleLbl="node1" presStyleIdx="2" presStyleCnt="3">
        <dgm:presLayoutVars>
          <dgm:bulletEnabled val="1"/>
        </dgm:presLayoutVars>
      </dgm:prSet>
      <dgm:spPr/>
    </dgm:pt>
  </dgm:ptLst>
  <dgm:cxnLst>
    <dgm:cxn modelId="{EF109D7D-DCD1-47DE-8BB6-9A32F7B1DA7C}" srcId="{8B5D7856-502B-4B9B-839B-BE46933F9DC3}" destId="{E58B3453-CD9B-45F0-9CA3-C9451F561514}" srcOrd="2" destOrd="0" parTransId="{0DA5056F-C5EF-438D-8C8C-C0E18B2C9CAD}" sibTransId="{B00027AE-1850-41AA-B893-B8491995BDAF}"/>
    <dgm:cxn modelId="{37EA5D83-9F7C-40EB-9E0B-0E395A2117C7}" type="presOf" srcId="{E8C21938-0C95-4840-9808-61E76295FF53}" destId="{DBFD1E04-D54C-43FD-B27B-DE3B2FD21595}" srcOrd="0" destOrd="0" presId="urn:microsoft.com/office/officeart/2005/8/layout/vList3"/>
    <dgm:cxn modelId="{BE40AEA6-BC20-4527-9888-DC298F07662A}" type="presOf" srcId="{55F95164-D323-4AFF-9B9A-F10EB13EBF93}" destId="{17615D93-0714-4CB7-9F27-3FD4A42E3C9F}" srcOrd="0" destOrd="0" presId="urn:microsoft.com/office/officeart/2005/8/layout/vList3"/>
    <dgm:cxn modelId="{BF2C42C0-C704-4B8D-8E9B-84CC8B337953}" srcId="{8B5D7856-502B-4B9B-839B-BE46933F9DC3}" destId="{55F95164-D323-4AFF-9B9A-F10EB13EBF93}" srcOrd="1" destOrd="0" parTransId="{7650E612-3BD8-42AD-8029-C26F1E947CC8}" sibTransId="{02571060-ADFC-4E9B-A406-D14AFD808457}"/>
    <dgm:cxn modelId="{F66A40C9-C20E-47C3-BE0D-6A1C98018953}" type="presOf" srcId="{8B5D7856-502B-4B9B-839B-BE46933F9DC3}" destId="{A02EFC88-1A89-4754-B065-DEA6779712A1}" srcOrd="0" destOrd="0" presId="urn:microsoft.com/office/officeart/2005/8/layout/vList3"/>
    <dgm:cxn modelId="{01CF43D6-56CD-4227-AE7D-11EAA80BF24C}" type="presOf" srcId="{E58B3453-CD9B-45F0-9CA3-C9451F561514}" destId="{2672167C-5FD8-4C80-9D7C-98CF3CC6E055}" srcOrd="0" destOrd="0" presId="urn:microsoft.com/office/officeart/2005/8/layout/vList3"/>
    <dgm:cxn modelId="{3776CDEA-BC7D-43C3-8471-ACE7E50225FF}" srcId="{8B5D7856-502B-4B9B-839B-BE46933F9DC3}" destId="{E8C21938-0C95-4840-9808-61E76295FF53}" srcOrd="0" destOrd="0" parTransId="{E12F6F00-D2AB-408F-83F0-016E1E890C6A}" sibTransId="{F2B135F5-D68E-4D06-B6DE-2F59D7408AA9}"/>
    <dgm:cxn modelId="{A26DC805-AA01-4BBE-BA7D-B0F05CB47663}" type="presParOf" srcId="{A02EFC88-1A89-4754-B065-DEA6779712A1}" destId="{FD0CCB2B-9CDB-4B49-9116-7331A9A92ED9}" srcOrd="0" destOrd="0" presId="urn:microsoft.com/office/officeart/2005/8/layout/vList3"/>
    <dgm:cxn modelId="{750B841C-1422-4383-AA4F-E954AD3382F8}" type="presParOf" srcId="{FD0CCB2B-9CDB-4B49-9116-7331A9A92ED9}" destId="{EAE5AF94-78FB-422F-AFA1-08398B8B0FF5}" srcOrd="0" destOrd="0" presId="urn:microsoft.com/office/officeart/2005/8/layout/vList3"/>
    <dgm:cxn modelId="{CDACD7CD-FC58-4653-A11C-3A286FC9828D}" type="presParOf" srcId="{FD0CCB2B-9CDB-4B49-9116-7331A9A92ED9}" destId="{DBFD1E04-D54C-43FD-B27B-DE3B2FD21595}" srcOrd="1" destOrd="0" presId="urn:microsoft.com/office/officeart/2005/8/layout/vList3"/>
    <dgm:cxn modelId="{C2F83FCE-D0DB-44A7-8B65-B33492E0E610}" type="presParOf" srcId="{A02EFC88-1A89-4754-B065-DEA6779712A1}" destId="{127C67D5-4D80-4730-BD95-0442B624A3BE}" srcOrd="1" destOrd="0" presId="urn:microsoft.com/office/officeart/2005/8/layout/vList3"/>
    <dgm:cxn modelId="{B5C2A1B8-FE9C-4B5E-B9D1-ABC3DD4298B8}" type="presParOf" srcId="{A02EFC88-1A89-4754-B065-DEA6779712A1}" destId="{754ADE1D-3FFC-414E-B353-93E418CD4493}" srcOrd="2" destOrd="0" presId="urn:microsoft.com/office/officeart/2005/8/layout/vList3"/>
    <dgm:cxn modelId="{AE73158B-72ED-4EDC-80EB-928FA4F34BD1}" type="presParOf" srcId="{754ADE1D-3FFC-414E-B353-93E418CD4493}" destId="{08BDF930-FF83-4259-A295-6969F48D582C}" srcOrd="0" destOrd="0" presId="urn:microsoft.com/office/officeart/2005/8/layout/vList3"/>
    <dgm:cxn modelId="{628A1553-C1A0-4EC9-9734-283CAE27FDCF}" type="presParOf" srcId="{754ADE1D-3FFC-414E-B353-93E418CD4493}" destId="{17615D93-0714-4CB7-9F27-3FD4A42E3C9F}" srcOrd="1" destOrd="0" presId="urn:microsoft.com/office/officeart/2005/8/layout/vList3"/>
    <dgm:cxn modelId="{BFD5B10F-AE46-4E3D-8F6F-3068344188FD}" type="presParOf" srcId="{A02EFC88-1A89-4754-B065-DEA6779712A1}" destId="{B3FF2971-B0B5-4298-8227-BF66F3C24617}" srcOrd="3" destOrd="0" presId="urn:microsoft.com/office/officeart/2005/8/layout/vList3"/>
    <dgm:cxn modelId="{F5718DDA-5104-4844-88BC-278C2675DB75}" type="presParOf" srcId="{A02EFC88-1A89-4754-B065-DEA6779712A1}" destId="{F5BFD9D2-58F0-40FC-9D76-BE18954DF12C}" srcOrd="4" destOrd="0" presId="urn:microsoft.com/office/officeart/2005/8/layout/vList3"/>
    <dgm:cxn modelId="{35C45F89-C591-4111-8331-B9A0A2EDDB66}" type="presParOf" srcId="{F5BFD9D2-58F0-40FC-9D76-BE18954DF12C}" destId="{AA394DF8-2D66-4194-98EB-93E8B1563A99}" srcOrd="0" destOrd="0" presId="urn:microsoft.com/office/officeart/2005/8/layout/vList3"/>
    <dgm:cxn modelId="{CF8930D3-1699-4BDB-9585-D616F404AF9E}" type="presParOf" srcId="{F5BFD9D2-58F0-40FC-9D76-BE18954DF12C}" destId="{2672167C-5FD8-4C80-9D7C-98CF3CC6E05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D1E04-D54C-43FD-B27B-DE3B2FD21595}">
      <dsp:nvSpPr>
        <dsp:cNvPr id="0" name=""/>
        <dsp:cNvSpPr/>
      </dsp:nvSpPr>
      <dsp:spPr>
        <a:xfrm rot="10800000">
          <a:off x="1518234" y="2149"/>
          <a:ext cx="4747906" cy="12893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559"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n>
                <a:solidFill>
                  <a:schemeClr val="tx1"/>
                </a:solidFill>
              </a:ln>
            </a:rPr>
            <a:t>Bestow Blessings</a:t>
          </a:r>
        </a:p>
      </dsp:txBody>
      <dsp:txXfrm rot="10800000">
        <a:off x="1840567" y="2149"/>
        <a:ext cx="4425573" cy="1289331"/>
      </dsp:txXfrm>
    </dsp:sp>
    <dsp:sp modelId="{EAE5AF94-78FB-422F-AFA1-08398B8B0FF5}">
      <dsp:nvSpPr>
        <dsp:cNvPr id="0" name=""/>
        <dsp:cNvSpPr/>
      </dsp:nvSpPr>
      <dsp:spPr>
        <a:xfrm>
          <a:off x="873568" y="2149"/>
          <a:ext cx="1289331" cy="12893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615D93-0714-4CB7-9F27-3FD4A42E3C9F}">
      <dsp:nvSpPr>
        <dsp:cNvPr id="0" name=""/>
        <dsp:cNvSpPr/>
      </dsp:nvSpPr>
      <dsp:spPr>
        <a:xfrm rot="10800000">
          <a:off x="1518234" y="1676355"/>
          <a:ext cx="4747906" cy="12893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559"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n>
                <a:solidFill>
                  <a:schemeClr val="tx1"/>
                </a:solidFill>
              </a:ln>
            </a:rPr>
            <a:t>Serve Loved Ones</a:t>
          </a:r>
        </a:p>
      </dsp:txBody>
      <dsp:txXfrm rot="10800000">
        <a:off x="1840567" y="1676355"/>
        <a:ext cx="4425573" cy="1289331"/>
      </dsp:txXfrm>
    </dsp:sp>
    <dsp:sp modelId="{08BDF930-FF83-4259-A295-6969F48D582C}">
      <dsp:nvSpPr>
        <dsp:cNvPr id="0" name=""/>
        <dsp:cNvSpPr/>
      </dsp:nvSpPr>
      <dsp:spPr>
        <a:xfrm>
          <a:off x="873568" y="1676355"/>
          <a:ext cx="1289331" cy="12893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72167C-5FD8-4C80-9D7C-98CF3CC6E055}">
      <dsp:nvSpPr>
        <dsp:cNvPr id="0" name=""/>
        <dsp:cNvSpPr/>
      </dsp:nvSpPr>
      <dsp:spPr>
        <a:xfrm rot="10800000">
          <a:off x="1518234" y="3350561"/>
          <a:ext cx="4747906" cy="12893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559"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n>
                <a:solidFill>
                  <a:schemeClr val="tx1"/>
                </a:solidFill>
              </a:ln>
            </a:rPr>
            <a:t>Demonstrate Values</a:t>
          </a:r>
        </a:p>
      </dsp:txBody>
      <dsp:txXfrm rot="10800000">
        <a:off x="1840567" y="3350561"/>
        <a:ext cx="4425573" cy="1289331"/>
      </dsp:txXfrm>
    </dsp:sp>
    <dsp:sp modelId="{AA394DF8-2D66-4194-98EB-93E8B1563A99}">
      <dsp:nvSpPr>
        <dsp:cNvPr id="0" name=""/>
        <dsp:cNvSpPr/>
      </dsp:nvSpPr>
      <dsp:spPr>
        <a:xfrm>
          <a:off x="873568" y="3350561"/>
          <a:ext cx="1289331" cy="12893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2FFA9-009A-4630-826F-762B9162C018}" type="datetimeFigureOut">
              <a:rPr lang="en-US" smtClean="0"/>
              <a:t>7/10/2018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0665E-C723-44B6-A59B-4624364DB81B}" type="slidenum">
              <a:rPr lang="en-US" smtClean="0"/>
              <a:t>‹#›</a:t>
            </a:fld>
            <a:endParaRPr lang="en-US"/>
          </a:p>
        </p:txBody>
      </p:sp>
    </p:spTree>
    <p:extLst>
      <p:ext uri="{BB962C8B-B14F-4D97-AF65-F5344CB8AC3E}">
        <p14:creationId xmlns:p14="http://schemas.microsoft.com/office/powerpoint/2010/main" val="1053986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Talk about estate planning</a:t>
            </a:r>
          </a:p>
          <a:p>
            <a:pPr marL="228600" indent="-228600">
              <a:buFont typeface="+mj-lt"/>
              <a:buAutoNum type="arabicPeriod"/>
            </a:pPr>
            <a:r>
              <a:rPr lang="en-US" dirty="0"/>
              <a:t>Talk very little about the various tools of estate planning, like wills and trust, but rather I’d like to share some thoughts and ideas that will help you use your estate plan to give your best gift. </a:t>
            </a:r>
          </a:p>
          <a:p>
            <a:pPr marL="228600" indent="-228600">
              <a:buFont typeface="+mj-lt"/>
              <a:buAutoNum type="arabicPeriod"/>
            </a:pPr>
            <a:r>
              <a:rPr lang="en-US" dirty="0"/>
              <a:t>Approach it from a broader perspective than just “Whose </a:t>
            </a:r>
            <a:r>
              <a:rPr lang="en-US" dirty="0" err="1"/>
              <a:t>gonna</a:t>
            </a:r>
            <a:r>
              <a:rPr lang="en-US" dirty="0"/>
              <a:t> get my stuff?”</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7540665E-C723-44B6-A59B-4624364DB81B}" type="slidenum">
              <a:rPr lang="en-US" smtClean="0"/>
              <a:t>1</a:t>
            </a:fld>
            <a:endParaRPr lang="en-US"/>
          </a:p>
        </p:txBody>
      </p:sp>
    </p:spTree>
    <p:extLst>
      <p:ext uri="{BB962C8B-B14F-4D97-AF65-F5344CB8AC3E}">
        <p14:creationId xmlns:p14="http://schemas.microsoft.com/office/powerpoint/2010/main" val="358801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First I’d like to show a video that the PGTRS Department along with Adventist Review TV produced that has to do with having a plan.  (Click on the Picture to be taken to the willplan.org website where the video </a:t>
            </a:r>
            <a:r>
              <a:rPr lang="en-US"/>
              <a:t>is uploaded)</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Some of you may have seen this already when Dennis Carlson led worship on Monday, if you have seen it please refrain from sharing any spoilers with your neighbors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Hopefully after seeing this video you all want to rush out right away and create your own estate plan </a:t>
            </a:r>
          </a:p>
          <a:p>
            <a:endParaRPr lang="en-US" dirty="0"/>
          </a:p>
        </p:txBody>
      </p:sp>
      <p:sp>
        <p:nvSpPr>
          <p:cNvPr id="4" name="Slide Number Placeholder 3"/>
          <p:cNvSpPr>
            <a:spLocks noGrp="1"/>
          </p:cNvSpPr>
          <p:nvPr>
            <p:ph type="sldNum" sz="quarter" idx="10"/>
          </p:nvPr>
        </p:nvSpPr>
        <p:spPr/>
        <p:txBody>
          <a:bodyPr/>
          <a:lstStyle/>
          <a:p>
            <a:fld id="{7540665E-C723-44B6-A59B-4624364DB81B}" type="slidenum">
              <a:rPr lang="en-US" smtClean="0"/>
              <a:t>2</a:t>
            </a:fld>
            <a:endParaRPr lang="en-US"/>
          </a:p>
        </p:txBody>
      </p:sp>
    </p:spTree>
    <p:extLst>
      <p:ext uri="{BB962C8B-B14F-4D97-AF65-F5344CB8AC3E}">
        <p14:creationId xmlns:p14="http://schemas.microsoft.com/office/powerpoint/2010/main" val="284808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But if you are anything like most people making a will or a trust is very low on your “To-do List”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We all know we should put an estate plan in place, but it’s </a:t>
            </a:r>
            <a:r>
              <a:rPr lang="en-US" dirty="0" err="1"/>
              <a:t>kinda</a:t>
            </a:r>
            <a:r>
              <a:rPr lang="en-US" dirty="0"/>
              <a:t> like eating your vegetables or getting your annual physical…. Often times it’s not something you look forward to</a:t>
            </a:r>
          </a:p>
          <a:p>
            <a:pPr marL="228600" indent="-228600">
              <a:buFont typeface="+mj-lt"/>
              <a:buAutoNum type="arabicPeriod"/>
            </a:pPr>
            <a:r>
              <a:rPr lang="en-US" dirty="0"/>
              <a:t>In fact many people find any reason they can to avoid planning their estate, like cleaning out their gutters…. Or darning socks….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Perhaps that is because many people think of estate planning in transactional terms</a:t>
            </a:r>
          </a:p>
          <a:p>
            <a:pPr marL="228600" indent="-228600">
              <a:buFont typeface="+mj-lt"/>
              <a:buAutoNum type="arabicPeriod"/>
            </a:pPr>
            <a:r>
              <a:rPr lang="en-US" dirty="0"/>
              <a:t>Oh… and everyone needs a plan. </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7540665E-C723-44B6-A59B-4624364DB81B}" type="slidenum">
              <a:rPr lang="en-US" smtClean="0"/>
              <a:t>3</a:t>
            </a:fld>
            <a:endParaRPr lang="en-US"/>
          </a:p>
        </p:txBody>
      </p:sp>
    </p:spTree>
    <p:extLst>
      <p:ext uri="{BB962C8B-B14F-4D97-AF65-F5344CB8AC3E}">
        <p14:creationId xmlns:p14="http://schemas.microsoft.com/office/powerpoint/2010/main" val="54497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Estate Planning provides opportunities </a:t>
            </a:r>
          </a:p>
          <a:p>
            <a:pPr marL="228600" indent="-228600">
              <a:buFont typeface="+mj-lt"/>
              <a:buAutoNum type="arabicPeriod"/>
            </a:pPr>
            <a:r>
              <a:rPr lang="en-US" dirty="0"/>
              <a:t>Estate only matures once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Estate planning deeply personal</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Depends on your circumstances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Worked through with an attorney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Will give information on how you can get help at the end of the presentation</a:t>
            </a:r>
          </a:p>
          <a:p>
            <a:pPr marL="228600" indent="-228600">
              <a:buFont typeface="+mj-lt"/>
              <a:buAutoNum type="arabicPeriod"/>
            </a:pPr>
            <a:r>
              <a:rPr lang="en-US" dirty="0"/>
              <a:t>As you can see the opportunities I’ll be talking about today are </a:t>
            </a:r>
          </a:p>
          <a:p>
            <a:pPr marL="685800" lvl="1" indent="-228600">
              <a:buFont typeface="+mj-lt"/>
              <a:buAutoNum type="arabicPeriod"/>
            </a:pPr>
            <a:r>
              <a:rPr lang="en-US" dirty="0"/>
              <a:t>Bestow Blessings</a:t>
            </a:r>
          </a:p>
          <a:p>
            <a:pPr marL="685800" lvl="1" indent="-228600">
              <a:buFont typeface="+mj-lt"/>
              <a:buAutoNum type="arabicPeriod"/>
            </a:pPr>
            <a:r>
              <a:rPr lang="en-US" dirty="0"/>
              <a:t>Serve Others</a:t>
            </a:r>
          </a:p>
          <a:p>
            <a:pPr marL="685800" lvl="1" indent="-228600">
              <a:buFont typeface="+mj-lt"/>
              <a:buAutoNum type="arabicPeriod"/>
            </a:pPr>
            <a:r>
              <a:rPr lang="en-US" dirty="0"/>
              <a:t>Demonstrate Values</a:t>
            </a:r>
          </a:p>
          <a:p>
            <a:pPr marL="685800" lvl="1" indent="-228600">
              <a:buFont typeface="+mj-lt"/>
              <a:buAutoNum type="arabicPeriod"/>
            </a:pPr>
            <a:endParaRPr lang="en-US" dirty="0"/>
          </a:p>
          <a:p>
            <a:pPr marL="0" lvl="0" indent="0">
              <a:buFont typeface="+mj-lt"/>
              <a:buNone/>
            </a:pPr>
            <a:endParaRPr lang="en-US" dirty="0"/>
          </a:p>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7540665E-C723-44B6-A59B-4624364DB81B}" type="slidenum">
              <a:rPr lang="en-US" smtClean="0"/>
              <a:t>4</a:t>
            </a:fld>
            <a:endParaRPr lang="en-US"/>
          </a:p>
        </p:txBody>
      </p:sp>
    </p:spTree>
    <p:extLst>
      <p:ext uri="{BB962C8B-B14F-4D97-AF65-F5344CB8AC3E}">
        <p14:creationId xmlns:p14="http://schemas.microsoft.com/office/powerpoint/2010/main" val="244297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Through your estate plan this is your last opportunity to bestow blessings.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Did you notice how happy little Susie was while she was passing out her goodies? She had a huge smile on her face and I think this is an excellent depiction of how it is more blessed to give than to receive. </a:t>
            </a:r>
          </a:p>
          <a:p>
            <a:pPr marL="171450" indent="-171450">
              <a:buFont typeface="Arial" panose="020B0604020202020204" pitchFamily="34" charset="0"/>
              <a:buChar char="•"/>
            </a:pPr>
            <a:r>
              <a:rPr lang="en-US" dirty="0"/>
              <a:t>When we give during life we are held back in our giving because of having to take care of our own needs…. When we give through our estate our needs are no longer a factor and we can give gifts that will make a more meaningful impact </a:t>
            </a:r>
          </a:p>
          <a:p>
            <a:pPr marL="171450" indent="-171450">
              <a:buFont typeface="Arial" panose="020B0604020202020204" pitchFamily="34" charset="0"/>
              <a:buChar char="•"/>
            </a:pPr>
            <a:r>
              <a:rPr lang="en-US" dirty="0"/>
              <a:t>By passing on family heirlooms we are also passing on memories, and ensuring that our loved ones are not forgotten. When little Susie looks at the watch her Grandpa gave her don’t you think she will be brought back to memories of him?</a:t>
            </a:r>
          </a:p>
        </p:txBody>
      </p:sp>
      <p:sp>
        <p:nvSpPr>
          <p:cNvPr id="4" name="Slide Number Placeholder 3"/>
          <p:cNvSpPr>
            <a:spLocks noGrp="1"/>
          </p:cNvSpPr>
          <p:nvPr>
            <p:ph type="sldNum" sz="quarter" idx="10"/>
          </p:nvPr>
        </p:nvSpPr>
        <p:spPr/>
        <p:txBody>
          <a:bodyPr/>
          <a:lstStyle/>
          <a:p>
            <a:fld id="{7540665E-C723-44B6-A59B-4624364DB81B}" type="slidenum">
              <a:rPr lang="en-US" smtClean="0"/>
              <a:t>5</a:t>
            </a:fld>
            <a:endParaRPr lang="en-US"/>
          </a:p>
        </p:txBody>
      </p:sp>
    </p:spTree>
    <p:extLst>
      <p:ext uri="{BB962C8B-B14F-4D97-AF65-F5344CB8AC3E}">
        <p14:creationId xmlns:p14="http://schemas.microsoft.com/office/powerpoint/2010/main" val="22663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considering the blessings you want to bestow through your estate plan here are a few things to consider that may help you enrich your blessings </a:t>
            </a:r>
          </a:p>
        </p:txBody>
      </p:sp>
      <p:sp>
        <p:nvSpPr>
          <p:cNvPr id="4" name="Slide Number Placeholder 3"/>
          <p:cNvSpPr>
            <a:spLocks noGrp="1"/>
          </p:cNvSpPr>
          <p:nvPr>
            <p:ph type="sldNum" sz="quarter" idx="10"/>
          </p:nvPr>
        </p:nvSpPr>
        <p:spPr/>
        <p:txBody>
          <a:bodyPr/>
          <a:lstStyle/>
          <a:p>
            <a:fld id="{7540665E-C723-44B6-A59B-4624364DB81B}" type="slidenum">
              <a:rPr lang="en-US" smtClean="0"/>
              <a:t>6</a:t>
            </a:fld>
            <a:endParaRPr lang="en-US"/>
          </a:p>
        </p:txBody>
      </p:sp>
    </p:spTree>
    <p:extLst>
      <p:ext uri="{BB962C8B-B14F-4D97-AF65-F5344CB8AC3E}">
        <p14:creationId xmlns:p14="http://schemas.microsoft.com/office/powerpoint/2010/main" val="3528566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Susie gave her own instructions, didn’t she…. You may be able to see here she said “Enjoy all my Goodies”…..</a:t>
            </a:r>
          </a:p>
        </p:txBody>
      </p:sp>
      <p:sp>
        <p:nvSpPr>
          <p:cNvPr id="4" name="Slide Number Placeholder 3"/>
          <p:cNvSpPr>
            <a:spLocks noGrp="1"/>
          </p:cNvSpPr>
          <p:nvPr>
            <p:ph type="sldNum" sz="quarter" idx="10"/>
          </p:nvPr>
        </p:nvSpPr>
        <p:spPr/>
        <p:txBody>
          <a:bodyPr/>
          <a:lstStyle/>
          <a:p>
            <a:fld id="{7540665E-C723-44B6-A59B-4624364DB81B}" type="slidenum">
              <a:rPr lang="en-US" smtClean="0"/>
              <a:t>7</a:t>
            </a:fld>
            <a:endParaRPr lang="en-US"/>
          </a:p>
        </p:txBody>
      </p:sp>
    </p:spTree>
    <p:extLst>
      <p:ext uri="{BB962C8B-B14F-4D97-AF65-F5344CB8AC3E}">
        <p14:creationId xmlns:p14="http://schemas.microsoft.com/office/powerpoint/2010/main" val="54150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 was a financial Advisor</a:t>
            </a:r>
          </a:p>
          <a:p>
            <a:pPr marL="171450" indent="-171450">
              <a:buFont typeface="Arial" panose="020B0604020202020204" pitchFamily="34" charset="0"/>
              <a:buChar char="•"/>
            </a:pPr>
            <a:r>
              <a:rPr lang="en-US" dirty="0"/>
              <a:t>Had a client I met with one time – he gave me some basic information about his assets</a:t>
            </a:r>
          </a:p>
          <a:p>
            <a:pPr marL="171450" indent="-171450">
              <a:buFont typeface="Arial" panose="020B0604020202020204" pitchFamily="34" charset="0"/>
              <a:buChar char="•"/>
            </a:pPr>
            <a:r>
              <a:rPr lang="en-US" dirty="0"/>
              <a:t>He never returned my calls</a:t>
            </a:r>
          </a:p>
          <a:p>
            <a:pPr marL="171450" indent="-171450">
              <a:buFont typeface="Arial" panose="020B0604020202020204" pitchFamily="34" charset="0"/>
              <a:buChar char="•"/>
            </a:pPr>
            <a:r>
              <a:rPr lang="en-US" dirty="0"/>
              <a:t>His daughter called me to let me know he passed away</a:t>
            </a:r>
          </a:p>
          <a:p>
            <a:pPr marL="171450" indent="-171450">
              <a:buFont typeface="Arial" panose="020B0604020202020204" pitchFamily="34" charset="0"/>
              <a:buChar char="•"/>
            </a:pPr>
            <a:r>
              <a:rPr lang="en-US" dirty="0"/>
              <a:t>She had very little information about his estate, what he owned, where everything was</a:t>
            </a:r>
          </a:p>
          <a:p>
            <a:pPr marL="171450" indent="-171450">
              <a:buFont typeface="Arial" panose="020B0604020202020204" pitchFamily="34" charset="0"/>
              <a:buChar char="•"/>
            </a:pPr>
            <a:r>
              <a:rPr lang="en-US" dirty="0"/>
              <a:t>I helped her as best I could</a:t>
            </a:r>
          </a:p>
        </p:txBody>
      </p:sp>
      <p:sp>
        <p:nvSpPr>
          <p:cNvPr id="4" name="Slide Number Placeholder 3"/>
          <p:cNvSpPr>
            <a:spLocks noGrp="1"/>
          </p:cNvSpPr>
          <p:nvPr>
            <p:ph type="sldNum" sz="quarter" idx="10"/>
          </p:nvPr>
        </p:nvSpPr>
        <p:spPr/>
        <p:txBody>
          <a:bodyPr/>
          <a:lstStyle/>
          <a:p>
            <a:fld id="{7540665E-C723-44B6-A59B-4624364DB81B}" type="slidenum">
              <a:rPr lang="en-US" smtClean="0"/>
              <a:t>8</a:t>
            </a:fld>
            <a:endParaRPr lang="en-US"/>
          </a:p>
        </p:txBody>
      </p:sp>
    </p:spTree>
    <p:extLst>
      <p:ext uri="{BB962C8B-B14F-4D97-AF65-F5344CB8AC3E}">
        <p14:creationId xmlns:p14="http://schemas.microsoft.com/office/powerpoint/2010/main" val="115281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Susie demonstrated her values by giving her worldly goods, her most prized possessions, to her family members</a:t>
            </a:r>
          </a:p>
          <a:p>
            <a:endParaRPr lang="en-US" dirty="0"/>
          </a:p>
          <a:p>
            <a:r>
              <a:rPr lang="en-US" dirty="0"/>
              <a:t>She even made sure her pet hamster was taken care of by giving the hamster to her sister</a:t>
            </a:r>
          </a:p>
          <a:p>
            <a:endParaRPr lang="en-US" dirty="0"/>
          </a:p>
          <a:p>
            <a:r>
              <a:rPr lang="en-US" dirty="0"/>
              <a:t>Then she gave everything else that she hadn’t given away to God</a:t>
            </a:r>
          </a:p>
          <a:p>
            <a:endParaRPr lang="en-US" dirty="0"/>
          </a:p>
          <a:p>
            <a:r>
              <a:rPr lang="en-US" dirty="0"/>
              <a:t>Susie’s parents could easily see their daughters values and I’m sure it would make an impact on them</a:t>
            </a:r>
          </a:p>
        </p:txBody>
      </p:sp>
      <p:sp>
        <p:nvSpPr>
          <p:cNvPr id="4" name="Slide Number Placeholder 3"/>
          <p:cNvSpPr>
            <a:spLocks noGrp="1"/>
          </p:cNvSpPr>
          <p:nvPr>
            <p:ph type="sldNum" sz="quarter" idx="10"/>
          </p:nvPr>
        </p:nvSpPr>
        <p:spPr/>
        <p:txBody>
          <a:bodyPr/>
          <a:lstStyle/>
          <a:p>
            <a:fld id="{7540665E-C723-44B6-A59B-4624364DB81B}" type="slidenum">
              <a:rPr lang="en-US" smtClean="0"/>
              <a:t>10</a:t>
            </a:fld>
            <a:endParaRPr lang="en-US"/>
          </a:p>
        </p:txBody>
      </p:sp>
    </p:spTree>
    <p:extLst>
      <p:ext uri="{BB962C8B-B14F-4D97-AF65-F5344CB8AC3E}">
        <p14:creationId xmlns:p14="http://schemas.microsoft.com/office/powerpoint/2010/main" val="402104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95854-7FE6-4741-8E3F-AE01EACFFC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B4C20-518B-4582-AE7E-A8F3B4D79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75CDED-8BA9-4504-A29D-B445D1F2A147}"/>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5" name="Footer Placeholder 4">
            <a:extLst>
              <a:ext uri="{FF2B5EF4-FFF2-40B4-BE49-F238E27FC236}">
                <a16:creationId xmlns:a16="http://schemas.microsoft.com/office/drawing/2014/main" id="{B74B8368-B7A4-46BA-BCED-AFF65947C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008E3-EEEE-4725-A15B-EFE169836419}"/>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3534887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5934-1F3D-450E-8ADF-271EB2A50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F71A14-81E2-474C-939E-0D3DF99463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6DD38-9BCA-4C61-B816-BDDBF0E2F08E}"/>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5" name="Footer Placeholder 4">
            <a:extLst>
              <a:ext uri="{FF2B5EF4-FFF2-40B4-BE49-F238E27FC236}">
                <a16:creationId xmlns:a16="http://schemas.microsoft.com/office/drawing/2014/main" id="{B16123B7-703F-43FC-B4E8-CFED6E76F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CAE73-AF97-4C5F-84BF-C0F1C6632394}"/>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2530209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44B341-26B0-43E4-ACD0-CC95C98E07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0C691B-B19A-4E54-888C-1800D44AC2E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25C5A-2B85-4F11-A89E-F2806E77A341}"/>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5" name="Footer Placeholder 4">
            <a:extLst>
              <a:ext uri="{FF2B5EF4-FFF2-40B4-BE49-F238E27FC236}">
                <a16:creationId xmlns:a16="http://schemas.microsoft.com/office/drawing/2014/main" id="{0699FA69-2C50-4A75-B80A-DF6A0C3A7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B1A7A-F7A1-4080-A976-4D8948DC41F3}"/>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19524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8397-70C9-4369-9904-B23595EAE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5D5C62-3301-421D-8F76-1245FA506B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413BE-A85B-4CE9-85E7-2F178D6A2419}"/>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5" name="Footer Placeholder 4">
            <a:extLst>
              <a:ext uri="{FF2B5EF4-FFF2-40B4-BE49-F238E27FC236}">
                <a16:creationId xmlns:a16="http://schemas.microsoft.com/office/drawing/2014/main" id="{F2297CE7-FADA-4B97-A73A-C65CB9E4D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6FD2E-FBE4-4D91-87D8-AB8FC496FF0D}"/>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375841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D707-9D69-431E-8E9E-8B8A298BEB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162E0B-9F08-4FC5-97D3-2F6AE55446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347F80A-FA85-44F7-989F-6451D94D95D1}"/>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5" name="Footer Placeholder 4">
            <a:extLst>
              <a:ext uri="{FF2B5EF4-FFF2-40B4-BE49-F238E27FC236}">
                <a16:creationId xmlns:a16="http://schemas.microsoft.com/office/drawing/2014/main" id="{6B9BE94C-0D8C-450C-9AB6-7ECD3460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67493-2AFC-47F0-B7EA-38561ECF0B02}"/>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330301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3F3F-BABD-40E2-B1DD-8C039CD66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1BB305-409B-4E7A-AE87-59E18AF4E8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696630-B202-41AB-A24C-C0B5D623AEE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1B0BF-068F-4513-B043-6BC59440348D}"/>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6" name="Footer Placeholder 5">
            <a:extLst>
              <a:ext uri="{FF2B5EF4-FFF2-40B4-BE49-F238E27FC236}">
                <a16:creationId xmlns:a16="http://schemas.microsoft.com/office/drawing/2014/main" id="{D258D8E0-C94A-4D1F-BB49-082E56569F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26841-27A8-4296-9207-3C995CB70A5D}"/>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250845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75023-59FB-4F61-B7B5-D90ED5C2EB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2E1A92-F1FF-46EB-812F-592754D99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02FF00-1B51-40B8-AE1F-3BA1346977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85C3FA-21AA-4E54-8899-17BCFFACF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C86BEA-FFC6-4C29-B7EA-553D235E47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3B6B32-A3D1-41D0-BED0-2651535CC87E}"/>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8" name="Footer Placeholder 7">
            <a:extLst>
              <a:ext uri="{FF2B5EF4-FFF2-40B4-BE49-F238E27FC236}">
                <a16:creationId xmlns:a16="http://schemas.microsoft.com/office/drawing/2014/main" id="{835B59A2-2E26-4FE4-8140-20A42B455B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149EB6-7DC6-4BE2-A947-66C9CFBAFF8F}"/>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756769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1BC5-BAC6-4DA8-ABDE-FF96777F2C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367D7-E085-4B73-8444-52F2C1521785}"/>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4" name="Footer Placeholder 3">
            <a:extLst>
              <a:ext uri="{FF2B5EF4-FFF2-40B4-BE49-F238E27FC236}">
                <a16:creationId xmlns:a16="http://schemas.microsoft.com/office/drawing/2014/main" id="{CDBAD47A-3DE6-48F9-80DA-5D71944D31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F31A3F-1091-4117-B627-912287854146}"/>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38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FAFCB3-08F6-4DEA-8AFF-E93A08783F3D}"/>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3" name="Footer Placeholder 2">
            <a:extLst>
              <a:ext uri="{FF2B5EF4-FFF2-40B4-BE49-F238E27FC236}">
                <a16:creationId xmlns:a16="http://schemas.microsoft.com/office/drawing/2014/main" id="{61C05628-6B73-4DB3-BEF1-80BC730C8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83B0A0-C166-4910-98D1-5DB9BD2BC49F}"/>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262644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F1C6-04B8-4B53-9671-62F13EEBE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B1137B-4727-4758-8509-673F880D72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6840B3-6609-4934-9431-A34D931D1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8DAAEA-1E3C-4608-ABA9-30CED92676FD}"/>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6" name="Footer Placeholder 5">
            <a:extLst>
              <a:ext uri="{FF2B5EF4-FFF2-40B4-BE49-F238E27FC236}">
                <a16:creationId xmlns:a16="http://schemas.microsoft.com/office/drawing/2014/main" id="{C066AC32-45AA-414D-9D31-69C37B72A1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D618C-D059-4D4D-8C9C-B4654EEB3AC2}"/>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333400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8750-CCB7-4B4C-8591-69046A971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BCB554-619A-4001-B863-8913F7534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61B725-FA6C-449E-B2CD-EC9E592D9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4BDA5F-902C-4368-B2B3-BB0729625379}"/>
              </a:ext>
            </a:extLst>
          </p:cNvPr>
          <p:cNvSpPr>
            <a:spLocks noGrp="1"/>
          </p:cNvSpPr>
          <p:nvPr>
            <p:ph type="dt" sz="half" idx="10"/>
          </p:nvPr>
        </p:nvSpPr>
        <p:spPr/>
        <p:txBody>
          <a:bodyPr/>
          <a:lstStyle/>
          <a:p>
            <a:fld id="{82E4D6C0-C32F-43BC-ABE2-887B434290FC}" type="datetimeFigureOut">
              <a:rPr lang="en-US" smtClean="0"/>
              <a:t>7/10/2018</a:t>
            </a:fld>
            <a:endParaRPr lang="en-US"/>
          </a:p>
        </p:txBody>
      </p:sp>
      <p:sp>
        <p:nvSpPr>
          <p:cNvPr id="6" name="Footer Placeholder 5">
            <a:extLst>
              <a:ext uri="{FF2B5EF4-FFF2-40B4-BE49-F238E27FC236}">
                <a16:creationId xmlns:a16="http://schemas.microsoft.com/office/drawing/2014/main" id="{41C8E6EC-BFB3-435F-81C4-519E93B0F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451A29-9CDA-4F28-B2B3-EF308C29D2A5}"/>
              </a:ext>
            </a:extLst>
          </p:cNvPr>
          <p:cNvSpPr>
            <a:spLocks noGrp="1"/>
          </p:cNvSpPr>
          <p:nvPr>
            <p:ph type="sldNum" sz="quarter" idx="12"/>
          </p:nvPr>
        </p:nvSpPr>
        <p:spPr/>
        <p:txBody>
          <a:bodyPr/>
          <a:lstStyle/>
          <a:p>
            <a:fld id="{B18B422B-1803-4980-934B-0A5780C44501}" type="slidenum">
              <a:rPr lang="en-US" smtClean="0"/>
              <a:t>‹#›</a:t>
            </a:fld>
            <a:endParaRPr lang="en-US"/>
          </a:p>
        </p:txBody>
      </p:sp>
    </p:spTree>
    <p:extLst>
      <p:ext uri="{BB962C8B-B14F-4D97-AF65-F5344CB8AC3E}">
        <p14:creationId xmlns:p14="http://schemas.microsoft.com/office/powerpoint/2010/main" val="2902714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252E3-877F-4B4B-98C3-AD74959877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34061C-20E9-4A41-8BDB-D605FDB3B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4A43C-129D-415C-A34F-77A5793E75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4D6C0-C32F-43BC-ABE2-887B434290FC}" type="datetimeFigureOut">
              <a:rPr lang="en-US" smtClean="0"/>
              <a:t>7/10/2018</a:t>
            </a:fld>
            <a:endParaRPr lang="en-US"/>
          </a:p>
        </p:txBody>
      </p:sp>
      <p:sp>
        <p:nvSpPr>
          <p:cNvPr id="5" name="Footer Placeholder 4">
            <a:extLst>
              <a:ext uri="{FF2B5EF4-FFF2-40B4-BE49-F238E27FC236}">
                <a16:creationId xmlns:a16="http://schemas.microsoft.com/office/drawing/2014/main" id="{C3B1CCD7-2A63-4B07-AA9B-4CF9030A4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C127B7-A145-40D5-B803-6FCF3DC10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B422B-1803-4980-934B-0A5780C44501}" type="slidenum">
              <a:rPr lang="en-US" smtClean="0"/>
              <a:t>‹#›</a:t>
            </a:fld>
            <a:endParaRPr lang="en-US"/>
          </a:p>
        </p:txBody>
      </p:sp>
    </p:spTree>
    <p:extLst>
      <p:ext uri="{BB962C8B-B14F-4D97-AF65-F5344CB8AC3E}">
        <p14:creationId xmlns:p14="http://schemas.microsoft.com/office/powerpoint/2010/main" val="2821197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www.willplan.org/article/202/other-gift-planning-opportunities-usa-canada-videos/give-your-best-gif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pic>
        <p:nvPicPr>
          <p:cNvPr id="3" name="Picture 2">
            <a:extLst>
              <a:ext uri="{FF2B5EF4-FFF2-40B4-BE49-F238E27FC236}">
                <a16:creationId xmlns:a16="http://schemas.microsoft.com/office/drawing/2014/main" id="{9D87C21B-DFA3-4414-99A5-B20918C25245}"/>
              </a:ext>
            </a:extLst>
          </p:cNvPr>
          <p:cNvPicPr>
            <a:picLocks noChangeAspect="1"/>
          </p:cNvPicPr>
          <p:nvPr/>
        </p:nvPicPr>
        <p:blipFill rotWithShape="1">
          <a:blip r:embed="rId4">
            <a:extLst>
              <a:ext uri="{28A0092B-C50C-407E-A947-70E740481C1C}">
                <a14:useLocalDpi xmlns:a14="http://schemas.microsoft.com/office/drawing/2010/main" val="0"/>
              </a:ext>
            </a:extLst>
          </a:blip>
          <a:srcRect l="2858" t="19578" r="1479" b="23095"/>
          <a:stretch/>
        </p:blipFill>
        <p:spPr>
          <a:xfrm>
            <a:off x="2351953" y="2010896"/>
            <a:ext cx="6233103" cy="4980372"/>
          </a:xfrm>
          <a:prstGeom prst="rect">
            <a:avLst/>
          </a:prstGeom>
        </p:spPr>
      </p:pic>
      <p:sp>
        <p:nvSpPr>
          <p:cNvPr id="5" name="TextBox 4">
            <a:extLst>
              <a:ext uri="{FF2B5EF4-FFF2-40B4-BE49-F238E27FC236}">
                <a16:creationId xmlns:a16="http://schemas.microsoft.com/office/drawing/2014/main" id="{91543A04-CE0E-4F87-A0A0-47D5B56D51F5}"/>
              </a:ext>
            </a:extLst>
          </p:cNvPr>
          <p:cNvSpPr txBox="1"/>
          <p:nvPr/>
        </p:nvSpPr>
        <p:spPr>
          <a:xfrm>
            <a:off x="1187451" y="256570"/>
            <a:ext cx="8562108" cy="1754326"/>
          </a:xfrm>
          <a:prstGeom prst="rect">
            <a:avLst/>
          </a:prstGeom>
          <a:noFill/>
        </p:spPr>
        <p:txBody>
          <a:bodyPr wrap="square" rtlCol="0">
            <a:spAutoFit/>
          </a:bodyPr>
          <a:lstStyle/>
          <a:p>
            <a:r>
              <a:rPr lang="en-US" sz="4400" u="sng"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Give Your Best Gift</a:t>
            </a:r>
          </a:p>
          <a:p>
            <a:endParaRPr lang="en-US" sz="32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algn="r"/>
            <a:r>
              <a:rPr lang="en-US" sz="32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Become like a child…. Matthew 18:3</a:t>
            </a:r>
          </a:p>
        </p:txBody>
      </p:sp>
    </p:spTree>
    <p:extLst>
      <p:ext uri="{BB962C8B-B14F-4D97-AF65-F5344CB8AC3E}">
        <p14:creationId xmlns:p14="http://schemas.microsoft.com/office/powerpoint/2010/main" val="415886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sp>
        <p:nvSpPr>
          <p:cNvPr id="6" name="TextBox 5">
            <a:extLst>
              <a:ext uri="{FF2B5EF4-FFF2-40B4-BE49-F238E27FC236}">
                <a16:creationId xmlns:a16="http://schemas.microsoft.com/office/drawing/2014/main" id="{E3B4660A-B876-42ED-A1AF-F4D8840BFA25}"/>
              </a:ext>
            </a:extLst>
          </p:cNvPr>
          <p:cNvSpPr txBox="1"/>
          <p:nvPr/>
        </p:nvSpPr>
        <p:spPr>
          <a:xfrm>
            <a:off x="242243" y="1580004"/>
            <a:ext cx="4927898" cy="6124754"/>
          </a:xfrm>
          <a:prstGeom prst="rect">
            <a:avLst/>
          </a:prstGeom>
          <a:noFill/>
        </p:spPr>
        <p:txBody>
          <a:bodyPr wrap="square" rtlCol="0">
            <a:spAutoFit/>
          </a:bodyPr>
          <a:lstStyle/>
          <a:p>
            <a:pPr marL="457200" indent="-45720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Clearly demonstrate the moral values that guide your life through the gifts you give at your death </a:t>
            </a:r>
          </a:p>
          <a:p>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457200" indent="-45720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Set an example for your loved ones that are based on Godly principles</a:t>
            </a:r>
          </a:p>
          <a:p>
            <a:pPr marL="457200" indent="-457200">
              <a:buFont typeface="Arial" panose="020B0604020202020204" pitchFamily="34" charset="0"/>
              <a:buChar char="•"/>
            </a:pPr>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457200" indent="-45720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Pass on your values to the next generation through your gifts</a:t>
            </a:r>
          </a:p>
          <a:p>
            <a:pPr marL="457200" indent="-457200">
              <a:buFont typeface="Arial" panose="020B0604020202020204" pitchFamily="34" charset="0"/>
              <a:buChar char="•"/>
            </a:pPr>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457200" indent="-457200">
              <a:buFont typeface="Arial" panose="020B0604020202020204" pitchFamily="34" charset="0"/>
              <a:buChar char="•"/>
            </a:pPr>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pic>
        <p:nvPicPr>
          <p:cNvPr id="3" name="Picture 2">
            <a:extLst>
              <a:ext uri="{FF2B5EF4-FFF2-40B4-BE49-F238E27FC236}">
                <a16:creationId xmlns:a16="http://schemas.microsoft.com/office/drawing/2014/main" id="{B3211504-DE1F-4E21-B3CD-78FB23DBAF97}"/>
              </a:ext>
            </a:extLst>
          </p:cNvPr>
          <p:cNvPicPr>
            <a:picLocks noChangeAspect="1"/>
          </p:cNvPicPr>
          <p:nvPr/>
        </p:nvPicPr>
        <p:blipFill rotWithShape="1">
          <a:blip r:embed="rId4">
            <a:extLst>
              <a:ext uri="{28A0092B-C50C-407E-A947-70E740481C1C}">
                <a14:useLocalDpi xmlns:a14="http://schemas.microsoft.com/office/drawing/2010/main" val="0"/>
              </a:ext>
            </a:extLst>
          </a:blip>
          <a:srcRect l="15321" t="6857" r="16676" b="5152"/>
          <a:stretch/>
        </p:blipFill>
        <p:spPr>
          <a:xfrm>
            <a:off x="5376612" y="2281786"/>
            <a:ext cx="4927898" cy="2690047"/>
          </a:xfrm>
          <a:prstGeom prst="rect">
            <a:avLst/>
          </a:prstGeom>
        </p:spPr>
      </p:pic>
      <p:sp>
        <p:nvSpPr>
          <p:cNvPr id="2" name="TextBox 1">
            <a:extLst>
              <a:ext uri="{FF2B5EF4-FFF2-40B4-BE49-F238E27FC236}">
                <a16:creationId xmlns:a16="http://schemas.microsoft.com/office/drawing/2014/main" id="{C7B7D126-833C-401A-93AB-A0ED2E98590B}"/>
              </a:ext>
            </a:extLst>
          </p:cNvPr>
          <p:cNvSpPr txBox="1"/>
          <p:nvPr/>
        </p:nvSpPr>
        <p:spPr>
          <a:xfrm>
            <a:off x="353240" y="713617"/>
            <a:ext cx="4705904" cy="646331"/>
          </a:xfrm>
          <a:prstGeom prst="rect">
            <a:avLst/>
          </a:prstGeom>
          <a:noFill/>
        </p:spPr>
        <p:txBody>
          <a:bodyPr wrap="none" rtlCol="0">
            <a:spAutoFit/>
          </a:bodyPr>
          <a:lstStyle/>
          <a:p>
            <a:r>
              <a:rPr lang="en-US" sz="36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Demonstrate Values –</a:t>
            </a:r>
          </a:p>
        </p:txBody>
      </p:sp>
    </p:spTree>
    <p:extLst>
      <p:ext uri="{BB962C8B-B14F-4D97-AF65-F5344CB8AC3E}">
        <p14:creationId xmlns:p14="http://schemas.microsoft.com/office/powerpoint/2010/main" val="1779197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pic>
        <p:nvPicPr>
          <p:cNvPr id="3" name="Picture 2">
            <a:extLst>
              <a:ext uri="{FF2B5EF4-FFF2-40B4-BE49-F238E27FC236}">
                <a16:creationId xmlns:a16="http://schemas.microsoft.com/office/drawing/2014/main" id="{E10E88DD-2FFB-4065-8C19-544A815A49BE}"/>
              </a:ext>
            </a:extLst>
          </p:cNvPr>
          <p:cNvPicPr>
            <a:picLocks noChangeAspect="1"/>
          </p:cNvPicPr>
          <p:nvPr/>
        </p:nvPicPr>
        <p:blipFill rotWithShape="1">
          <a:blip r:embed="rId3">
            <a:extLst>
              <a:ext uri="{28A0092B-C50C-407E-A947-70E740481C1C}">
                <a14:useLocalDpi xmlns:a14="http://schemas.microsoft.com/office/drawing/2010/main" val="0"/>
              </a:ext>
            </a:extLst>
          </a:blip>
          <a:srcRect l="33931" r="5240"/>
          <a:stretch/>
        </p:blipFill>
        <p:spPr>
          <a:xfrm>
            <a:off x="6650369" y="3429000"/>
            <a:ext cx="3455469" cy="3200400"/>
          </a:xfrm>
          <a:prstGeom prst="rect">
            <a:avLst/>
          </a:prstGeom>
          <a:effectLst>
            <a:softEdge rad="63500"/>
          </a:effectLst>
        </p:spPr>
      </p:pic>
      <p:sp>
        <p:nvSpPr>
          <p:cNvPr id="5" name="Rectangle 4">
            <a:extLst>
              <a:ext uri="{FF2B5EF4-FFF2-40B4-BE49-F238E27FC236}">
                <a16:creationId xmlns:a16="http://schemas.microsoft.com/office/drawing/2014/main" id="{102A2504-A693-480F-ACCC-16A3C8FC58A0}"/>
              </a:ext>
            </a:extLst>
          </p:cNvPr>
          <p:cNvSpPr/>
          <p:nvPr/>
        </p:nvSpPr>
        <p:spPr>
          <a:xfrm>
            <a:off x="771516" y="597387"/>
            <a:ext cx="3993786" cy="646331"/>
          </a:xfrm>
          <a:prstGeom prst="rect">
            <a:avLst/>
          </a:prstGeom>
        </p:spPr>
        <p:txBody>
          <a:bodyPr wrap="none">
            <a:spAutoFit/>
          </a:bodyPr>
          <a:lstStyle/>
          <a:p>
            <a:pPr algn="ctr"/>
            <a:r>
              <a:rPr lang="en-US" sz="3600" u="sng"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For Consideration </a:t>
            </a:r>
          </a:p>
        </p:txBody>
      </p:sp>
      <p:sp>
        <p:nvSpPr>
          <p:cNvPr id="6" name="TextBox 5">
            <a:extLst>
              <a:ext uri="{FF2B5EF4-FFF2-40B4-BE49-F238E27FC236}">
                <a16:creationId xmlns:a16="http://schemas.microsoft.com/office/drawing/2014/main" id="{C57CE02A-75C7-4509-B5F8-9A45202F142E}"/>
              </a:ext>
            </a:extLst>
          </p:cNvPr>
          <p:cNvSpPr txBox="1"/>
          <p:nvPr/>
        </p:nvSpPr>
        <p:spPr>
          <a:xfrm>
            <a:off x="921276" y="1925053"/>
            <a:ext cx="4546652"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What will have a greater chance of passing on values? </a:t>
            </a:r>
          </a:p>
          <a:p>
            <a:pPr marL="914400" lvl="1" indent="-457200">
              <a:buFont typeface="Courier New" panose="02070309020205020404" pitchFamily="49" charset="0"/>
              <a:buChar char="o"/>
            </a:pPr>
            <a:r>
              <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A one time immediate gift</a:t>
            </a:r>
          </a:p>
          <a:p>
            <a:pPr marL="914400" lvl="1" indent="-457200">
              <a:buFont typeface="Courier New" panose="02070309020205020404" pitchFamily="49" charset="0"/>
              <a:buChar char="o"/>
            </a:pPr>
            <a:r>
              <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An ongoing stream of income</a:t>
            </a:r>
          </a:p>
          <a:p>
            <a:pPr marL="914400" lvl="1" indent="-457200">
              <a:buFont typeface="Courier New" panose="02070309020205020404" pitchFamily="49" charset="0"/>
              <a:buChar char="o"/>
            </a:pPr>
            <a:r>
              <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An endowment </a:t>
            </a:r>
          </a:p>
        </p:txBody>
      </p:sp>
    </p:spTree>
    <p:extLst>
      <p:ext uri="{BB962C8B-B14F-4D97-AF65-F5344CB8AC3E}">
        <p14:creationId xmlns:p14="http://schemas.microsoft.com/office/powerpoint/2010/main" val="3913410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pic>
        <p:nvPicPr>
          <p:cNvPr id="3" name="Picture 2">
            <a:extLst>
              <a:ext uri="{FF2B5EF4-FFF2-40B4-BE49-F238E27FC236}">
                <a16:creationId xmlns:a16="http://schemas.microsoft.com/office/drawing/2014/main" id="{79267291-33E7-429D-9492-253168C2B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922" y="2020742"/>
            <a:ext cx="2857500" cy="3800475"/>
          </a:xfrm>
          <a:prstGeom prst="rect">
            <a:avLst/>
          </a:prstGeom>
        </p:spPr>
      </p:pic>
      <p:sp>
        <p:nvSpPr>
          <p:cNvPr id="5" name="TextBox 4">
            <a:extLst>
              <a:ext uri="{FF2B5EF4-FFF2-40B4-BE49-F238E27FC236}">
                <a16:creationId xmlns:a16="http://schemas.microsoft.com/office/drawing/2014/main" id="{AAD46B0A-6034-4B58-AA2D-F76D643F1033}"/>
              </a:ext>
            </a:extLst>
          </p:cNvPr>
          <p:cNvSpPr txBox="1"/>
          <p:nvPr/>
        </p:nvSpPr>
        <p:spPr>
          <a:xfrm>
            <a:off x="1070418" y="1251301"/>
            <a:ext cx="8462509" cy="769441"/>
          </a:xfrm>
          <a:prstGeom prst="rect">
            <a:avLst/>
          </a:prstGeom>
          <a:noFill/>
        </p:spPr>
        <p:txBody>
          <a:bodyPr wrap="none" rtlCol="0">
            <a:spAutoFit/>
          </a:bodyPr>
          <a:lstStyle/>
          <a:p>
            <a:pPr algn="ctr"/>
            <a:r>
              <a:rPr lang="en-US" sz="44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But Where Can I Get Some Help?</a:t>
            </a:r>
          </a:p>
        </p:txBody>
      </p:sp>
    </p:spTree>
    <p:extLst>
      <p:ext uri="{BB962C8B-B14F-4D97-AF65-F5344CB8AC3E}">
        <p14:creationId xmlns:p14="http://schemas.microsoft.com/office/powerpoint/2010/main" val="414425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pic>
        <p:nvPicPr>
          <p:cNvPr id="9" name="Picture 8">
            <a:extLst>
              <a:ext uri="{FF2B5EF4-FFF2-40B4-BE49-F238E27FC236}">
                <a16:creationId xmlns:a16="http://schemas.microsoft.com/office/drawing/2014/main" id="{B4247ED4-45F8-4DA6-8D4A-139B3B8F5C52}"/>
              </a:ext>
            </a:extLst>
          </p:cNvPr>
          <p:cNvPicPr>
            <a:picLocks noChangeAspect="1"/>
          </p:cNvPicPr>
          <p:nvPr/>
        </p:nvPicPr>
        <p:blipFill>
          <a:blip r:embed="rId3"/>
          <a:stretch>
            <a:fillRect/>
          </a:stretch>
        </p:blipFill>
        <p:spPr>
          <a:xfrm>
            <a:off x="0" y="0"/>
            <a:ext cx="10510982" cy="6858000"/>
          </a:xfrm>
          <a:prstGeom prst="rect">
            <a:avLst/>
          </a:prstGeom>
        </p:spPr>
      </p:pic>
    </p:spTree>
    <p:extLst>
      <p:ext uri="{BB962C8B-B14F-4D97-AF65-F5344CB8AC3E}">
        <p14:creationId xmlns:p14="http://schemas.microsoft.com/office/powerpoint/2010/main" val="1628652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sp>
        <p:nvSpPr>
          <p:cNvPr id="2" name="TextBox 1">
            <a:extLst>
              <a:ext uri="{FF2B5EF4-FFF2-40B4-BE49-F238E27FC236}">
                <a16:creationId xmlns:a16="http://schemas.microsoft.com/office/drawing/2014/main" id="{C6E6E48D-39FB-400B-9C4D-019ADBE9D157}"/>
              </a:ext>
            </a:extLst>
          </p:cNvPr>
          <p:cNvSpPr txBox="1"/>
          <p:nvPr/>
        </p:nvSpPr>
        <p:spPr>
          <a:xfrm>
            <a:off x="2021889" y="963151"/>
            <a:ext cx="6274475" cy="1569660"/>
          </a:xfrm>
          <a:prstGeom prst="rect">
            <a:avLst/>
          </a:prstGeom>
          <a:noFill/>
        </p:spPr>
        <p:txBody>
          <a:bodyPr wrap="none" rtlCol="0">
            <a:spAutoFit/>
          </a:bodyPr>
          <a:lstStyle/>
          <a:p>
            <a:pPr algn="ctr"/>
            <a:r>
              <a:rPr lang="en-US" sz="96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Thank you!</a:t>
            </a:r>
          </a:p>
        </p:txBody>
      </p:sp>
      <p:pic>
        <p:nvPicPr>
          <p:cNvPr id="5" name="Picture 4">
            <a:extLst>
              <a:ext uri="{FF2B5EF4-FFF2-40B4-BE49-F238E27FC236}">
                <a16:creationId xmlns:a16="http://schemas.microsoft.com/office/drawing/2014/main" id="{4F5C34A5-9AE6-42AF-8384-235CEAFE3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727" y="3284608"/>
            <a:ext cx="7416800" cy="3128963"/>
          </a:xfrm>
          <a:prstGeom prst="rect">
            <a:avLst/>
          </a:prstGeom>
        </p:spPr>
      </p:pic>
    </p:spTree>
    <p:extLst>
      <p:ext uri="{BB962C8B-B14F-4D97-AF65-F5344CB8AC3E}">
        <p14:creationId xmlns:p14="http://schemas.microsoft.com/office/powerpoint/2010/main" val="3120306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sp>
        <p:nvSpPr>
          <p:cNvPr id="6" name="TextBox 5">
            <a:extLst>
              <a:ext uri="{FF2B5EF4-FFF2-40B4-BE49-F238E27FC236}">
                <a16:creationId xmlns:a16="http://schemas.microsoft.com/office/drawing/2014/main" id="{96E84094-1933-4E96-BD72-68D8E35EE664}"/>
              </a:ext>
            </a:extLst>
          </p:cNvPr>
          <p:cNvSpPr txBox="1"/>
          <p:nvPr/>
        </p:nvSpPr>
        <p:spPr>
          <a:xfrm>
            <a:off x="2738587" y="295558"/>
            <a:ext cx="4904509" cy="646331"/>
          </a:xfrm>
          <a:prstGeom prst="rect">
            <a:avLst/>
          </a:prstGeom>
          <a:noFill/>
        </p:spPr>
        <p:txBody>
          <a:bodyPr wrap="square" rtlCol="0">
            <a:spAutoFit/>
          </a:bodyPr>
          <a:lstStyle/>
          <a:p>
            <a:pPr algn="ctr"/>
            <a:r>
              <a:rPr lang="en-US" sz="3600" u="sng"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Give Your Best Gift</a:t>
            </a:r>
          </a:p>
        </p:txBody>
      </p:sp>
      <p:pic>
        <p:nvPicPr>
          <p:cNvPr id="3" name="Picture 2" descr="A picture containing indoor, wall, person&#10;&#10;Description generated with very high confidence">
            <a:hlinkClick r:id="rId4"/>
            <a:extLst>
              <a:ext uri="{FF2B5EF4-FFF2-40B4-BE49-F238E27FC236}">
                <a16:creationId xmlns:a16="http://schemas.microsoft.com/office/drawing/2014/main" id="{3F1B2854-FEE9-4523-9BA4-8E6CFE9F1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771" y="1433080"/>
            <a:ext cx="9462139" cy="3991840"/>
          </a:xfrm>
          <a:prstGeom prst="rect">
            <a:avLst/>
          </a:prstGeom>
        </p:spPr>
      </p:pic>
    </p:spTree>
    <p:extLst>
      <p:ext uri="{BB962C8B-B14F-4D97-AF65-F5344CB8AC3E}">
        <p14:creationId xmlns:p14="http://schemas.microsoft.com/office/powerpoint/2010/main" val="16186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pic>
        <p:nvPicPr>
          <p:cNvPr id="5" name="Picture 2" descr="W:\Planned Giving\PSI Conference\Stinks.jpg">
            <a:extLst>
              <a:ext uri="{FF2B5EF4-FFF2-40B4-BE49-F238E27FC236}">
                <a16:creationId xmlns:a16="http://schemas.microsoft.com/office/drawing/2014/main" id="{450C2CA8-D27D-418D-8F5C-C3795F5BCF0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0476" y1="99116" x2="17927" y2="77454"/>
                        <a14:foregroundMark x1="41971" y1="16799" x2="45540" y2="16799"/>
                        <a14:foregroundMark x1="41971" y1="17153" x2="99830" y2="53492"/>
                        <a14:foregroundMark x1="44520" y1="14147" x2="99660" y2="51017"/>
                        <a14:foregroundMark x1="55905" y1="4244" x2="99830" y2="34836"/>
                        <a14:foregroundMark x1="58284" y1="98320" x2="99660" y2="69673"/>
                        <a14:foregroundMark x1="63806" y1="76393" x2="99830" y2="57737"/>
                        <a14:foregroundMark x1="84707" y1="619" x2="99830" y2="1777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54115" y="776331"/>
            <a:ext cx="4599354"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o do list &quot;make a will&quot;">
            <a:extLst>
              <a:ext uri="{FF2B5EF4-FFF2-40B4-BE49-F238E27FC236}">
                <a16:creationId xmlns:a16="http://schemas.microsoft.com/office/drawing/2014/main" id="{F5DD242A-78A6-4831-BDC6-DB3D34C85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279312" cy="3343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00B146-4271-4394-B954-F44A06CF3762}"/>
              </a:ext>
            </a:extLst>
          </p:cNvPr>
          <p:cNvSpPr txBox="1"/>
          <p:nvPr/>
        </p:nvSpPr>
        <p:spPr>
          <a:xfrm>
            <a:off x="3531476" y="1598166"/>
            <a:ext cx="490840" cy="830997"/>
          </a:xfrm>
          <a:prstGeom prst="rect">
            <a:avLst/>
          </a:prstGeom>
          <a:noFill/>
        </p:spPr>
        <p:txBody>
          <a:bodyPr wrap="none" rtlCol="0">
            <a:spAutoFit/>
          </a:bodyPr>
          <a:lstStyle/>
          <a:p>
            <a:r>
              <a:rPr lang="en-US" sz="4800" dirty="0"/>
              <a:t>*</a:t>
            </a:r>
            <a:endParaRPr lang="en-US" dirty="0"/>
          </a:p>
        </p:txBody>
      </p:sp>
      <p:sp>
        <p:nvSpPr>
          <p:cNvPr id="3" name="TextBox 2">
            <a:extLst>
              <a:ext uri="{FF2B5EF4-FFF2-40B4-BE49-F238E27FC236}">
                <a16:creationId xmlns:a16="http://schemas.microsoft.com/office/drawing/2014/main" id="{A0B61B44-7D44-40FA-92AA-9A76069DF5A8}"/>
              </a:ext>
            </a:extLst>
          </p:cNvPr>
          <p:cNvSpPr txBox="1"/>
          <p:nvPr/>
        </p:nvSpPr>
        <p:spPr>
          <a:xfrm>
            <a:off x="71799" y="6302453"/>
            <a:ext cx="10364632" cy="523220"/>
          </a:xfrm>
          <a:prstGeom prst="rect">
            <a:avLst/>
          </a:prstGeom>
          <a:noFill/>
        </p:spPr>
        <p:txBody>
          <a:bodyPr wrap="none" rtlCol="0">
            <a:spAutoFit/>
          </a:bodyPr>
          <a:lstStyle/>
          <a:p>
            <a:pPr algn="ctr"/>
            <a:r>
              <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*Everyone needs a plan, even non U.S. Citizens living in the U.S.</a:t>
            </a:r>
          </a:p>
        </p:txBody>
      </p:sp>
    </p:spTree>
    <p:extLst>
      <p:ext uri="{BB962C8B-B14F-4D97-AF65-F5344CB8AC3E}">
        <p14:creationId xmlns:p14="http://schemas.microsoft.com/office/powerpoint/2010/main" val="924725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graphicFrame>
        <p:nvGraphicFramePr>
          <p:cNvPr id="3" name="Diagram 2">
            <a:extLst>
              <a:ext uri="{FF2B5EF4-FFF2-40B4-BE49-F238E27FC236}">
                <a16:creationId xmlns:a16="http://schemas.microsoft.com/office/drawing/2014/main" id="{BC0E6AE0-1A54-4BC1-9C28-D4807F64D337}"/>
              </a:ext>
            </a:extLst>
          </p:cNvPr>
          <p:cNvGraphicFramePr/>
          <p:nvPr>
            <p:extLst>
              <p:ext uri="{D42A27DB-BD31-4B8C-83A1-F6EECF244321}">
                <p14:modId xmlns:p14="http://schemas.microsoft.com/office/powerpoint/2010/main" val="903147826"/>
              </p:ext>
            </p:extLst>
          </p:nvPr>
        </p:nvGraphicFramePr>
        <p:xfrm>
          <a:off x="2041235" y="1919239"/>
          <a:ext cx="7139709" cy="46420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6EB90A34-B0EA-415F-9B83-D63D029C7643}"/>
              </a:ext>
            </a:extLst>
          </p:cNvPr>
          <p:cNvSpPr txBox="1"/>
          <p:nvPr/>
        </p:nvSpPr>
        <p:spPr>
          <a:xfrm>
            <a:off x="3134096" y="389083"/>
            <a:ext cx="4953985" cy="1200329"/>
          </a:xfrm>
          <a:prstGeom prst="rect">
            <a:avLst/>
          </a:prstGeom>
          <a:noFill/>
        </p:spPr>
        <p:txBody>
          <a:bodyPr wrap="none" rtlCol="0">
            <a:spAutoFit/>
          </a:bodyPr>
          <a:lstStyle/>
          <a:p>
            <a:pPr algn="ctr"/>
            <a:r>
              <a:rPr lang="en-US" sz="36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3 Opportunities</a:t>
            </a:r>
          </a:p>
          <a:p>
            <a:pPr algn="ctr"/>
            <a:r>
              <a:rPr lang="en-US" sz="36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Estate Planning Affords</a:t>
            </a:r>
          </a:p>
        </p:txBody>
      </p:sp>
    </p:spTree>
    <p:extLst>
      <p:ext uri="{BB962C8B-B14F-4D97-AF65-F5344CB8AC3E}">
        <p14:creationId xmlns:p14="http://schemas.microsoft.com/office/powerpoint/2010/main" val="1734894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5D0FF4-0CC2-47C5-9D4E-5B05C71FECB1}"/>
              </a:ext>
            </a:extLst>
          </p:cNvPr>
          <p:cNvSpPr txBox="1"/>
          <p:nvPr/>
        </p:nvSpPr>
        <p:spPr>
          <a:xfrm>
            <a:off x="5377593" y="733246"/>
            <a:ext cx="4932219"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Provide a final material blessing to the people you love and the organizations you support.</a:t>
            </a:r>
          </a:p>
          <a:p>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285750" indent="-28575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Bestow a financial gift that will make a meaningful impact on the mission of an organization</a:t>
            </a:r>
          </a:p>
          <a:p>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285750" indent="-28575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Transfer family heirlooms that have significant sentimental value</a:t>
            </a:r>
          </a:p>
        </p:txBody>
      </p:sp>
      <p:pic>
        <p:nvPicPr>
          <p:cNvPr id="7" name="Picture 6">
            <a:extLst>
              <a:ext uri="{FF2B5EF4-FFF2-40B4-BE49-F238E27FC236}">
                <a16:creationId xmlns:a16="http://schemas.microsoft.com/office/drawing/2014/main" id="{5B1A757F-9BA3-4031-8B94-C13BB7C0024B}"/>
              </a:ext>
            </a:extLst>
          </p:cNvPr>
          <p:cNvPicPr>
            <a:picLocks noChangeAspect="1"/>
          </p:cNvPicPr>
          <p:nvPr/>
        </p:nvPicPr>
        <p:blipFill rotWithShape="1">
          <a:blip r:embed="rId3">
            <a:extLst>
              <a:ext uri="{28A0092B-C50C-407E-A947-70E740481C1C}">
                <a14:useLocalDpi xmlns:a14="http://schemas.microsoft.com/office/drawing/2010/main" val="0"/>
              </a:ext>
            </a:extLst>
          </a:blip>
          <a:srcRect l="19091" t="-1044" r="13787"/>
          <a:stretch/>
        </p:blipFill>
        <p:spPr>
          <a:xfrm>
            <a:off x="244206" y="2034309"/>
            <a:ext cx="4932218" cy="3132390"/>
          </a:xfrm>
          <a:prstGeom prst="rect">
            <a:avLst/>
          </a:prstGeom>
        </p:spPr>
      </p:pic>
      <p:sp>
        <p:nvSpPr>
          <p:cNvPr id="9" name="Rectangle 8">
            <a:extLst>
              <a:ext uri="{FF2B5EF4-FFF2-40B4-BE49-F238E27FC236}">
                <a16:creationId xmlns:a16="http://schemas.microsoft.com/office/drawing/2014/main" id="{EAD2950F-3A8E-4DD4-9F1C-15FF85BA3D50}"/>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34FD3B7-4101-4060-A622-C89A78FD4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sp>
        <p:nvSpPr>
          <p:cNvPr id="3" name="TextBox 2">
            <a:extLst>
              <a:ext uri="{FF2B5EF4-FFF2-40B4-BE49-F238E27FC236}">
                <a16:creationId xmlns:a16="http://schemas.microsoft.com/office/drawing/2014/main" id="{28833DC7-D6C0-4E4E-9D1D-462A1307FB76}"/>
              </a:ext>
            </a:extLst>
          </p:cNvPr>
          <p:cNvSpPr txBox="1"/>
          <p:nvPr/>
        </p:nvSpPr>
        <p:spPr>
          <a:xfrm>
            <a:off x="562860" y="772809"/>
            <a:ext cx="4294909" cy="646331"/>
          </a:xfrm>
          <a:prstGeom prst="rect">
            <a:avLst/>
          </a:prstGeom>
          <a:noFill/>
        </p:spPr>
        <p:txBody>
          <a:bodyPr wrap="square" rtlCol="0">
            <a:spAutoFit/>
          </a:bodyPr>
          <a:lstStyle/>
          <a:p>
            <a:r>
              <a:rPr lang="en-US" sz="3600" u="sng"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Bestow Blessings - </a:t>
            </a:r>
          </a:p>
        </p:txBody>
      </p:sp>
    </p:spTree>
    <p:extLst>
      <p:ext uri="{BB962C8B-B14F-4D97-AF65-F5344CB8AC3E}">
        <p14:creationId xmlns:p14="http://schemas.microsoft.com/office/powerpoint/2010/main" val="16561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sp>
        <p:nvSpPr>
          <p:cNvPr id="2" name="TextBox 1">
            <a:extLst>
              <a:ext uri="{FF2B5EF4-FFF2-40B4-BE49-F238E27FC236}">
                <a16:creationId xmlns:a16="http://schemas.microsoft.com/office/drawing/2014/main" id="{39F97107-FF0F-4B6B-A348-EDF7D18A476A}"/>
              </a:ext>
            </a:extLst>
          </p:cNvPr>
          <p:cNvSpPr txBox="1"/>
          <p:nvPr/>
        </p:nvSpPr>
        <p:spPr>
          <a:xfrm>
            <a:off x="5143753" y="352098"/>
            <a:ext cx="3993786" cy="646331"/>
          </a:xfrm>
          <a:prstGeom prst="rect">
            <a:avLst/>
          </a:prstGeom>
          <a:noFill/>
        </p:spPr>
        <p:txBody>
          <a:bodyPr wrap="none" rtlCol="0">
            <a:spAutoFit/>
          </a:bodyPr>
          <a:lstStyle/>
          <a:p>
            <a:pPr algn="ctr"/>
            <a:r>
              <a:rPr lang="en-US" sz="3600" u="sng"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For Consideration </a:t>
            </a:r>
          </a:p>
        </p:txBody>
      </p:sp>
      <p:sp>
        <p:nvSpPr>
          <p:cNvPr id="3" name="TextBox 2">
            <a:extLst>
              <a:ext uri="{FF2B5EF4-FFF2-40B4-BE49-F238E27FC236}">
                <a16:creationId xmlns:a16="http://schemas.microsoft.com/office/drawing/2014/main" id="{D695D35E-AEFC-4A35-8930-862B772522B7}"/>
              </a:ext>
            </a:extLst>
          </p:cNvPr>
          <p:cNvSpPr txBox="1"/>
          <p:nvPr/>
        </p:nvSpPr>
        <p:spPr>
          <a:xfrm>
            <a:off x="4577347" y="1374210"/>
            <a:ext cx="5126598"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Who and what takes priority in your life?</a:t>
            </a:r>
          </a:p>
          <a:p>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457200" indent="-45720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What do you want to accomplish by giving a bequest?</a:t>
            </a:r>
          </a:p>
          <a:p>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457200" indent="-45720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What is an appropriate amount to accomplish your goal?</a:t>
            </a:r>
          </a:p>
          <a:p>
            <a:pPr marL="457200" indent="-457200">
              <a:buFont typeface="Arial" panose="020B0604020202020204" pitchFamily="34" charset="0"/>
              <a:buChar char="•"/>
            </a:pPr>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pic>
        <p:nvPicPr>
          <p:cNvPr id="6" name="Picture 5">
            <a:extLst>
              <a:ext uri="{FF2B5EF4-FFF2-40B4-BE49-F238E27FC236}">
                <a16:creationId xmlns:a16="http://schemas.microsoft.com/office/drawing/2014/main" id="{96F54581-7A7F-46D4-86FB-77F1FCB77A2E}"/>
              </a:ext>
            </a:extLst>
          </p:cNvPr>
          <p:cNvPicPr>
            <a:picLocks noChangeAspect="1"/>
          </p:cNvPicPr>
          <p:nvPr/>
        </p:nvPicPr>
        <p:blipFill rotWithShape="1">
          <a:blip r:embed="rId4">
            <a:extLst>
              <a:ext uri="{28A0092B-C50C-407E-A947-70E740481C1C}">
                <a14:useLocalDpi xmlns:a14="http://schemas.microsoft.com/office/drawing/2010/main" val="0"/>
              </a:ext>
            </a:extLst>
          </a:blip>
          <a:srcRect t="7941" r="13208"/>
          <a:stretch/>
        </p:blipFill>
        <p:spPr>
          <a:xfrm>
            <a:off x="449124" y="1828800"/>
            <a:ext cx="4028933" cy="3200400"/>
          </a:xfrm>
          <a:prstGeom prst="rect">
            <a:avLst/>
          </a:prstGeom>
          <a:effectLst>
            <a:softEdge rad="63500"/>
          </a:effectLst>
        </p:spPr>
      </p:pic>
    </p:spTree>
    <p:extLst>
      <p:ext uri="{BB962C8B-B14F-4D97-AF65-F5344CB8AC3E}">
        <p14:creationId xmlns:p14="http://schemas.microsoft.com/office/powerpoint/2010/main" val="190887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sp>
        <p:nvSpPr>
          <p:cNvPr id="5" name="TextBox 4">
            <a:extLst>
              <a:ext uri="{FF2B5EF4-FFF2-40B4-BE49-F238E27FC236}">
                <a16:creationId xmlns:a16="http://schemas.microsoft.com/office/drawing/2014/main" id="{FAF59D3D-0F05-458E-8BD1-037245699374}"/>
              </a:ext>
            </a:extLst>
          </p:cNvPr>
          <p:cNvSpPr txBox="1"/>
          <p:nvPr/>
        </p:nvSpPr>
        <p:spPr>
          <a:xfrm>
            <a:off x="249381" y="1984088"/>
            <a:ext cx="4950691"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Provide an orderly estate where information is readily available and instructions are clearly given</a:t>
            </a:r>
          </a:p>
          <a:p>
            <a:endPar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285750" indent="-285750">
              <a:buFont typeface="Arial" panose="020B0604020202020204" pitchFamily="34" charset="0"/>
              <a:buChar char="•"/>
            </a:pPr>
            <a:r>
              <a:rPr lang="en-US" sz="2800"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Allow loved ones to grieve your loss without the distraction of legal and financial issues </a:t>
            </a:r>
          </a:p>
        </p:txBody>
      </p:sp>
      <p:pic>
        <p:nvPicPr>
          <p:cNvPr id="3" name="Picture 2">
            <a:extLst>
              <a:ext uri="{FF2B5EF4-FFF2-40B4-BE49-F238E27FC236}">
                <a16:creationId xmlns:a16="http://schemas.microsoft.com/office/drawing/2014/main" id="{FA889437-8549-4E0E-93C9-DE0C1D9B46C6}"/>
              </a:ext>
            </a:extLst>
          </p:cNvPr>
          <p:cNvPicPr>
            <a:picLocks noChangeAspect="1"/>
          </p:cNvPicPr>
          <p:nvPr/>
        </p:nvPicPr>
        <p:blipFill rotWithShape="1">
          <a:blip r:embed="rId4">
            <a:extLst>
              <a:ext uri="{28A0092B-C50C-407E-A947-70E740481C1C}">
                <a14:useLocalDpi xmlns:a14="http://schemas.microsoft.com/office/drawing/2010/main" val="0"/>
              </a:ext>
            </a:extLst>
          </a:blip>
          <a:srcRect l="15549" t="10847" r="35586" b="449"/>
          <a:stretch/>
        </p:blipFill>
        <p:spPr>
          <a:xfrm>
            <a:off x="5521694" y="1984088"/>
            <a:ext cx="4769268" cy="3652401"/>
          </a:xfrm>
          <a:prstGeom prst="rect">
            <a:avLst/>
          </a:prstGeom>
        </p:spPr>
      </p:pic>
      <p:sp>
        <p:nvSpPr>
          <p:cNvPr id="2" name="TextBox 1">
            <a:extLst>
              <a:ext uri="{FF2B5EF4-FFF2-40B4-BE49-F238E27FC236}">
                <a16:creationId xmlns:a16="http://schemas.microsoft.com/office/drawing/2014/main" id="{B7FF4712-1882-4AFB-B45C-0F6DEB467488}"/>
              </a:ext>
            </a:extLst>
          </p:cNvPr>
          <p:cNvSpPr txBox="1"/>
          <p:nvPr/>
        </p:nvSpPr>
        <p:spPr>
          <a:xfrm>
            <a:off x="249382" y="923636"/>
            <a:ext cx="5052291" cy="646331"/>
          </a:xfrm>
          <a:prstGeom prst="rect">
            <a:avLst/>
          </a:prstGeom>
          <a:noFill/>
        </p:spPr>
        <p:txBody>
          <a:bodyPr wrap="square" rtlCol="0">
            <a:spAutoFit/>
          </a:bodyPr>
          <a:lstStyle/>
          <a:p>
            <a:r>
              <a:rPr lang="en-US" sz="3600" u="sng"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Serve Loved Ones – </a:t>
            </a:r>
          </a:p>
        </p:txBody>
      </p:sp>
    </p:spTree>
    <p:extLst>
      <p:ext uri="{BB962C8B-B14F-4D97-AF65-F5344CB8AC3E}">
        <p14:creationId xmlns:p14="http://schemas.microsoft.com/office/powerpoint/2010/main" val="2952238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pic>
        <p:nvPicPr>
          <p:cNvPr id="2" name="Picture 1">
            <a:extLst>
              <a:ext uri="{FF2B5EF4-FFF2-40B4-BE49-F238E27FC236}">
                <a16:creationId xmlns:a16="http://schemas.microsoft.com/office/drawing/2014/main" id="{BB16152B-B193-4129-AF81-7EF6346011D9}"/>
              </a:ext>
            </a:extLst>
          </p:cNvPr>
          <p:cNvPicPr>
            <a:picLocks noChangeAspect="1"/>
          </p:cNvPicPr>
          <p:nvPr/>
        </p:nvPicPr>
        <p:blipFill>
          <a:blip r:embed="rId4"/>
          <a:stretch>
            <a:fillRect/>
          </a:stretch>
        </p:blipFill>
        <p:spPr>
          <a:xfrm>
            <a:off x="2550392" y="2197099"/>
            <a:ext cx="5273963" cy="3955472"/>
          </a:xfrm>
          <a:prstGeom prst="rect">
            <a:avLst/>
          </a:prstGeom>
        </p:spPr>
      </p:pic>
      <p:sp>
        <p:nvSpPr>
          <p:cNvPr id="3" name="TextBox 2">
            <a:extLst>
              <a:ext uri="{FF2B5EF4-FFF2-40B4-BE49-F238E27FC236}">
                <a16:creationId xmlns:a16="http://schemas.microsoft.com/office/drawing/2014/main" id="{9F97C086-084F-4614-BFD1-7B38F77530E1}"/>
              </a:ext>
            </a:extLst>
          </p:cNvPr>
          <p:cNvSpPr txBox="1"/>
          <p:nvPr/>
        </p:nvSpPr>
        <p:spPr>
          <a:xfrm>
            <a:off x="2845955" y="1108364"/>
            <a:ext cx="4682836" cy="646331"/>
          </a:xfrm>
          <a:prstGeom prst="rect">
            <a:avLst/>
          </a:prstGeom>
          <a:noFill/>
        </p:spPr>
        <p:txBody>
          <a:bodyPr wrap="square" rtlCol="0">
            <a:spAutoFit/>
          </a:bodyPr>
          <a:lstStyle/>
          <a:p>
            <a:pPr algn="ctr"/>
            <a:r>
              <a:rPr lang="en-US" sz="36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Don’t Be This Guy</a:t>
            </a:r>
          </a:p>
        </p:txBody>
      </p:sp>
    </p:spTree>
    <p:extLst>
      <p:ext uri="{BB962C8B-B14F-4D97-AF65-F5344CB8AC3E}">
        <p14:creationId xmlns:p14="http://schemas.microsoft.com/office/powerpoint/2010/main" val="1154119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84C0C-5791-4BCD-B039-D9120E3740FE}"/>
              </a:ext>
            </a:extLst>
          </p:cNvPr>
          <p:cNvSpPr/>
          <p:nvPr/>
        </p:nvSpPr>
        <p:spPr>
          <a:xfrm>
            <a:off x="10510982" y="0"/>
            <a:ext cx="174567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C278015-0953-4D50-9319-0993A8F87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690" y="4849090"/>
            <a:ext cx="1944255" cy="1944255"/>
          </a:xfrm>
          <a:prstGeom prst="rect">
            <a:avLst/>
          </a:prstGeom>
        </p:spPr>
      </p:pic>
      <p:sp>
        <p:nvSpPr>
          <p:cNvPr id="5" name="TextBox 4">
            <a:extLst>
              <a:ext uri="{FF2B5EF4-FFF2-40B4-BE49-F238E27FC236}">
                <a16:creationId xmlns:a16="http://schemas.microsoft.com/office/drawing/2014/main" id="{B9A20128-8FA1-489B-A657-9F8DD4DB3599}"/>
              </a:ext>
            </a:extLst>
          </p:cNvPr>
          <p:cNvSpPr txBox="1"/>
          <p:nvPr/>
        </p:nvSpPr>
        <p:spPr>
          <a:xfrm>
            <a:off x="5297681" y="716199"/>
            <a:ext cx="3993786" cy="646331"/>
          </a:xfrm>
          <a:prstGeom prst="rect">
            <a:avLst/>
          </a:prstGeom>
          <a:noFill/>
        </p:spPr>
        <p:txBody>
          <a:bodyPr wrap="none" rtlCol="0">
            <a:spAutoFit/>
          </a:bodyPr>
          <a:lstStyle/>
          <a:p>
            <a:pPr algn="ctr"/>
            <a:r>
              <a:rPr lang="en-US" sz="3600" u="sng" dirty="0">
                <a:ln>
                  <a:solidFill>
                    <a:schemeClr val="tx1"/>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For Consideration </a:t>
            </a:r>
          </a:p>
        </p:txBody>
      </p:sp>
      <p:pic>
        <p:nvPicPr>
          <p:cNvPr id="3" name="Picture 2">
            <a:extLst>
              <a:ext uri="{FF2B5EF4-FFF2-40B4-BE49-F238E27FC236}">
                <a16:creationId xmlns:a16="http://schemas.microsoft.com/office/drawing/2014/main" id="{0BB116E1-37C5-4B0D-916C-1D26B43DD88F}"/>
              </a:ext>
            </a:extLst>
          </p:cNvPr>
          <p:cNvPicPr>
            <a:picLocks noChangeAspect="1"/>
          </p:cNvPicPr>
          <p:nvPr/>
        </p:nvPicPr>
        <p:blipFill rotWithShape="1">
          <a:blip r:embed="rId3">
            <a:extLst>
              <a:ext uri="{28A0092B-C50C-407E-A947-70E740481C1C}">
                <a14:useLocalDpi xmlns:a14="http://schemas.microsoft.com/office/drawing/2010/main" val="0"/>
              </a:ext>
            </a:extLst>
          </a:blip>
          <a:srcRect l="6504" t="6388" r="39079" b="-38"/>
          <a:stretch/>
        </p:blipFill>
        <p:spPr>
          <a:xfrm>
            <a:off x="1070505" y="1828800"/>
            <a:ext cx="2788609" cy="3200400"/>
          </a:xfrm>
          <a:prstGeom prst="rect">
            <a:avLst/>
          </a:prstGeom>
          <a:effectLst>
            <a:softEdge rad="63500"/>
          </a:effectLst>
        </p:spPr>
      </p:pic>
      <p:sp>
        <p:nvSpPr>
          <p:cNvPr id="6" name="TextBox 5">
            <a:extLst>
              <a:ext uri="{FF2B5EF4-FFF2-40B4-BE49-F238E27FC236}">
                <a16:creationId xmlns:a16="http://schemas.microsoft.com/office/drawing/2014/main" id="{0D52115B-1FD5-47E7-957C-D441FF2C0466}"/>
              </a:ext>
            </a:extLst>
          </p:cNvPr>
          <p:cNvSpPr txBox="1"/>
          <p:nvPr/>
        </p:nvSpPr>
        <p:spPr>
          <a:xfrm>
            <a:off x="4468872" y="1760046"/>
            <a:ext cx="5651405"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Should restrictions accompany the bequests? </a:t>
            </a:r>
          </a:p>
          <a:p>
            <a:endPar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457200" indent="-457200">
              <a:buFont typeface="Arial" panose="020B0604020202020204" pitchFamily="34" charset="0"/>
              <a:buChar char="•"/>
            </a:pPr>
            <a:r>
              <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rPr>
              <a:t>Would it be beneficial to discuss your plans with beneficiaries?</a:t>
            </a:r>
          </a:p>
          <a:p>
            <a:pPr marL="457200" indent="-457200">
              <a:buFont typeface="Arial" panose="020B0604020202020204" pitchFamily="34" charset="0"/>
              <a:buChar char="•"/>
            </a:pPr>
            <a:endPar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457200" indent="-457200">
              <a:buFont typeface="Arial" panose="020B0604020202020204" pitchFamily="34" charset="0"/>
              <a:buChar char="•"/>
            </a:pPr>
            <a:endPar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a:p>
            <a:pPr marL="457200" indent="-457200">
              <a:buFont typeface="Arial" panose="020B0604020202020204" pitchFamily="34" charset="0"/>
              <a:buChar char="•"/>
            </a:pPr>
            <a:endParaRPr lang="en-US" sz="2800" dirty="0">
              <a:ln>
                <a:solidFill>
                  <a:sysClr val="windowText" lastClr="000000"/>
                </a:solidFill>
              </a:ln>
              <a:solidFill>
                <a:srgbClr val="4472C4"/>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980141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1319</TotalTime>
  <Words>911</Words>
  <Application>Microsoft Office PowerPoint</Application>
  <PresentationFormat>Widescreen</PresentationFormat>
  <Paragraphs>96</Paragraphs>
  <Slides>14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Advent Sans Logo</vt: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Coppock, Scot</dc:creator>
  <cp:lastModifiedBy>Coppock, Scot</cp:lastModifiedBy>
  <cp:revision>59</cp:revision>
  <dcterms:created xsi:type="dcterms:W3CDTF">2018-06-04T12:26:21Z</dcterms:created>
  <dcterms:modified xsi:type="dcterms:W3CDTF">2018-07-10T12:27:44Z</dcterms:modified>
</cp:coreProperties>
</file>