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2"/>
  </p:notesMasterIdLst>
  <p:sldIdLst>
    <p:sldId id="338" r:id="rId2"/>
    <p:sldId id="337" r:id="rId3"/>
    <p:sldId id="334" r:id="rId4"/>
    <p:sldId id="301" r:id="rId5"/>
    <p:sldId id="302" r:id="rId6"/>
    <p:sldId id="304" r:id="rId7"/>
    <p:sldId id="336" r:id="rId8"/>
    <p:sldId id="316" r:id="rId9"/>
    <p:sldId id="275" r:id="rId10"/>
    <p:sldId id="323" r:id="rId11"/>
    <p:sldId id="276" r:id="rId12"/>
    <p:sldId id="277" r:id="rId13"/>
    <p:sldId id="278" r:id="rId14"/>
    <p:sldId id="279" r:id="rId15"/>
    <p:sldId id="280" r:id="rId16"/>
    <p:sldId id="281" r:id="rId17"/>
    <p:sldId id="329" r:id="rId18"/>
    <p:sldId id="335" r:id="rId19"/>
    <p:sldId id="283" r:id="rId20"/>
    <p:sldId id="33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68627" autoAdjust="0"/>
  </p:normalViewPr>
  <p:slideViewPr>
    <p:cSldViewPr>
      <p:cViewPr varScale="1">
        <p:scale>
          <a:sx n="56" d="100"/>
          <a:sy n="56" d="100"/>
        </p:scale>
        <p:origin x="3442" y="38"/>
      </p:cViewPr>
      <p:guideLst>
        <p:guide orient="horz" pos="2160"/>
        <p:guide pos="2880"/>
      </p:guideLst>
    </p:cSldViewPr>
  </p:slideViewPr>
  <p:outlineViewPr>
    <p:cViewPr>
      <p:scale>
        <a:sx n="33" d="100"/>
        <a:sy n="33" d="100"/>
      </p:scale>
      <p:origin x="0" y="-5884"/>
    </p:cViewPr>
  </p:outlineViewPr>
  <p:notesTextViewPr>
    <p:cViewPr>
      <p:scale>
        <a:sx n="1" d="1"/>
        <a:sy n="1" d="1"/>
      </p:scale>
      <p:origin x="0" y="0"/>
    </p:cViewPr>
  </p:notesTextViewPr>
  <p:sorterViewPr>
    <p:cViewPr varScale="1">
      <p:scale>
        <a:sx n="100" d="100"/>
        <a:sy n="100" d="100"/>
      </p:scale>
      <p:origin x="0" y="-107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89D52-C1B4-4302-AF24-34815105110B}" type="datetimeFigureOut">
              <a:rPr lang="en-US" smtClean="0"/>
              <a:t>7/10/2018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580C1-917E-4699-B3B4-1762756C8E14}" type="slidenum">
              <a:rPr lang="en-US" smtClean="0"/>
              <a:t>‹#›</a:t>
            </a:fld>
            <a:endParaRPr lang="en-US"/>
          </a:p>
        </p:txBody>
      </p:sp>
    </p:spTree>
    <p:extLst>
      <p:ext uri="{BB962C8B-B14F-4D97-AF65-F5344CB8AC3E}">
        <p14:creationId xmlns:p14="http://schemas.microsoft.com/office/powerpoint/2010/main" val="39809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D4FAB-C76F-D34E-BFDC-B813B1F08FEA}" type="slidenum">
              <a:rPr lang="en-US" smtClean="0"/>
              <a:t>1</a:t>
            </a:fld>
            <a:endParaRPr lang="en-US"/>
          </a:p>
        </p:txBody>
      </p:sp>
    </p:spTree>
    <p:extLst>
      <p:ext uri="{BB962C8B-B14F-4D97-AF65-F5344CB8AC3E}">
        <p14:creationId xmlns:p14="http://schemas.microsoft.com/office/powerpoint/2010/main" val="70398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Gen 21:14-21 GNB  Early the next morning Abraham gave Hagar some food and a leather bag full of water. He put the child on her back and sent her away. She left and wandered about in the wilderness of Beersheba.  (15)  When the water was all gone, she left the child under a bush  (16)  and sat down about a hundred yards away. She said to herself, "I can't bear to see my child die." While she was sitting there, she began to cry.  (17)  God heard the boy crying, and from heaven the angel of God spoke to Hagar, "What are you troubled about, Hagar? Don't be afraid. God has heard the boy crying.  (18)  Get up, go and pick him up, and comfort him. I will make a great nation out of his descendants."  (19)  Then God opened her eyes, and she saw a well. She went and filled the leather bag with water and gave some to the boy.  (20)  God was with the boy as he grew up; he lived in the wilderness of </a:t>
            </a:r>
            <a:r>
              <a:rPr lang="en-US" sz="1200" b="0" i="0" u="none" strike="noStrike" kern="1200" baseline="0" dirty="0" err="1">
                <a:solidFill>
                  <a:schemeClr val="tx1"/>
                </a:solidFill>
                <a:latin typeface="+mn-lt"/>
                <a:ea typeface="+mn-ea"/>
                <a:cs typeface="+mn-cs"/>
              </a:rPr>
              <a:t>Paran</a:t>
            </a:r>
            <a:r>
              <a:rPr lang="en-US" sz="1200" b="0" i="0" u="none" strike="noStrike" kern="1200" baseline="0" dirty="0">
                <a:solidFill>
                  <a:schemeClr val="tx1"/>
                </a:solidFill>
                <a:latin typeface="+mn-lt"/>
                <a:ea typeface="+mn-ea"/>
                <a:cs typeface="+mn-cs"/>
              </a:rPr>
              <a:t> and became a skillful hunter.  (21)  His mother got an Egyptian wife for him.</a:t>
            </a:r>
          </a:p>
          <a:p>
            <a:pPr rtl="0"/>
            <a:endParaRPr lang="x-none"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8B580C1-917E-4699-B3B4-1762756C8E14}" type="slidenum">
              <a:rPr lang="en-US" smtClean="0"/>
              <a:t>10</a:t>
            </a:fld>
            <a:endParaRPr lang="en-US"/>
          </a:p>
        </p:txBody>
      </p:sp>
    </p:spTree>
    <p:extLst>
      <p:ext uri="{BB962C8B-B14F-4D97-AF65-F5344CB8AC3E}">
        <p14:creationId xmlns:p14="http://schemas.microsoft.com/office/powerpoint/2010/main" val="35276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Abram's faith tested 100% when he was told</a:t>
            </a:r>
            <a:r>
              <a:rPr lang="en-US" baseline="0" dirty="0"/>
              <a:t> to sacrifice the promised son, Isaac, heir to the all the possessions.</a:t>
            </a:r>
          </a:p>
          <a:p>
            <a:endParaRPr lang="en-US" baseline="0" dirty="0"/>
          </a:p>
          <a:p>
            <a:r>
              <a:rPr lang="en-US" baseline="0" dirty="0"/>
              <a:t>Even though we do not understand how God will work things out, we need to trust Him to do so as we move forward following God’s clear instruction.</a:t>
            </a:r>
          </a:p>
          <a:p>
            <a:endParaRPr lang="en-US" baseline="0" dirty="0"/>
          </a:p>
          <a:p>
            <a:r>
              <a:rPr lang="en-US" baseline="0" dirty="0"/>
              <a:t>Isaac’s faith was also tested here since he could resisted and escaped from his old father.</a:t>
            </a:r>
          </a:p>
          <a:p>
            <a:endParaRPr lang="en-US" baseline="0" dirty="0"/>
          </a:p>
          <a:p>
            <a:r>
              <a:rPr lang="en-US" baseline="0" dirty="0"/>
              <a:t>Through Abram’s faithful trust in God he was named Abraham, father of the faithful.</a:t>
            </a:r>
            <a:endParaRPr lang="en-US" dirty="0"/>
          </a:p>
        </p:txBody>
      </p:sp>
      <p:sp>
        <p:nvSpPr>
          <p:cNvPr id="4" name="Slide Number Placeholder 3"/>
          <p:cNvSpPr>
            <a:spLocks noGrp="1"/>
          </p:cNvSpPr>
          <p:nvPr>
            <p:ph type="sldNum" sz="quarter" idx="10"/>
          </p:nvPr>
        </p:nvSpPr>
        <p:spPr/>
        <p:txBody>
          <a:bodyPr/>
          <a:lstStyle/>
          <a:p>
            <a:fld id="{B8B580C1-917E-4699-B3B4-1762756C8E14}" type="slidenum">
              <a:rPr lang="en-US" smtClean="0"/>
              <a:t>11</a:t>
            </a:fld>
            <a:endParaRPr lang="en-US"/>
          </a:p>
        </p:txBody>
      </p:sp>
    </p:spTree>
    <p:extLst>
      <p:ext uri="{BB962C8B-B14F-4D97-AF65-F5344CB8AC3E}">
        <p14:creationId xmlns:p14="http://schemas.microsoft.com/office/powerpoint/2010/main" val="153676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Principle #2</a:t>
            </a:r>
          </a:p>
          <a:p>
            <a:r>
              <a:rPr lang="en-US" baseline="0" dirty="0"/>
              <a:t>We need to plan when we are young, strong, and mentally able. Waiting until we are old and feeble is not a good thing. </a:t>
            </a:r>
          </a:p>
          <a:p>
            <a:endParaRPr lang="en-US" dirty="0"/>
          </a:p>
          <a:p>
            <a:r>
              <a:rPr lang="en-US" dirty="0"/>
              <a:t>Jacob steals his</a:t>
            </a:r>
            <a:r>
              <a:rPr lang="en-US" baseline="0" dirty="0"/>
              <a:t> brother Esau's inheritance. Yet Esau did not value the spiritual bequest. It was worth less than a bowl of lentils.</a:t>
            </a:r>
          </a:p>
          <a:p>
            <a:endParaRPr lang="en-US" baseline="0" dirty="0"/>
          </a:p>
          <a:p>
            <a:r>
              <a:rPr lang="en-US" baseline="0" dirty="0"/>
              <a:t>Conflict may result if we wait until we are old to make our plan.</a:t>
            </a:r>
            <a:endParaRPr lang="en-US" dirty="0"/>
          </a:p>
        </p:txBody>
      </p:sp>
      <p:sp>
        <p:nvSpPr>
          <p:cNvPr id="4" name="Slide Number Placeholder 3"/>
          <p:cNvSpPr>
            <a:spLocks noGrp="1"/>
          </p:cNvSpPr>
          <p:nvPr>
            <p:ph type="sldNum" sz="quarter" idx="10"/>
          </p:nvPr>
        </p:nvSpPr>
        <p:spPr/>
        <p:txBody>
          <a:bodyPr/>
          <a:lstStyle/>
          <a:p>
            <a:fld id="{B8B580C1-917E-4699-B3B4-1762756C8E14}" type="slidenum">
              <a:rPr lang="en-US" smtClean="0"/>
              <a:t>12</a:t>
            </a:fld>
            <a:endParaRPr lang="en-US"/>
          </a:p>
        </p:txBody>
      </p:sp>
    </p:spTree>
    <p:extLst>
      <p:ext uri="{BB962C8B-B14F-4D97-AF65-F5344CB8AC3E}">
        <p14:creationId xmlns:p14="http://schemas.microsoft.com/office/powerpoint/2010/main" val="389064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 prophecies the inheritance of each of his sons.</a:t>
            </a:r>
          </a:p>
          <a:p>
            <a:endParaRPr lang="en-US" dirty="0"/>
          </a:p>
          <a:p>
            <a:r>
              <a:rPr lang="en-US" dirty="0"/>
              <a:t>Jacob was a prophet and God</a:t>
            </a:r>
            <a:r>
              <a:rPr lang="en-US" baseline="0" dirty="0"/>
              <a:t> revealed the plan and the future of the heirs of the possessions.</a:t>
            </a:r>
            <a:endParaRPr lang="en-US" dirty="0"/>
          </a:p>
        </p:txBody>
      </p:sp>
      <p:sp>
        <p:nvSpPr>
          <p:cNvPr id="4" name="Slide Number Placeholder 3"/>
          <p:cNvSpPr>
            <a:spLocks noGrp="1"/>
          </p:cNvSpPr>
          <p:nvPr>
            <p:ph type="sldNum" sz="quarter" idx="10"/>
          </p:nvPr>
        </p:nvSpPr>
        <p:spPr/>
        <p:txBody>
          <a:bodyPr/>
          <a:lstStyle/>
          <a:p>
            <a:fld id="{B8B580C1-917E-4699-B3B4-1762756C8E14}" type="slidenum">
              <a:rPr lang="en-US" smtClean="0"/>
              <a:t>13</a:t>
            </a:fld>
            <a:endParaRPr lang="en-US"/>
          </a:p>
        </p:txBody>
      </p:sp>
    </p:spTree>
    <p:extLst>
      <p:ext uri="{BB962C8B-B14F-4D97-AF65-F5344CB8AC3E}">
        <p14:creationId xmlns:p14="http://schemas.microsoft.com/office/powerpoint/2010/main" val="95523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Principal #3</a:t>
            </a:r>
          </a:p>
          <a:p>
            <a:r>
              <a:rPr lang="en-US" baseline="0" dirty="0"/>
              <a:t>Follow God's will even though family does not agree.</a:t>
            </a:r>
          </a:p>
          <a:p>
            <a:endParaRPr lang="en-US" dirty="0"/>
          </a:p>
          <a:p>
            <a:r>
              <a:rPr lang="en-US" dirty="0"/>
              <a:t>Jacob blessing Joseph's two son., Ephraim (younger) and Manassas. Joseph</a:t>
            </a:r>
            <a:r>
              <a:rPr lang="en-US" baseline="0" dirty="0"/>
              <a:t> had very carefully placed these two boys in front of his father, the older on his fathers right hand and the younger on the left.. </a:t>
            </a:r>
            <a:r>
              <a:rPr lang="en-US" dirty="0"/>
              <a:t>Jacob crosses</a:t>
            </a:r>
            <a:r>
              <a:rPr lang="en-US" baseline="0" dirty="0"/>
              <a:t> his hands and put the younger, Ephraim ahead of the older even over Joseph's objection.</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Gen 41:50-51 GNB  Before the years of famine came, Joseph had two sons by </a:t>
            </a:r>
            <a:r>
              <a:rPr lang="en-US" sz="1200" b="0" i="0" u="none" strike="noStrike" kern="1200" baseline="0" dirty="0" err="1">
                <a:solidFill>
                  <a:schemeClr val="tx1"/>
                </a:solidFill>
                <a:latin typeface="+mn-lt"/>
                <a:ea typeface="+mn-ea"/>
                <a:cs typeface="+mn-cs"/>
              </a:rPr>
              <a:t>Asenath</a:t>
            </a:r>
            <a:r>
              <a:rPr lang="en-US" sz="1200" b="0" i="0" u="none" strike="noStrike" kern="1200" baseline="0" dirty="0">
                <a:solidFill>
                  <a:schemeClr val="tx1"/>
                </a:solidFill>
                <a:latin typeface="+mn-lt"/>
                <a:ea typeface="+mn-ea"/>
                <a:cs typeface="+mn-cs"/>
              </a:rPr>
              <a:t>.  (51)  He said, "God has made me forget all my sufferings and all my father's family"; so he named </a:t>
            </a:r>
            <a:r>
              <a:rPr lang="en-US" sz="1200" b="1" i="0" u="none" strike="noStrike" kern="1200" baseline="0" dirty="0">
                <a:solidFill>
                  <a:schemeClr val="tx1"/>
                </a:solidFill>
                <a:latin typeface="+mn-lt"/>
                <a:ea typeface="+mn-ea"/>
                <a:cs typeface="+mn-cs"/>
              </a:rPr>
              <a:t>his first son Manasseh</a:t>
            </a:r>
            <a:r>
              <a:rPr lang="en-US" sz="1200" b="0" i="0" u="none" strike="noStrike" kern="1200" baseline="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8B580C1-917E-4699-B3B4-1762756C8E14}" type="slidenum">
              <a:rPr lang="en-US" smtClean="0"/>
              <a:t>14</a:t>
            </a:fld>
            <a:endParaRPr lang="en-US"/>
          </a:p>
        </p:txBody>
      </p:sp>
    </p:spTree>
    <p:extLst>
      <p:ext uri="{BB962C8B-B14F-4D97-AF65-F5344CB8AC3E}">
        <p14:creationId xmlns:p14="http://schemas.microsoft.com/office/powerpoint/2010/main" val="504582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Principle #4</a:t>
            </a:r>
          </a:p>
          <a:p>
            <a:r>
              <a:rPr lang="en-US" dirty="0"/>
              <a:t>If you do not make your own plan, others will plan for you.</a:t>
            </a:r>
          </a:p>
          <a:p>
            <a:endParaRPr lang="en-US" dirty="0"/>
          </a:p>
          <a:p>
            <a:r>
              <a:rPr lang="en-US" dirty="0"/>
              <a:t>David had to hastily plan a coronation of Solomon to stop another son from becoming king.</a:t>
            </a:r>
          </a:p>
          <a:p>
            <a:endParaRPr lang="en-US" dirty="0"/>
          </a:p>
          <a:p>
            <a:endParaRPr lang="en-US" dirty="0"/>
          </a:p>
          <a:p>
            <a:r>
              <a:rPr lang="en-US" dirty="0"/>
              <a:t>Make your plan now!</a:t>
            </a:r>
          </a:p>
          <a:p>
            <a:endParaRPr lang="en-US" dirty="0"/>
          </a:p>
          <a:p>
            <a:pPr rtl="0"/>
            <a:r>
              <a:rPr lang="en-US" sz="1200" b="0" i="0" u="none" strike="noStrike" kern="1200" baseline="0" dirty="0">
                <a:solidFill>
                  <a:schemeClr val="tx1"/>
                </a:solidFill>
                <a:latin typeface="+mn-lt"/>
                <a:ea typeface="+mn-ea"/>
                <a:cs typeface="+mn-cs"/>
              </a:rPr>
              <a:t>1 Kings 1:11 NKJV</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(11) So Nathan spoke to Bathsheba the mother of Solomon, saying, "Have you not heard that </a:t>
            </a:r>
            <a:r>
              <a:rPr lang="en-US" sz="1200" b="0" i="0" u="none" strike="noStrike" kern="1200" baseline="0" dirty="0" err="1">
                <a:solidFill>
                  <a:schemeClr val="tx1"/>
                </a:solidFill>
                <a:latin typeface="+mn-lt"/>
                <a:ea typeface="+mn-ea"/>
                <a:cs typeface="+mn-cs"/>
              </a:rPr>
              <a:t>Adonijah</a:t>
            </a:r>
            <a:r>
              <a:rPr lang="en-US" sz="1200" b="0" i="0" u="none" strike="noStrike" kern="1200" baseline="0" dirty="0">
                <a:solidFill>
                  <a:schemeClr val="tx1"/>
                </a:solidFill>
                <a:latin typeface="+mn-lt"/>
                <a:ea typeface="+mn-ea"/>
                <a:cs typeface="+mn-cs"/>
              </a:rPr>
              <a:t> the son of </a:t>
            </a:r>
            <a:r>
              <a:rPr lang="en-US" sz="1200" b="0" i="0" u="none" strike="noStrike" kern="1200" baseline="0" dirty="0" err="1">
                <a:solidFill>
                  <a:schemeClr val="tx1"/>
                </a:solidFill>
                <a:latin typeface="+mn-lt"/>
                <a:ea typeface="+mn-ea"/>
                <a:cs typeface="+mn-cs"/>
              </a:rPr>
              <a:t>Haggith</a:t>
            </a:r>
            <a:r>
              <a:rPr lang="en-US" sz="1200" b="0" i="0" u="none" strike="noStrike" kern="1200" baseline="0" dirty="0">
                <a:solidFill>
                  <a:schemeClr val="tx1"/>
                </a:solidFill>
                <a:latin typeface="+mn-lt"/>
                <a:ea typeface="+mn-ea"/>
                <a:cs typeface="+mn-cs"/>
              </a:rPr>
              <a:t> has become king, and David our lord does not know it?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B580C1-917E-4699-B3B4-1762756C8E14}" type="slidenum">
              <a:rPr lang="en-US" smtClean="0"/>
              <a:t>15</a:t>
            </a:fld>
            <a:endParaRPr lang="en-US"/>
          </a:p>
        </p:txBody>
      </p:sp>
    </p:spTree>
    <p:extLst>
      <p:ext uri="{BB962C8B-B14F-4D97-AF65-F5344CB8AC3E}">
        <p14:creationId xmlns:p14="http://schemas.microsoft.com/office/powerpoint/2010/main" val="1054500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was the original planned gift.</a:t>
            </a:r>
          </a:p>
          <a:p>
            <a:endParaRPr lang="en-US" dirty="0"/>
          </a:p>
          <a:p>
            <a:r>
              <a:rPr lang="en-US" dirty="0"/>
              <a:t>Jesus also had His</a:t>
            </a:r>
            <a:r>
              <a:rPr lang="en-US" baseline="0" dirty="0"/>
              <a:t> own plan</a:t>
            </a:r>
            <a:r>
              <a:rPr lang="en-US" dirty="0"/>
              <a:t> for</a:t>
            </a:r>
            <a:r>
              <a:rPr lang="en-US" baseline="0" dirty="0"/>
              <a:t> the care of His mother on the cross.</a:t>
            </a:r>
          </a:p>
          <a:p>
            <a:endParaRPr lang="en-US" baseline="0" dirty="0"/>
          </a:p>
          <a:p>
            <a:r>
              <a:rPr lang="en-US" dirty="0"/>
              <a:t>Joh 19:26  When Jesus saw his mother and the disciple whom he loved standing nearby, he said to his mother, "Woman, behold, your son!"</a:t>
            </a:r>
          </a:p>
          <a:p>
            <a:r>
              <a:rPr lang="en-US" dirty="0"/>
              <a:t>Joh 19:27  Then he said to the disciple, "Behold, your mother!" And from that hour the disciple took her to his own home.</a:t>
            </a:r>
          </a:p>
          <a:p>
            <a:endParaRPr lang="en-US" dirty="0"/>
          </a:p>
          <a:p>
            <a:r>
              <a:rPr lang="en-US" dirty="0"/>
              <a:t>Jesus</a:t>
            </a:r>
            <a:r>
              <a:rPr lang="en-US" baseline="0" dirty="0"/>
              <a:t> Last Will and Testament includes you.</a:t>
            </a:r>
          </a:p>
          <a:p>
            <a:endParaRPr lang="en-US" baseline="0" dirty="0"/>
          </a:p>
          <a:p>
            <a:r>
              <a:rPr lang="en-US" dirty="0"/>
              <a:t>Joh 14:27  "I leave you peace. It is my own peace I give you. I give you peace in a different way than the world does. So don't be troubled. Don't be afraid.</a:t>
            </a:r>
          </a:p>
          <a:p>
            <a:endParaRPr lang="en-US" dirty="0"/>
          </a:p>
          <a:p>
            <a:r>
              <a:rPr lang="en-US" dirty="0"/>
              <a:t>Principle #5</a:t>
            </a:r>
          </a:p>
          <a:p>
            <a:r>
              <a:rPr lang="en-US" dirty="0"/>
              <a:t>With</a:t>
            </a:r>
            <a:r>
              <a:rPr lang="en-US" baseline="0" dirty="0"/>
              <a:t> God’s wisdom your Will can make difference in the future.</a:t>
            </a:r>
            <a:endParaRPr lang="en-US" dirty="0"/>
          </a:p>
        </p:txBody>
      </p:sp>
      <p:sp>
        <p:nvSpPr>
          <p:cNvPr id="4" name="Slide Number Placeholder 3"/>
          <p:cNvSpPr>
            <a:spLocks noGrp="1"/>
          </p:cNvSpPr>
          <p:nvPr>
            <p:ph type="sldNum" sz="quarter" idx="10"/>
          </p:nvPr>
        </p:nvSpPr>
        <p:spPr/>
        <p:txBody>
          <a:bodyPr/>
          <a:lstStyle/>
          <a:p>
            <a:fld id="{B8B580C1-917E-4699-B3B4-1762756C8E14}" type="slidenum">
              <a:rPr lang="en-US" smtClean="0"/>
              <a:t>16</a:t>
            </a:fld>
            <a:endParaRPr lang="en-US"/>
          </a:p>
        </p:txBody>
      </p:sp>
    </p:spTree>
    <p:extLst>
      <p:ext uri="{BB962C8B-B14F-4D97-AF65-F5344CB8AC3E}">
        <p14:creationId xmlns:p14="http://schemas.microsoft.com/office/powerpoint/2010/main" val="568598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dirty="0"/>
              <a:t>This is an</a:t>
            </a:r>
            <a:r>
              <a:rPr lang="en-US" sz="1200" b="1" baseline="0" dirty="0"/>
              <a:t> IRREVOCABLE TRUST</a:t>
            </a:r>
            <a:endParaRPr lang="en-US" sz="1200" b="1" dirty="0"/>
          </a:p>
          <a:p>
            <a:pPr rtl="0"/>
            <a:endParaRPr lang="en-US" sz="1200" b="1" dirty="0"/>
          </a:p>
          <a:p>
            <a:pPr rtl="0"/>
            <a:r>
              <a:rPr lang="en-US" sz="1200" b="1" dirty="0"/>
              <a:t>Executors of the </a:t>
            </a:r>
            <a:r>
              <a:rPr lang="en-US" sz="1200" b="1" dirty="0" err="1"/>
              <a:t>Saviour’s</a:t>
            </a:r>
            <a:r>
              <a:rPr lang="en-US" sz="1200" b="1" dirty="0"/>
              <a:t> Will</a:t>
            </a:r>
          </a:p>
          <a:p>
            <a:pPr rtl="0"/>
            <a:r>
              <a:rPr lang="en-US" sz="1200" dirty="0"/>
              <a:t>Christ loves the human race; and in every action of His life He has expressed this love. He calls upon men to love one another as He has loved them. His saving power and love are ever to be the theme of those who believe in God.</a:t>
            </a:r>
          </a:p>
          <a:p>
            <a:pPr rtl="0"/>
            <a:r>
              <a:rPr lang="en-US" sz="1200" dirty="0"/>
              <a:t>Just before His ascension, </a:t>
            </a:r>
            <a:r>
              <a:rPr lang="en-US" sz="1200" b="1" dirty="0"/>
              <a:t>He gave to His disciples the commission. “Go ye therefore, and teach all nations, baptizing them in the name of the Father, and of the Son, and of the Holy Ghost: teaching them to observe all things whatsoever I have commanded you: and, lo, I am with you always, even unto the end of the world.” (Mt 28:19-20)</a:t>
            </a:r>
          </a:p>
          <a:p>
            <a:pPr rtl="0"/>
            <a:r>
              <a:rPr lang="en-US" sz="1200" dirty="0"/>
              <a:t>Thus was given to the disciples a most precious trust. </a:t>
            </a:r>
            <a:r>
              <a:rPr lang="en-US" sz="1200" b="1" dirty="0"/>
              <a:t>They were to be the executors of the will in which Christ has bequeathed to the world the treasure of eternal life</a:t>
            </a:r>
            <a:r>
              <a:rPr lang="en-US" sz="1200" dirty="0"/>
              <a:t>. They realized the responsibility of their work. They knew that they held in their hands the bread of life for a famishing world, and they went everywhere preaching the word. The love of Christ constrained them, and they could not forbear breaking the bread of life to all who were in need. The last words of the </a:t>
            </a:r>
            <a:r>
              <a:rPr lang="en-US" sz="1200" dirty="0" err="1"/>
              <a:t>Saviour</a:t>
            </a:r>
            <a:r>
              <a:rPr lang="en-US" sz="1200" dirty="0"/>
              <a:t> were constantly sounding in their ears.</a:t>
            </a:r>
          </a:p>
          <a:p>
            <a:pPr rtl="0"/>
            <a:r>
              <a:rPr lang="en-US" sz="1200" dirty="0"/>
              <a:t>In the trust given to the first disciples, each believer has a share. Each one is to be an executor of the </a:t>
            </a:r>
            <a:r>
              <a:rPr lang="en-US" sz="1200" dirty="0" err="1"/>
              <a:t>Saviour’s</a:t>
            </a:r>
            <a:r>
              <a:rPr lang="en-US" sz="1200" dirty="0"/>
              <a:t> will. Each one has been given sacred truth to give to the earnest seeker. Every believer is to be a laborer together with God.—The Review and Herald, January 7, 1902.</a:t>
            </a:r>
          </a:p>
          <a:p>
            <a:pPr lvl="1"/>
            <a:r>
              <a:rPr lang="en-US" dirty="0"/>
              <a:t> White, E. G. (1990). The Retirement Years (p. 100). Review and Herald Publishing Association.</a:t>
            </a:r>
          </a:p>
          <a:p>
            <a:pPr rtl="0"/>
            <a:endParaRPr lang="en-US" dirty="0"/>
          </a:p>
          <a:p>
            <a:r>
              <a:rPr lang="en-US" b="0" i="0" u="none" strike="noStrike" baseline="0" dirty="0"/>
              <a:t> White, E. G. (1990). </a:t>
            </a:r>
            <a:r>
              <a:rPr lang="en-US" b="0" i="1" u="none" strike="noStrike" baseline="0" dirty="0"/>
              <a:t>The Retirement Years</a:t>
            </a:r>
            <a:r>
              <a:rPr lang="en-US" b="0" i="0" u="none" strike="noStrike" baseline="0" dirty="0"/>
              <a:t> (p. 100). Review and Herald Publishing Association.</a:t>
            </a:r>
          </a:p>
          <a:p>
            <a:endParaRPr lang="en-US" b="0" i="0" u="none" strike="noStrike" baseline="0" dirty="0"/>
          </a:p>
          <a:p>
            <a:r>
              <a:rPr lang="en-US" b="1" i="0" u="none" strike="noStrike" baseline="0" dirty="0"/>
              <a:t>As SDA Church organization in SPD and around the world we need to help our people be faithful to God in their PLANNED GIVING.</a:t>
            </a:r>
          </a:p>
          <a:p>
            <a:endParaRPr lang="en-US" dirty="0"/>
          </a:p>
        </p:txBody>
      </p:sp>
      <p:sp>
        <p:nvSpPr>
          <p:cNvPr id="4" name="Slide Number Placeholder 3"/>
          <p:cNvSpPr>
            <a:spLocks noGrp="1"/>
          </p:cNvSpPr>
          <p:nvPr>
            <p:ph type="sldNum" sz="quarter" idx="10"/>
          </p:nvPr>
        </p:nvSpPr>
        <p:spPr/>
        <p:txBody>
          <a:bodyPr/>
          <a:lstStyle/>
          <a:p>
            <a:fld id="{E93CD389-9E8F-452C-B76C-35F83829990E}" type="slidenum">
              <a:rPr lang="en-US" smtClean="0"/>
              <a:t>17</a:t>
            </a:fld>
            <a:endParaRPr lang="en-US"/>
          </a:p>
        </p:txBody>
      </p:sp>
    </p:spTree>
    <p:extLst>
      <p:ext uri="{BB962C8B-B14F-4D97-AF65-F5344CB8AC3E}">
        <p14:creationId xmlns:p14="http://schemas.microsoft.com/office/powerpoint/2010/main" val="395962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picture to be taken to the willplan.org website where the video is uploaded. </a:t>
            </a:r>
          </a:p>
        </p:txBody>
      </p:sp>
      <p:sp>
        <p:nvSpPr>
          <p:cNvPr id="4" name="Slide Number Placeholder 3"/>
          <p:cNvSpPr>
            <a:spLocks noGrp="1"/>
          </p:cNvSpPr>
          <p:nvPr>
            <p:ph type="sldNum" sz="quarter" idx="10"/>
          </p:nvPr>
        </p:nvSpPr>
        <p:spPr/>
        <p:txBody>
          <a:bodyPr/>
          <a:lstStyle/>
          <a:p>
            <a:fld id="{B8B580C1-917E-4699-B3B4-1762756C8E14}" type="slidenum">
              <a:rPr lang="en-US" smtClean="0"/>
              <a:t>18</a:t>
            </a:fld>
            <a:endParaRPr lang="en-US"/>
          </a:p>
        </p:txBody>
      </p:sp>
    </p:spTree>
    <p:extLst>
      <p:ext uri="{BB962C8B-B14F-4D97-AF65-F5344CB8AC3E}">
        <p14:creationId xmlns:p14="http://schemas.microsoft.com/office/powerpoint/2010/main" val="2601682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encourage each person here</a:t>
            </a:r>
            <a:r>
              <a:rPr lang="en-US" baseline="0" dirty="0"/>
              <a:t> this morning to faithfully make a plan as their crowning act of stewardship to honor God.</a:t>
            </a:r>
            <a:endParaRPr lang="en-US" dirty="0"/>
          </a:p>
          <a:p>
            <a:endParaRPr lang="en-US" dirty="0"/>
          </a:p>
          <a:p>
            <a:r>
              <a:rPr lang="en-US" dirty="0"/>
              <a:t>Seventh-day</a:t>
            </a:r>
            <a:r>
              <a:rPr lang="en-US" baseline="0" dirty="0"/>
              <a:t> Adventists have chosen to make many reforms that go against the practices of the majority of their society and culture.</a:t>
            </a:r>
          </a:p>
          <a:p>
            <a:endParaRPr lang="en-US" baseline="0" dirty="0"/>
          </a:p>
          <a:p>
            <a:r>
              <a:rPr lang="en-US" baseline="0" dirty="0"/>
              <a:t>We are looking for and believe that Jesus will return to earth soon:</a:t>
            </a:r>
          </a:p>
          <a:p>
            <a:endParaRPr lang="en-US" baseline="0" dirty="0"/>
          </a:p>
          <a:p>
            <a:r>
              <a:rPr lang="en-US" baseline="0" dirty="0"/>
              <a:t>As a result we have made significant REFORMS in our beliefs, lives and actions.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many courtiers of he world to be a Christian puts you out of step with the majority of the society that you live in (Buddhist, Hindu, and Muslim)</a:t>
            </a:r>
          </a:p>
          <a:p>
            <a:r>
              <a:rPr lang="en-US" baseline="0" dirty="0"/>
              <a:t>To be a protestant is a minority in some areas.</a:t>
            </a:r>
          </a:p>
          <a:p>
            <a:r>
              <a:rPr lang="en-US" baseline="0" dirty="0"/>
              <a:t>The day when we worship, Saturday rather than any other day of the week</a:t>
            </a:r>
          </a:p>
          <a:p>
            <a:r>
              <a:rPr lang="en-US" baseline="0" dirty="0"/>
              <a:t>What we believe about the Cosmic Conflict between evil and good, Satan and Jesus</a:t>
            </a:r>
          </a:p>
          <a:p>
            <a:r>
              <a:rPr lang="en-US" baseline="0" dirty="0"/>
              <a:t>We believe that sin is the primary problem on this earth</a:t>
            </a:r>
          </a:p>
          <a:p>
            <a:r>
              <a:rPr lang="en-US" baseline="0" dirty="0"/>
              <a:t>We believe that the TEN COMMANDMENT are still valid and should be kept</a:t>
            </a:r>
          </a:p>
          <a:p>
            <a:r>
              <a:rPr lang="en-US" baseline="0" dirty="0"/>
              <a:t>The Heavenly sanctuary and Jesus is our High Priest there now</a:t>
            </a:r>
          </a:p>
          <a:p>
            <a:r>
              <a:rPr lang="en-US" baseline="0" dirty="0"/>
              <a:t>That final judgement is now going on in Heaven.</a:t>
            </a:r>
          </a:p>
          <a:p>
            <a:r>
              <a:rPr lang="en-US" baseline="0" dirty="0"/>
              <a:t>Health practices that honor God in how we care for our Physical bodies </a:t>
            </a:r>
          </a:p>
          <a:p>
            <a:r>
              <a:rPr lang="en-US" baseline="0" dirty="0"/>
              <a:t>God owns everything including us and what we call our assets</a:t>
            </a:r>
          </a:p>
          <a:p>
            <a:r>
              <a:rPr lang="en-US" baseline="0" dirty="0"/>
              <a:t>This earth is not our home, we are pilgrims just passing through </a:t>
            </a:r>
          </a:p>
          <a:p>
            <a:r>
              <a:rPr lang="en-US" baseline="0" dirty="0"/>
              <a:t>What we believe about what happens when a person dies</a:t>
            </a:r>
          </a:p>
          <a:p>
            <a:endParaRPr lang="en-US" baseline="0" dirty="0"/>
          </a:p>
          <a:p>
            <a:r>
              <a:rPr lang="en-US" baseline="0" dirty="0"/>
              <a:t>SO WHY NOT ALSO REFORM HOW WE PLAN FOR DEATH? Seek to make a plan directed by God rather than our peers, society, or culture.</a:t>
            </a:r>
          </a:p>
          <a:p>
            <a:endParaRPr lang="en-US" baseline="0" dirty="0"/>
          </a:p>
          <a:p>
            <a:r>
              <a:rPr lang="en-US" baseline="0" dirty="0"/>
              <a:t>TOTAL MEMBER INVOLVEMENT</a:t>
            </a:r>
          </a:p>
          <a:p>
            <a:endParaRPr lang="en-US" baseline="0" dirty="0"/>
          </a:p>
          <a:p>
            <a:r>
              <a:rPr lang="en-US" baseline="0" dirty="0"/>
              <a:t>Every member needs a plan for their family.</a:t>
            </a:r>
          </a:p>
          <a:p>
            <a:endParaRPr lang="en-US" dirty="0"/>
          </a:p>
        </p:txBody>
      </p:sp>
      <p:sp>
        <p:nvSpPr>
          <p:cNvPr id="4" name="Slide Number Placeholder 3"/>
          <p:cNvSpPr>
            <a:spLocks noGrp="1"/>
          </p:cNvSpPr>
          <p:nvPr>
            <p:ph type="sldNum" sz="quarter" idx="10"/>
          </p:nvPr>
        </p:nvSpPr>
        <p:spPr/>
        <p:txBody>
          <a:bodyPr/>
          <a:lstStyle/>
          <a:p>
            <a:fld id="{B8B580C1-917E-4699-B3B4-1762756C8E14}" type="slidenum">
              <a:rPr lang="en-US" smtClean="0"/>
              <a:t>19</a:t>
            </a:fld>
            <a:endParaRPr lang="en-US"/>
          </a:p>
        </p:txBody>
      </p:sp>
    </p:spTree>
    <p:extLst>
      <p:ext uri="{BB962C8B-B14F-4D97-AF65-F5344CB8AC3E}">
        <p14:creationId xmlns:p14="http://schemas.microsoft.com/office/powerpoint/2010/main" val="144801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Dennis, Gwen, Meridith, and Scot</a:t>
            </a:r>
          </a:p>
          <a:p>
            <a:endParaRPr lang="en-US" dirty="0"/>
          </a:p>
          <a:p>
            <a:r>
              <a:rPr lang="en-US" dirty="0"/>
              <a:t>All are certified in PGTS</a:t>
            </a:r>
          </a:p>
        </p:txBody>
      </p:sp>
      <p:sp>
        <p:nvSpPr>
          <p:cNvPr id="4" name="Slide Number Placeholder 3"/>
          <p:cNvSpPr>
            <a:spLocks noGrp="1"/>
          </p:cNvSpPr>
          <p:nvPr>
            <p:ph type="sldNum" sz="quarter" idx="10"/>
          </p:nvPr>
        </p:nvSpPr>
        <p:spPr/>
        <p:txBody>
          <a:bodyPr/>
          <a:lstStyle/>
          <a:p>
            <a:fld id="{B8B580C1-917E-4699-B3B4-1762756C8E14}" type="slidenum">
              <a:rPr lang="en-US" smtClean="0"/>
              <a:t>2</a:t>
            </a:fld>
            <a:endParaRPr lang="en-US"/>
          </a:p>
        </p:txBody>
      </p:sp>
    </p:spTree>
    <p:extLst>
      <p:ext uri="{BB962C8B-B14F-4D97-AF65-F5344CB8AC3E}">
        <p14:creationId xmlns:p14="http://schemas.microsoft.com/office/powerpoint/2010/main" val="2938216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580C1-917E-4699-B3B4-1762756C8E14}" type="slidenum">
              <a:rPr lang="en-US" smtClean="0"/>
              <a:t>20</a:t>
            </a:fld>
            <a:endParaRPr lang="en-US"/>
          </a:p>
        </p:txBody>
      </p:sp>
    </p:spTree>
    <p:extLst>
      <p:ext uri="{BB962C8B-B14F-4D97-AF65-F5344CB8AC3E}">
        <p14:creationId xmlns:p14="http://schemas.microsoft.com/office/powerpoint/2010/main" val="50008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Planned Giving has existed before death became a</a:t>
            </a:r>
            <a:r>
              <a:rPr lang="en-US" baseline="0" dirty="0"/>
              <a:t> part of human existence on planet earth.</a:t>
            </a:r>
          </a:p>
          <a:p>
            <a:endParaRPr lang="en-US" dirty="0"/>
          </a:p>
        </p:txBody>
      </p:sp>
      <p:sp>
        <p:nvSpPr>
          <p:cNvPr id="4" name="Slide Number Placeholder 3"/>
          <p:cNvSpPr>
            <a:spLocks noGrp="1"/>
          </p:cNvSpPr>
          <p:nvPr>
            <p:ph type="sldNum" sz="quarter" idx="10"/>
          </p:nvPr>
        </p:nvSpPr>
        <p:spPr/>
        <p:txBody>
          <a:bodyPr/>
          <a:lstStyle/>
          <a:p>
            <a:fld id="{10ED4FAB-C76F-D34E-BFDC-B813B1F08FEA}" type="slidenum">
              <a:rPr lang="en-US" smtClean="0"/>
              <a:t>3</a:t>
            </a:fld>
            <a:endParaRPr lang="en-US"/>
          </a:p>
        </p:txBody>
      </p:sp>
    </p:spTree>
    <p:extLst>
      <p:ext uri="{BB962C8B-B14F-4D97-AF65-F5344CB8AC3E}">
        <p14:creationId xmlns:p14="http://schemas.microsoft.com/office/powerpoint/2010/main" val="53301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God had a plan in place before the earth was created. God planned the Gift of His own Son if a rescue plan to save humanity was needed.</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err="1">
                <a:solidFill>
                  <a:schemeClr val="tx1"/>
                </a:solidFill>
                <a:latin typeface="+mn-lt"/>
                <a:ea typeface="+mn-ea"/>
                <a:cs typeface="+mn-cs"/>
              </a:rPr>
              <a:t>Eph</a:t>
            </a:r>
            <a:r>
              <a:rPr lang="en-US" sz="1200" b="0" i="0" u="none" strike="noStrike" kern="1200" baseline="0" dirty="0">
                <a:solidFill>
                  <a:schemeClr val="tx1"/>
                </a:solidFill>
                <a:latin typeface="+mn-lt"/>
                <a:ea typeface="+mn-ea"/>
                <a:cs typeface="+mn-cs"/>
              </a:rPr>
              <a:t> 1:4-5 GNB  Even before the world was made, God had already chosen us to be his through our union with Christ, so that we would be holy and without fault before him. Because of his love  (5)  God had already decided that through Jesus Christ he would make us his children---this was his pleasure and purpose.</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Rev 13:8 (last part) Book of Life of the Lamb slain from the foundation of the world.</a:t>
            </a:r>
          </a:p>
          <a:p>
            <a:pPr rtl="0"/>
            <a:endParaRPr lang="x-none"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8B580C1-917E-4699-B3B4-1762756C8E14}" type="slidenum">
              <a:rPr lang="en-US" smtClean="0"/>
              <a:t>4</a:t>
            </a:fld>
            <a:endParaRPr lang="en-US"/>
          </a:p>
        </p:txBody>
      </p:sp>
    </p:spTree>
    <p:extLst>
      <p:ext uri="{BB962C8B-B14F-4D97-AF65-F5344CB8AC3E}">
        <p14:creationId xmlns:p14="http://schemas.microsoft.com/office/powerpoint/2010/main" val="392254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When Adam and Eve chose to disbelieve GOD the plan was revealed to them.</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Gen 3:15 GNB (15)  I will make you and the woman hate each other; her offspring and yours will always be enemies. Her offspring will crush your head, and you will bite her offspring's heel."</a:t>
            </a:r>
            <a:endParaRPr lang="x-none"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B580C1-917E-4699-B3B4-1762756C8E14}" type="slidenum">
              <a:rPr lang="en-US" smtClean="0"/>
              <a:t>5</a:t>
            </a:fld>
            <a:endParaRPr lang="en-US"/>
          </a:p>
        </p:txBody>
      </p:sp>
    </p:spTree>
    <p:extLst>
      <p:ext uri="{BB962C8B-B14F-4D97-AF65-F5344CB8AC3E}">
        <p14:creationId xmlns:p14="http://schemas.microsoft.com/office/powerpoint/2010/main" val="68017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Abel left</a:t>
            </a:r>
            <a:r>
              <a:rPr lang="en-US" baseline="0" dirty="0"/>
              <a:t> home with the intent to return after he offered his sacrifice to God. He did not return alive. The Bible does not tell us about his plan but at the point of his death his planning was complete.</a:t>
            </a:r>
          </a:p>
          <a:p>
            <a:endParaRPr lang="en-US" baseline="0" dirty="0"/>
          </a:p>
          <a:p>
            <a:r>
              <a:rPr lang="en-US" baseline="0" dirty="0"/>
              <a:t>Abel was the first human whose plan had to be implemented. All of Abel’s possessions had to be transferred to others. Abel’s stewardship to God was over and had to be transferred either to his wife or to his children.</a:t>
            </a:r>
          </a:p>
          <a:p>
            <a:endParaRPr lang="en-US" baseline="0" dirty="0"/>
          </a:p>
          <a:p>
            <a:pPr rtl="0"/>
            <a:r>
              <a:rPr lang="en-US" sz="1200" b="0" i="0" u="none" strike="noStrike" kern="1200" baseline="0" dirty="0">
                <a:solidFill>
                  <a:schemeClr val="tx1"/>
                </a:solidFill>
                <a:latin typeface="+mn-lt"/>
                <a:ea typeface="+mn-ea"/>
                <a:cs typeface="+mn-cs"/>
              </a:rPr>
              <a:t>Hebrews 11:4 NKJV</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(4) By faith Abel offered to God a more excellent sacrifice than Cain, through which he obtained witness that he was righteous, God testifying of his gifts; and through it he being dead still speaks.</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B580C1-917E-4699-B3B4-1762756C8E14}" type="slidenum">
              <a:rPr lang="en-US" smtClean="0"/>
              <a:t>6</a:t>
            </a:fld>
            <a:endParaRPr lang="en-US"/>
          </a:p>
        </p:txBody>
      </p:sp>
    </p:spTree>
    <p:extLst>
      <p:ext uri="{BB962C8B-B14F-4D97-AF65-F5344CB8AC3E}">
        <p14:creationId xmlns:p14="http://schemas.microsoft.com/office/powerpoint/2010/main" val="307852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Hebrews 11:7 NKJV</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(7) By faith Noah, being divinely warned of things not yet seen, moved with godly fear, prepared an ark for the saving of his household, by which he condemned the world and became heir of the righteousness which is according to faith.</a:t>
            </a:r>
          </a:p>
          <a:p>
            <a:pPr rtl="0"/>
            <a:endParaRPr lang="en-US" sz="1200" b="0" i="0" u="none" strike="noStrike" kern="1200" baseline="0">
              <a:solidFill>
                <a:schemeClr val="tx1"/>
              </a:solidFill>
              <a:latin typeface="+mn-lt"/>
              <a:ea typeface="+mn-ea"/>
              <a:cs typeface="+mn-cs"/>
            </a:endParaRPr>
          </a:p>
          <a:p>
            <a:pPr rtl="0"/>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8B580C1-917E-4699-B3B4-1762756C8E14}" type="slidenum">
              <a:rPr lang="en-US" smtClean="0"/>
              <a:t>7</a:t>
            </a:fld>
            <a:endParaRPr lang="en-US"/>
          </a:p>
        </p:txBody>
      </p:sp>
    </p:spTree>
    <p:extLst>
      <p:ext uri="{BB962C8B-B14F-4D97-AF65-F5344CB8AC3E}">
        <p14:creationId xmlns:p14="http://schemas.microsoft.com/office/powerpoint/2010/main" val="125185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Job second three daughters are mentioned in scripture by name. These women were astute business persons. Job would not have given them part of his possessions if they were not faithful to God and good stewards. Job was a faithful steward and I am sure that he would only give God’s possessions to his children who were faithful to God.</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Job 42:12-17 GNB (12)  The LORD blessed the last part of Job's life even more than he had blessed the first. Job owned fourteen thousand sheep, six thousand camels, two thousand head of cattle, and one thousand donkeys.  (13)  He was the father of seven sons and three daughters.  (14)  He called the oldest daughter </a:t>
            </a:r>
            <a:r>
              <a:rPr lang="en-US" sz="1200" b="1" i="0" u="none" strike="noStrike" kern="1200" baseline="0" dirty="0" err="1">
                <a:solidFill>
                  <a:schemeClr val="tx1"/>
                </a:solidFill>
                <a:latin typeface="+mn-lt"/>
                <a:ea typeface="+mn-ea"/>
                <a:cs typeface="+mn-cs"/>
              </a:rPr>
              <a:t>Jemimah</a:t>
            </a:r>
            <a:r>
              <a:rPr lang="en-US" sz="1200" b="0" i="0" u="none" strike="noStrike" kern="1200" baseline="0" dirty="0">
                <a:solidFill>
                  <a:schemeClr val="tx1"/>
                </a:solidFill>
                <a:latin typeface="+mn-lt"/>
                <a:ea typeface="+mn-ea"/>
                <a:cs typeface="+mn-cs"/>
              </a:rPr>
              <a:t> (White Dove), the second </a:t>
            </a:r>
            <a:r>
              <a:rPr lang="en-US" sz="1200" b="1" i="0" u="none" strike="noStrike" kern="1200" baseline="0" dirty="0">
                <a:solidFill>
                  <a:schemeClr val="tx1"/>
                </a:solidFill>
                <a:latin typeface="+mn-lt"/>
                <a:ea typeface="+mn-ea"/>
                <a:cs typeface="+mn-cs"/>
              </a:rPr>
              <a:t>Keziah</a:t>
            </a:r>
            <a:r>
              <a:rPr lang="en-US" sz="1200" b="0" i="0" u="none" strike="noStrike" kern="1200" baseline="0" dirty="0">
                <a:solidFill>
                  <a:schemeClr val="tx1"/>
                </a:solidFill>
                <a:latin typeface="+mn-lt"/>
                <a:ea typeface="+mn-ea"/>
                <a:cs typeface="+mn-cs"/>
              </a:rPr>
              <a:t> (Cassia, sweet scented cinnamon powder), and the youngest </a:t>
            </a:r>
            <a:r>
              <a:rPr lang="en-US" sz="1200" b="1" i="0" u="none" strike="noStrike" kern="1200" baseline="0" dirty="0">
                <a:solidFill>
                  <a:schemeClr val="tx1"/>
                </a:solidFill>
                <a:latin typeface="+mn-lt"/>
                <a:ea typeface="+mn-ea"/>
                <a:cs typeface="+mn-cs"/>
              </a:rPr>
              <a:t>Keren </a:t>
            </a:r>
            <a:r>
              <a:rPr lang="en-US" sz="1200" b="1" i="0" u="none" strike="noStrike" kern="1200" baseline="0" dirty="0" err="1">
                <a:solidFill>
                  <a:schemeClr val="tx1"/>
                </a:solidFill>
                <a:latin typeface="+mn-lt"/>
                <a:ea typeface="+mn-ea"/>
                <a:cs typeface="+mn-cs"/>
              </a:rPr>
              <a:t>Happuch</a:t>
            </a:r>
            <a:r>
              <a:rPr lang="en-US" sz="1200" b="0" i="0" u="none" strike="noStrike" kern="1200" baseline="0" dirty="0">
                <a:solidFill>
                  <a:schemeClr val="tx1"/>
                </a:solidFill>
                <a:latin typeface="+mn-lt"/>
                <a:ea typeface="+mn-ea"/>
                <a:cs typeface="+mn-cs"/>
              </a:rPr>
              <a:t> (Horn of black mineral powder used for eye makeup).  (15)  There were </a:t>
            </a:r>
            <a:r>
              <a:rPr lang="en-US" sz="1200" b="1" i="0" u="none" strike="noStrike" kern="1200" baseline="0" dirty="0">
                <a:solidFill>
                  <a:schemeClr val="tx1"/>
                </a:solidFill>
                <a:latin typeface="+mn-lt"/>
                <a:ea typeface="+mn-ea"/>
                <a:cs typeface="+mn-cs"/>
              </a:rPr>
              <a:t>no other women in the whole world as beautiful as Job's daughters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Their father gave them a share of the inheritance along with their brothers</a:t>
            </a:r>
            <a:r>
              <a:rPr lang="en-US" sz="1200" b="0" i="0" u="none" strike="noStrike" kern="1200" baseline="0" dirty="0">
                <a:solidFill>
                  <a:schemeClr val="tx1"/>
                </a:solidFill>
                <a:latin typeface="+mn-lt"/>
                <a:ea typeface="+mn-ea"/>
                <a:cs typeface="+mn-cs"/>
              </a:rPr>
              <a:t>.</a:t>
            </a:r>
            <a:endParaRPr lang="x-none"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B580C1-917E-4699-B3B4-1762756C8E14}" type="slidenum">
              <a:rPr lang="en-US" smtClean="0"/>
              <a:t>8</a:t>
            </a:fld>
            <a:endParaRPr lang="en-US"/>
          </a:p>
        </p:txBody>
      </p:sp>
    </p:spTree>
    <p:extLst>
      <p:ext uri="{BB962C8B-B14F-4D97-AF65-F5344CB8AC3E}">
        <p14:creationId xmlns:p14="http://schemas.microsoft.com/office/powerpoint/2010/main" val="1329780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Planned giving has never been easy.  Abram was not happy:</a:t>
            </a:r>
          </a:p>
          <a:p>
            <a:endParaRPr lang="en-US" dirty="0"/>
          </a:p>
          <a:p>
            <a:r>
              <a:rPr lang="en-US" b="1" dirty="0"/>
              <a:t>Principle #1</a:t>
            </a:r>
          </a:p>
          <a:p>
            <a:r>
              <a:rPr lang="en-US" dirty="0"/>
              <a:t>God owns it all. We need to seek God’s will for HIS asset.</a:t>
            </a:r>
          </a:p>
          <a:p>
            <a:endParaRPr lang="en-US" dirty="0"/>
          </a:p>
          <a:p>
            <a:r>
              <a:rPr lang="en-US" dirty="0" err="1"/>
              <a:t>Gen</a:t>
            </a:r>
            <a:r>
              <a:rPr lang="en-US" dirty="0"/>
              <a:t> 15:1  After all these things happened, the word of the LORD came to </a:t>
            </a:r>
            <a:r>
              <a:rPr lang="en-US" dirty="0" err="1"/>
              <a:t>Abram</a:t>
            </a:r>
            <a:r>
              <a:rPr lang="en-US" dirty="0"/>
              <a:t> in a vision. God said, "</a:t>
            </a:r>
            <a:r>
              <a:rPr lang="en-US" dirty="0" err="1"/>
              <a:t>Abram</a:t>
            </a:r>
            <a:r>
              <a:rPr lang="en-US" dirty="0"/>
              <a:t>, don't be afraid. I will defend you and give you a great reward."</a:t>
            </a:r>
          </a:p>
          <a:p>
            <a:r>
              <a:rPr lang="en-US" dirty="0" err="1"/>
              <a:t>Gen</a:t>
            </a:r>
            <a:r>
              <a:rPr lang="en-US" dirty="0"/>
              <a:t> 15:2  But </a:t>
            </a:r>
            <a:r>
              <a:rPr lang="en-US" dirty="0" err="1"/>
              <a:t>Abram</a:t>
            </a:r>
            <a:r>
              <a:rPr lang="en-US" dirty="0"/>
              <a:t> said, "Lord GOD, there is nothing you can give me that will make me happy, because I have no son. My servant Eliezer from Damascus will get everything I own after I die."</a:t>
            </a:r>
          </a:p>
          <a:p>
            <a:r>
              <a:rPr lang="en-US" dirty="0"/>
              <a:t>Gen 15:3  Abram said, "You have given me no son, so a servant born in my house will get everything I have."</a:t>
            </a:r>
          </a:p>
          <a:p>
            <a:r>
              <a:rPr lang="en-US" dirty="0"/>
              <a:t>Gen 15:4  Then the LORD spoke to Abram and said, "That servant will not be the one to get what you have. You will have a son who will get everything you own."</a:t>
            </a:r>
          </a:p>
          <a:p>
            <a:endParaRPr lang="en-US" dirty="0"/>
          </a:p>
          <a:p>
            <a:r>
              <a:rPr lang="en-US" dirty="0"/>
              <a:t>Our plan may not always be God’s plan.</a:t>
            </a:r>
          </a:p>
        </p:txBody>
      </p:sp>
      <p:sp>
        <p:nvSpPr>
          <p:cNvPr id="4" name="Slide Number Placeholder 3"/>
          <p:cNvSpPr>
            <a:spLocks noGrp="1"/>
          </p:cNvSpPr>
          <p:nvPr>
            <p:ph type="sldNum" sz="quarter" idx="10"/>
          </p:nvPr>
        </p:nvSpPr>
        <p:spPr/>
        <p:txBody>
          <a:bodyPr/>
          <a:lstStyle/>
          <a:p>
            <a:fld id="{B8B580C1-917E-4699-B3B4-1762756C8E14}" type="slidenum">
              <a:rPr lang="en-US" smtClean="0"/>
              <a:t>9</a:t>
            </a:fld>
            <a:endParaRPr lang="en-US"/>
          </a:p>
        </p:txBody>
      </p:sp>
    </p:spTree>
    <p:extLst>
      <p:ext uri="{BB962C8B-B14F-4D97-AF65-F5344CB8AC3E}">
        <p14:creationId xmlns:p14="http://schemas.microsoft.com/office/powerpoint/2010/main" val="178627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endParaRPr lang="en-US">
              <a:solidFill>
                <a:srgbClr val="001F3E"/>
              </a:solidFill>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en-US">
                <a:solidFill>
                  <a:srgbClr val="001F3E"/>
                </a:solidFill>
              </a:rPr>
              <a:t>.</a:t>
            </a: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BC89D787-7106-421E-AD7F-4795362C3E47}" type="slidenum">
              <a:rPr lang="en-US" smtClean="0">
                <a:solidFill>
                  <a:srgbClr val="001F3E"/>
                </a:solidFill>
              </a:rPr>
              <a:pPr/>
              <a:t>‹#›</a:t>
            </a:fld>
            <a:endParaRPr lang="en-US">
              <a:solidFill>
                <a:srgbClr val="001F3E"/>
              </a:solidFill>
            </a:endParaRP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0039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r>
              <a:rPr lang="en-US">
                <a:solidFill>
                  <a:srgbClr val="FFFFFF"/>
                </a:solidFill>
              </a:rPr>
              <a:t>.</a:t>
            </a:r>
          </a:p>
        </p:txBody>
      </p:sp>
      <p:sp>
        <p:nvSpPr>
          <p:cNvPr id="6" name="Slide Number Placeholder 5"/>
          <p:cNvSpPr>
            <a:spLocks noGrp="1"/>
          </p:cNvSpPr>
          <p:nvPr>
            <p:ph type="sldNum" sz="quarter" idx="12"/>
          </p:nvPr>
        </p:nvSpPr>
        <p:spPr/>
        <p:txBody>
          <a:bodyPr/>
          <a:lstStyle/>
          <a:p>
            <a:fld id="{A8C40AB2-9F21-453E-B347-7FE92309C3B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2883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r>
              <a:rPr lang="en-US">
                <a:solidFill>
                  <a:srgbClr val="FFFFFF"/>
                </a:solidFill>
              </a:rPr>
              <a:t>.</a:t>
            </a:r>
          </a:p>
        </p:txBody>
      </p:sp>
      <p:sp>
        <p:nvSpPr>
          <p:cNvPr id="6" name="Slide Number Placeholder 5"/>
          <p:cNvSpPr>
            <a:spLocks noGrp="1"/>
          </p:cNvSpPr>
          <p:nvPr>
            <p:ph type="sldNum" sz="quarter" idx="12"/>
          </p:nvPr>
        </p:nvSpPr>
        <p:spPr/>
        <p:txBody>
          <a:bodyPr/>
          <a:lstStyle/>
          <a:p>
            <a:fld id="{C1C2D9A3-7A78-4136-9664-BF41E2C782A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9419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5318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071" y="6011385"/>
            <a:ext cx="1265772" cy="718457"/>
          </a:xfrm>
          <a:prstGeom prst="rect">
            <a:avLst/>
          </a:prstGeom>
        </p:spPr>
      </p:pic>
      <p:sp>
        <p:nvSpPr>
          <p:cNvPr id="12" name="Title Placeholder 5"/>
          <p:cNvSpPr>
            <a:spLocks noGrp="1"/>
          </p:cNvSpPr>
          <p:nvPr>
            <p:ph type="title"/>
          </p:nvPr>
        </p:nvSpPr>
        <p:spPr>
          <a:xfrm>
            <a:off x="1008930" y="417782"/>
            <a:ext cx="6571742" cy="2217263"/>
          </a:xfrm>
          <a:prstGeom prst="rect">
            <a:avLst/>
          </a:prstGeom>
        </p:spPr>
        <p:txBody>
          <a:bodyPr vert="horz" lIns="91440" tIns="45720" rIns="91440" bIns="45720" rtlCol="0" anchor="ctr">
            <a:normAutofit/>
          </a:bodyPr>
          <a:lstStyle>
            <a:lvl1pPr algn="ctr">
              <a:defRPr sz="4500"/>
            </a:lvl1pPr>
          </a:lstStyle>
          <a:p>
            <a:r>
              <a:rPr lang="en-US"/>
              <a:t>Click to edit Master title style</a:t>
            </a:r>
          </a:p>
        </p:txBody>
      </p:sp>
      <p:sp>
        <p:nvSpPr>
          <p:cNvPr id="13" name="Subtitle 2"/>
          <p:cNvSpPr>
            <a:spLocks noGrp="1"/>
          </p:cNvSpPr>
          <p:nvPr>
            <p:ph type="subTitle" idx="1"/>
          </p:nvPr>
        </p:nvSpPr>
        <p:spPr>
          <a:xfrm>
            <a:off x="1071101" y="4355622"/>
            <a:ext cx="6571742" cy="1655762"/>
          </a:xfrm>
        </p:spPr>
        <p:txBody>
          <a:bodyPr anchor="ctr">
            <a:normAutofit/>
          </a:bodyPr>
          <a:lstStyle>
            <a:lvl1pPr marL="0" indent="0" algn="ctr">
              <a:buNone/>
              <a:defRPr sz="24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64065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r>
              <a:rPr lang="en-US">
                <a:solidFill>
                  <a:srgbClr val="FFFFFF"/>
                </a:solidFill>
              </a:rPr>
              <a:t>.</a:t>
            </a:r>
          </a:p>
        </p:txBody>
      </p:sp>
      <p:sp>
        <p:nvSpPr>
          <p:cNvPr id="6" name="Slide Number Placeholder 5"/>
          <p:cNvSpPr>
            <a:spLocks noGrp="1"/>
          </p:cNvSpPr>
          <p:nvPr>
            <p:ph type="sldNum" sz="quarter" idx="12"/>
          </p:nvPr>
        </p:nvSpPr>
        <p:spPr/>
        <p:txBody>
          <a:bodyPr/>
          <a:lstStyle/>
          <a:p>
            <a:fld id="{63428467-9CB4-467F-855D-24C92578C06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0008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endParaRPr lang="en-US">
              <a:solidFill>
                <a:srgbClr val="FFFFFF"/>
              </a:solidFill>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r>
              <a:rPr lang="en-US">
                <a:solidFill>
                  <a:srgbClr val="FFFFFF"/>
                </a:solidFill>
              </a:rPr>
              <a:t>.</a:t>
            </a: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8F87A369-613C-416A-BE98-5149F20FA6CD}" type="slidenum">
              <a:rPr lang="en-US" smtClean="0">
                <a:solidFill>
                  <a:srgbClr val="FFFFFF"/>
                </a:solidFill>
              </a:rPr>
              <a:pPr/>
              <a:t>‹#›</a:t>
            </a:fld>
            <a:endParaRPr lang="en-US">
              <a:solidFill>
                <a:srgbClr val="FFFFFF"/>
              </a:solidFill>
            </a:endParaRP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783612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r>
              <a:rPr lang="en-US">
                <a:solidFill>
                  <a:srgbClr val="FFFFFF"/>
                </a:solidFill>
              </a:rPr>
              <a:t>.</a:t>
            </a:r>
          </a:p>
        </p:txBody>
      </p:sp>
      <p:sp>
        <p:nvSpPr>
          <p:cNvPr id="7" name="Slide Number Placeholder 6"/>
          <p:cNvSpPr>
            <a:spLocks noGrp="1"/>
          </p:cNvSpPr>
          <p:nvPr>
            <p:ph type="sldNum" sz="quarter" idx="12"/>
          </p:nvPr>
        </p:nvSpPr>
        <p:spPr/>
        <p:txBody>
          <a:bodyPr/>
          <a:lstStyle/>
          <a:p>
            <a:fld id="{FEE62418-A3F9-4F05-8743-AA5BA45BCD2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946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FFFFFF"/>
              </a:solidFill>
            </a:endParaRPr>
          </a:p>
        </p:txBody>
      </p:sp>
      <p:sp>
        <p:nvSpPr>
          <p:cNvPr id="8" name="Footer Placeholder 7"/>
          <p:cNvSpPr>
            <a:spLocks noGrp="1"/>
          </p:cNvSpPr>
          <p:nvPr>
            <p:ph type="ftr" sz="quarter" idx="11"/>
          </p:nvPr>
        </p:nvSpPr>
        <p:spPr/>
        <p:txBody>
          <a:bodyPr/>
          <a:lstStyle/>
          <a:p>
            <a:r>
              <a:rPr lang="en-US">
                <a:solidFill>
                  <a:srgbClr val="FFFFFF"/>
                </a:solidFill>
              </a:rPr>
              <a:t>.</a:t>
            </a:r>
          </a:p>
        </p:txBody>
      </p:sp>
      <p:sp>
        <p:nvSpPr>
          <p:cNvPr id="9" name="Slide Number Placeholder 8"/>
          <p:cNvSpPr>
            <a:spLocks noGrp="1"/>
          </p:cNvSpPr>
          <p:nvPr>
            <p:ph type="sldNum" sz="quarter" idx="12"/>
          </p:nvPr>
        </p:nvSpPr>
        <p:spPr/>
        <p:txBody>
          <a:bodyPr/>
          <a:lstStyle/>
          <a:p>
            <a:fld id="{1A91EE92-23FE-476C-A79D-5C0C798B305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0193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Footer Placeholder 3"/>
          <p:cNvSpPr>
            <a:spLocks noGrp="1"/>
          </p:cNvSpPr>
          <p:nvPr>
            <p:ph type="ftr" sz="quarter" idx="11"/>
          </p:nvPr>
        </p:nvSpPr>
        <p:spPr/>
        <p:txBody>
          <a:bodyPr/>
          <a:lstStyle/>
          <a:p>
            <a:r>
              <a:rPr lang="en-US">
                <a:solidFill>
                  <a:srgbClr val="FFFFFF"/>
                </a:solidFill>
              </a:rPr>
              <a:t>.</a:t>
            </a:r>
          </a:p>
        </p:txBody>
      </p:sp>
      <p:sp>
        <p:nvSpPr>
          <p:cNvPr id="5" name="Slide Number Placeholder 4"/>
          <p:cNvSpPr>
            <a:spLocks noGrp="1"/>
          </p:cNvSpPr>
          <p:nvPr>
            <p:ph type="sldNum" sz="quarter" idx="12"/>
          </p:nvPr>
        </p:nvSpPr>
        <p:spPr/>
        <p:txBody>
          <a:bodyPr/>
          <a:lstStyle/>
          <a:p>
            <a:fld id="{4E6A242C-3EFE-4179-81E7-8EB5BB530BF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308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FFFF"/>
              </a:solidFill>
            </a:endParaRPr>
          </a:p>
        </p:txBody>
      </p:sp>
      <p:sp>
        <p:nvSpPr>
          <p:cNvPr id="3" name="Footer Placeholder 2"/>
          <p:cNvSpPr>
            <a:spLocks noGrp="1"/>
          </p:cNvSpPr>
          <p:nvPr>
            <p:ph type="ftr" sz="quarter" idx="11"/>
          </p:nvPr>
        </p:nvSpPr>
        <p:spPr/>
        <p:txBody>
          <a:bodyPr/>
          <a:lstStyle/>
          <a:p>
            <a:r>
              <a:rPr lang="en-US">
                <a:solidFill>
                  <a:srgbClr val="FFFFFF"/>
                </a:solidFill>
              </a:rPr>
              <a:t>.</a:t>
            </a:r>
          </a:p>
        </p:txBody>
      </p:sp>
      <p:sp>
        <p:nvSpPr>
          <p:cNvPr id="4" name="Slide Number Placeholder 3"/>
          <p:cNvSpPr>
            <a:spLocks noGrp="1"/>
          </p:cNvSpPr>
          <p:nvPr>
            <p:ph type="sldNum" sz="quarter" idx="12"/>
          </p:nvPr>
        </p:nvSpPr>
        <p:spPr/>
        <p:txBody>
          <a:bodyPr/>
          <a:lstStyle/>
          <a:p>
            <a:fld id="{00BB3C6A-FE62-4CDB-89FD-5A90C008E1D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280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en-US">
              <a:solidFill>
                <a:srgbClr val="FFFFFF"/>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a:solidFill>
                  <a:srgbClr val="FFFFFF"/>
                </a:solidFill>
              </a:rPr>
              <a:t>.</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7E44386-4465-48F0-B492-137D74270E79}" type="slidenum">
              <a:rPr lang="en-US" smtClean="0">
                <a:solidFill>
                  <a:srgbClr val="FFFFFF"/>
                </a:solidFill>
              </a:rPr>
              <a:pPr/>
              <a:t>‹#›</a:t>
            </a:fld>
            <a:endParaRPr lang="en-US">
              <a:solidFill>
                <a:srgbClr val="FFFFFF"/>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656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en-US">
              <a:solidFill>
                <a:srgbClr val="FFFFFF"/>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a:solidFill>
                  <a:srgbClr val="FFFFFF"/>
                </a:solidFill>
              </a:rPr>
              <a:t>.</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074DE04-7D75-433C-8CFF-F910677E69DB}" type="slidenum">
              <a:rPr lang="en-US" smtClean="0">
                <a:solidFill>
                  <a:srgbClr val="FFFFFF"/>
                </a:solidFill>
              </a:rPr>
              <a:pPr/>
              <a:t>‹#›</a:t>
            </a:fld>
            <a:endParaRPr lang="en-US">
              <a:solidFill>
                <a:srgbClr val="FFFFFF"/>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895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pPr>
            <a:endParaRPr lang="en-US">
              <a:solidFill>
                <a:srgbClr val="FFFFFF"/>
              </a:solidFill>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pPr>
            <a:r>
              <a:rPr lang="en-US">
                <a:solidFill>
                  <a:srgbClr val="FFFFFF"/>
                </a:solidFill>
              </a:rPr>
              <a:t>.</a:t>
            </a: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pPr>
            <a:fld id="{64354F42-A22E-43E8-A0E3-8CCABAF87291}" type="slidenum">
              <a:rPr lang="en-US" smtClean="0">
                <a:solidFill>
                  <a:srgbClr val="FFFFFF"/>
                </a:solidFill>
              </a:rPr>
              <a:pPr fontAlgn="base">
                <a:spcBef>
                  <a:spcPct val="0"/>
                </a:spcBef>
                <a:spcAft>
                  <a:spcPct val="0"/>
                </a:spcAft>
              </a:pPr>
              <a:t>‹#›</a:t>
            </a:fld>
            <a:endParaRPr lang="en-US">
              <a:solidFill>
                <a:srgbClr val="FFFFFF"/>
              </a:solidFill>
            </a:endParaRP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379739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hf sldNum="0" hd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willplan.org/article/202/other-gift-planning-opportunities-usa-canada-videos/give-your-best-gif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PLANNED GIVING</a:t>
            </a:r>
            <a:br>
              <a:rPr lang="en-US" sz="6000" b="1" dirty="0"/>
            </a:br>
            <a:r>
              <a:rPr lang="en-US" sz="6000" b="1" dirty="0"/>
              <a:t>IN SCRIPTURE</a:t>
            </a:r>
          </a:p>
        </p:txBody>
      </p:sp>
      <p:sp>
        <p:nvSpPr>
          <p:cNvPr id="3" name="Subtitle 2"/>
          <p:cNvSpPr>
            <a:spLocks noGrp="1"/>
          </p:cNvSpPr>
          <p:nvPr>
            <p:ph type="subTitle" idx="1"/>
          </p:nvPr>
        </p:nvSpPr>
        <p:spPr/>
        <p:txBody>
          <a:bodyPr>
            <a:noAutofit/>
          </a:bodyPr>
          <a:lstStyle/>
          <a:p>
            <a:r>
              <a:rPr lang="en-US" sz="2800" dirty="0"/>
              <a:t>Planned Giving &amp; Trust Services</a:t>
            </a:r>
          </a:p>
          <a:p>
            <a:r>
              <a:rPr lang="en-US" sz="2800" dirty="0"/>
              <a:t>2018</a:t>
            </a:r>
            <a:endParaRPr lang="en-US" sz="3000" dirty="0"/>
          </a:p>
        </p:txBody>
      </p:sp>
    </p:spTree>
    <p:extLst>
      <p:ext uri="{BB962C8B-B14F-4D97-AF65-F5344CB8AC3E}">
        <p14:creationId xmlns:p14="http://schemas.microsoft.com/office/powerpoint/2010/main" val="1243960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SARAH’S PLAN</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1550889" y="1295400"/>
            <a:ext cx="6156522" cy="5562600"/>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210035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19" y="204788"/>
            <a:ext cx="7318375" cy="673100"/>
          </a:xfrm>
        </p:spPr>
        <p:txBody>
          <a:bodyPr>
            <a:normAutofit fontScale="90000"/>
          </a:bodyPr>
          <a:lstStyle/>
          <a:p>
            <a:r>
              <a:rPr lang="en-US" dirty="0"/>
              <a:t>ABRAM RISKED THE PLAN</a:t>
            </a:r>
          </a:p>
        </p:txBody>
      </p:sp>
      <p:pic>
        <p:nvPicPr>
          <p:cNvPr id="5" name="Content Placeholder 4"/>
          <p:cNvPicPr>
            <a:picLocks noGrp="1" noChangeAspect="1"/>
          </p:cNvPicPr>
          <p:nvPr>
            <p:ph idx="1"/>
          </p:nvPr>
        </p:nvPicPr>
        <p:blipFill>
          <a:blip r:embed="rId3"/>
          <a:stretch>
            <a:fillRect/>
          </a:stretch>
        </p:blipFill>
        <p:spPr>
          <a:xfrm>
            <a:off x="165101" y="971862"/>
            <a:ext cx="8826499" cy="6619875"/>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291016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ISAAC PLANNED INHERITANCE</a:t>
            </a:r>
          </a:p>
        </p:txBody>
      </p:sp>
      <p:pic>
        <p:nvPicPr>
          <p:cNvPr id="5" name="Content Placeholder 4"/>
          <p:cNvPicPr>
            <a:picLocks noGrp="1" noChangeAspect="1"/>
          </p:cNvPicPr>
          <p:nvPr>
            <p:ph idx="1"/>
          </p:nvPr>
        </p:nvPicPr>
        <p:blipFill>
          <a:blip r:embed="rId3"/>
          <a:stretch>
            <a:fillRect/>
          </a:stretch>
        </p:blipFill>
        <p:spPr>
          <a:xfrm>
            <a:off x="-124221" y="2180828"/>
            <a:ext cx="9506742" cy="4753372"/>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183489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 REVEALING THE PLAN</a:t>
            </a:r>
          </a:p>
        </p:txBody>
      </p:sp>
      <p:pic>
        <p:nvPicPr>
          <p:cNvPr id="7" name="Content Placeholder 6"/>
          <p:cNvPicPr>
            <a:picLocks noGrp="1" noChangeAspect="1"/>
          </p:cNvPicPr>
          <p:nvPr>
            <p:ph idx="1"/>
          </p:nvPr>
        </p:nvPicPr>
        <p:blipFill>
          <a:blip r:embed="rId3"/>
          <a:stretch>
            <a:fillRect/>
          </a:stretch>
        </p:blipFill>
        <p:spPr>
          <a:xfrm>
            <a:off x="863558" y="1534582"/>
            <a:ext cx="7531184" cy="4918804"/>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605914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JACOB'S BLESSING PLAN</a:t>
            </a:r>
          </a:p>
        </p:txBody>
      </p:sp>
      <p:pic>
        <p:nvPicPr>
          <p:cNvPr id="5" name="Content Placeholder 4"/>
          <p:cNvPicPr>
            <a:picLocks noGrp="1" noChangeAspect="1"/>
          </p:cNvPicPr>
          <p:nvPr>
            <p:ph idx="1"/>
          </p:nvPr>
        </p:nvPicPr>
        <p:blipFill>
          <a:blip r:embed="rId3"/>
          <a:stretch>
            <a:fillRect/>
          </a:stretch>
        </p:blipFill>
        <p:spPr>
          <a:xfrm>
            <a:off x="2514601" y="1354386"/>
            <a:ext cx="4229098" cy="5732214"/>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183905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DAVID'S PLAN FOR SOLOMON</a:t>
            </a:r>
          </a:p>
        </p:txBody>
      </p:sp>
      <p:pic>
        <p:nvPicPr>
          <p:cNvPr id="5" name="Content Placeholder 4"/>
          <p:cNvPicPr>
            <a:picLocks noGrp="1" noChangeAspect="1"/>
          </p:cNvPicPr>
          <p:nvPr>
            <p:ph idx="1"/>
          </p:nvPr>
        </p:nvPicPr>
        <p:blipFill>
          <a:blip r:embed="rId3"/>
          <a:stretch>
            <a:fillRect/>
          </a:stretch>
        </p:blipFill>
        <p:spPr>
          <a:xfrm>
            <a:off x="986737" y="1295400"/>
            <a:ext cx="7284826" cy="5562600"/>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191586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PLANNED</a:t>
            </a:r>
          </a:p>
        </p:txBody>
      </p:sp>
      <p:pic>
        <p:nvPicPr>
          <p:cNvPr id="5" name="Content Placeholder 4"/>
          <p:cNvPicPr>
            <a:picLocks noGrp="1" noChangeAspect="1"/>
          </p:cNvPicPr>
          <p:nvPr>
            <p:ph idx="1"/>
          </p:nvPr>
        </p:nvPicPr>
        <p:blipFill>
          <a:blip r:embed="rId3"/>
          <a:stretch>
            <a:fillRect/>
          </a:stretch>
        </p:blipFill>
        <p:spPr>
          <a:xfrm>
            <a:off x="-91404" y="1295400"/>
            <a:ext cx="9441108" cy="5562600"/>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209034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the trust given to the first disciples, each believer has a share. Each one is to be an executor of the Savior's will.</a:t>
            </a:r>
            <a:br>
              <a:rPr lang="en-US" dirty="0"/>
            </a:br>
            <a:r>
              <a:rPr lang="en-US" dirty="0"/>
              <a:t> </a:t>
            </a:r>
          </a:p>
        </p:txBody>
      </p:sp>
      <p:sp>
        <p:nvSpPr>
          <p:cNvPr id="4" name="Text Placeholder 3"/>
          <p:cNvSpPr>
            <a:spLocks noGrp="1"/>
          </p:cNvSpPr>
          <p:nvPr>
            <p:ph type="body" sz="quarter" idx="13"/>
          </p:nvPr>
        </p:nvSpPr>
        <p:spPr/>
        <p:txBody>
          <a:bodyPr/>
          <a:lstStyle/>
          <a:p>
            <a:r>
              <a:rPr lang="en-US" sz="3600" b="1" dirty="0"/>
              <a:t>Last Will &amp; Testament of Christ</a:t>
            </a:r>
          </a:p>
        </p:txBody>
      </p:sp>
      <p:sp>
        <p:nvSpPr>
          <p:cNvPr id="3" name="Text Placeholder 2"/>
          <p:cNvSpPr>
            <a:spLocks noGrp="1"/>
          </p:cNvSpPr>
          <p:nvPr>
            <p:ph type="body" sz="half" idx="2"/>
          </p:nvPr>
        </p:nvSpPr>
        <p:spPr/>
        <p:txBody>
          <a:bodyPr>
            <a:normAutofit/>
          </a:bodyPr>
          <a:lstStyle/>
          <a:p>
            <a:r>
              <a:rPr lang="en-US" sz="2400" dirty="0"/>
              <a:t>The Review and Herald, January 7, 1902.</a:t>
            </a:r>
          </a:p>
          <a:p>
            <a:endParaRPr lang="en-US" sz="2400" dirty="0"/>
          </a:p>
        </p:txBody>
      </p:sp>
    </p:spTree>
    <p:extLst>
      <p:ext uri="{BB962C8B-B14F-4D97-AF65-F5344CB8AC3E}">
        <p14:creationId xmlns:p14="http://schemas.microsoft.com/office/powerpoint/2010/main" val="101536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6000" b="1" dirty="0"/>
              <a:t>GIVE YOUR BEST GIFT</a:t>
            </a:r>
          </a:p>
        </p:txBody>
      </p:sp>
      <p:pic>
        <p:nvPicPr>
          <p:cNvPr id="4" name="Picture 3" descr="A picture containing indoor, wall, person&#10;&#10;Description generated with very high confidence">
            <a:hlinkClick r:id="rId3"/>
            <a:extLst>
              <a:ext uri="{FF2B5EF4-FFF2-40B4-BE49-F238E27FC236}">
                <a16:creationId xmlns:a16="http://schemas.microsoft.com/office/drawing/2014/main" id="{042F42AD-6A98-419C-8B52-F74F155EA3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484" y="2362200"/>
            <a:ext cx="7281332" cy="3071812"/>
          </a:xfrm>
          <a:prstGeom prst="rect">
            <a:avLst/>
          </a:prstGeom>
        </p:spPr>
      </p:pic>
    </p:spTree>
    <p:extLst>
      <p:ext uri="{BB962C8B-B14F-4D97-AF65-F5344CB8AC3E}">
        <p14:creationId xmlns:p14="http://schemas.microsoft.com/office/powerpoint/2010/main" val="311835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EYES FOCUSED ON JESUS</a:t>
            </a:r>
          </a:p>
        </p:txBody>
      </p:sp>
      <p:pic>
        <p:nvPicPr>
          <p:cNvPr id="5" name="Content Placeholder 4"/>
          <p:cNvPicPr>
            <a:picLocks noGrp="1" noChangeAspect="1"/>
          </p:cNvPicPr>
          <p:nvPr>
            <p:ph idx="1"/>
          </p:nvPr>
        </p:nvPicPr>
        <p:blipFill>
          <a:blip r:embed="rId3"/>
          <a:stretch>
            <a:fillRect/>
          </a:stretch>
        </p:blipFill>
        <p:spPr>
          <a:xfrm>
            <a:off x="622006" y="1371600"/>
            <a:ext cx="8293394" cy="6172200"/>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198843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b="1" dirty="0"/>
              <a:t>PLANNED GIVING </a:t>
            </a:r>
            <a:r>
              <a:rPr lang="en-US" dirty="0"/>
              <a:t>&amp; TRUST SERVICES TEAM</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2450" y="2057400"/>
            <a:ext cx="8515350" cy="6812280"/>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4227153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0650" y="228600"/>
            <a:ext cx="6477000" cy="6477000"/>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78052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PLANNED GIVING</a:t>
            </a:r>
            <a:br>
              <a:rPr lang="en-US" sz="6000" b="1" dirty="0"/>
            </a:br>
            <a:r>
              <a:rPr lang="en-US" sz="6000" b="1" dirty="0"/>
              <a:t>IN SCRIPTURE</a:t>
            </a:r>
          </a:p>
        </p:txBody>
      </p:sp>
      <p:sp>
        <p:nvSpPr>
          <p:cNvPr id="3" name="Subtitle 2"/>
          <p:cNvSpPr>
            <a:spLocks noGrp="1"/>
          </p:cNvSpPr>
          <p:nvPr>
            <p:ph type="subTitle" idx="1"/>
          </p:nvPr>
        </p:nvSpPr>
        <p:spPr/>
        <p:txBody>
          <a:bodyPr>
            <a:noAutofit/>
          </a:bodyPr>
          <a:lstStyle/>
          <a:p>
            <a:r>
              <a:rPr lang="en-US" sz="2800" dirty="0"/>
              <a:t>Planned Giving &amp; Trust Services</a:t>
            </a:r>
          </a:p>
          <a:p>
            <a:r>
              <a:rPr lang="en-US" sz="2800" dirty="0"/>
              <a:t>2018</a:t>
            </a:r>
            <a:endParaRPr lang="en-US" sz="3000" dirty="0"/>
          </a:p>
        </p:txBody>
      </p:sp>
    </p:spTree>
    <p:extLst>
      <p:ext uri="{BB962C8B-B14F-4D97-AF65-F5344CB8AC3E}">
        <p14:creationId xmlns:p14="http://schemas.microsoft.com/office/powerpoint/2010/main" val="206832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BEFORE SIN GOD PLANNED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700" y="2919656"/>
            <a:ext cx="7200900" cy="2314088"/>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385762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429500" cy="1485900"/>
          </a:xfrm>
        </p:spPr>
        <p:txBody>
          <a:bodyPr/>
          <a:lstStyle/>
          <a:p>
            <a:r>
              <a:rPr lang="en-US" b="1" dirty="0"/>
              <a:t>AFTER SIN PLAN ANNOUNCED</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1847850" y="1295400"/>
            <a:ext cx="5562600" cy="5562600"/>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218561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NEED FOR A PLAN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7824" y="1552433"/>
            <a:ext cx="5922176" cy="6639208"/>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170625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NOAH &amp; SHEM</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0" y="2438400"/>
            <a:ext cx="6096000" cy="3429000"/>
          </a:xfrm>
        </p:spPr>
      </p:pic>
      <p:sp>
        <p:nvSpPr>
          <p:cNvPr id="4" name="Footer Placeholder 3"/>
          <p:cNvSpPr>
            <a:spLocks noGrp="1"/>
          </p:cNvSpPr>
          <p:nvPr>
            <p:ph type="ftr" sz="quarter" idx="11"/>
          </p:nvPr>
        </p:nvSpPr>
        <p:spPr/>
        <p:txBody>
          <a:bodyPr/>
          <a:lstStyle/>
          <a:p>
            <a:r>
              <a:rPr lang="en-US">
                <a:solidFill>
                  <a:srgbClr val="FFFFFF"/>
                </a:solidFill>
              </a:rPr>
              <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2500" t="2617" r="31667" b="4098"/>
          <a:stretch/>
        </p:blipFill>
        <p:spPr>
          <a:xfrm>
            <a:off x="0" y="1752600"/>
            <a:ext cx="4191000" cy="4800600"/>
          </a:xfrm>
          <a:prstGeom prst="rect">
            <a:avLst/>
          </a:prstGeom>
        </p:spPr>
      </p:pic>
    </p:spTree>
    <p:extLst>
      <p:ext uri="{BB962C8B-B14F-4D97-AF65-F5344CB8AC3E}">
        <p14:creationId xmlns:p14="http://schemas.microsoft.com/office/powerpoint/2010/main" val="97769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JOB</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4638675"/>
            <a:ext cx="4953000" cy="2219325"/>
          </a:xfrm>
        </p:spPr>
      </p:pic>
      <p:sp>
        <p:nvSpPr>
          <p:cNvPr id="4" name="Footer Placeholder 3"/>
          <p:cNvSpPr>
            <a:spLocks noGrp="1"/>
          </p:cNvSpPr>
          <p:nvPr>
            <p:ph type="ftr" sz="quarter" idx="11"/>
          </p:nvPr>
        </p:nvSpPr>
        <p:spPr/>
        <p:txBody>
          <a:bodyPr/>
          <a:lstStyle/>
          <a:p>
            <a:r>
              <a:rPr lang="en-US">
                <a:solidFill>
                  <a:srgbClr val="FFFFFF"/>
                </a:solidFill>
              </a:rPr>
              <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4445" b="18889"/>
          <a:stretch/>
        </p:blipFill>
        <p:spPr>
          <a:xfrm>
            <a:off x="5309566" y="2310433"/>
            <a:ext cx="3857625" cy="45720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33448"/>
          <a:stretch/>
        </p:blipFill>
        <p:spPr>
          <a:xfrm>
            <a:off x="725557" y="1432063"/>
            <a:ext cx="2247900" cy="1920737"/>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61429"/>
          <a:stretch/>
        </p:blipFill>
        <p:spPr>
          <a:xfrm>
            <a:off x="2979950" y="105198"/>
            <a:ext cx="2323124" cy="4543002"/>
          </a:xfrm>
          <a:prstGeom prst="rect">
            <a:avLst/>
          </a:prstGeom>
        </p:spPr>
      </p:pic>
    </p:spTree>
    <p:extLst>
      <p:ext uri="{BB962C8B-B14F-4D97-AF65-F5344CB8AC3E}">
        <p14:creationId xmlns:p14="http://schemas.microsoft.com/office/powerpoint/2010/main" val="329800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PLANNED GIVING</a:t>
            </a:r>
          </a:p>
        </p:txBody>
      </p:sp>
      <p:pic>
        <p:nvPicPr>
          <p:cNvPr id="5" name="Content Placeholder 4"/>
          <p:cNvPicPr>
            <a:picLocks noGrp="1" noChangeAspect="1"/>
          </p:cNvPicPr>
          <p:nvPr>
            <p:ph idx="1"/>
          </p:nvPr>
        </p:nvPicPr>
        <p:blipFill>
          <a:blip r:embed="rId3"/>
          <a:stretch>
            <a:fillRect/>
          </a:stretch>
        </p:blipFill>
        <p:spPr>
          <a:xfrm>
            <a:off x="688916" y="1309885"/>
            <a:ext cx="7921684" cy="5929116"/>
          </a:xfrm>
        </p:spPr>
      </p:pic>
      <p:sp>
        <p:nvSpPr>
          <p:cNvPr id="4" name="Footer Placeholder 3"/>
          <p:cNvSpPr>
            <a:spLocks noGrp="1"/>
          </p:cNvSpPr>
          <p:nvPr>
            <p:ph type="ftr" sz="quarter" idx="11"/>
          </p:nvPr>
        </p:nvSpPr>
        <p:spPr/>
        <p:txBody>
          <a:bodyPr/>
          <a:lstStyle/>
          <a:p>
            <a:r>
              <a:rPr lang="en-US">
                <a:solidFill>
                  <a:srgbClr val="FFFFFF"/>
                </a:solidFill>
              </a:rPr>
              <a:t>.</a:t>
            </a:r>
          </a:p>
        </p:txBody>
      </p:sp>
    </p:spTree>
    <p:extLst>
      <p:ext uri="{BB962C8B-B14F-4D97-AF65-F5344CB8AC3E}">
        <p14:creationId xmlns:p14="http://schemas.microsoft.com/office/powerpoint/2010/main" val="2002103679"/>
      </p:ext>
    </p:extLst>
  </p:cSld>
  <p:clrMapOvr>
    <a:masterClrMapping/>
  </p:clrMapOvr>
</p:sld>
</file>

<file path=ppt/theme/theme1.xml><?xml version="1.0" encoding="utf-8"?>
<a:theme xmlns:a="http://schemas.openxmlformats.org/drawingml/2006/main" name="1_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15393</TotalTime>
  <Words>2358</Words>
  <Application>Microsoft Office PowerPoint</Application>
  <PresentationFormat>On-screen Show (4:3)</PresentationFormat>
  <Paragraphs>185</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Franklin Gothic Book</vt:lpstr>
      <vt:lpstr>1_Crop</vt:lpstr>
      <vt:lpstr>PLANNED GIVING IN SCRIPTURE</vt:lpstr>
      <vt:lpstr>PLANNED GIVING &amp; TRUST SERVICES TEAM</vt:lpstr>
      <vt:lpstr>PLANNED GIVING IN SCRIPTURE</vt:lpstr>
      <vt:lpstr>BEFORE SIN GOD PLANNED</vt:lpstr>
      <vt:lpstr>AFTER SIN PLAN ANNOUNCED</vt:lpstr>
      <vt:lpstr>FIRST NEED FOR A PLAN</vt:lpstr>
      <vt:lpstr>NOAH &amp; SHEM</vt:lpstr>
      <vt:lpstr>JOB</vt:lpstr>
      <vt:lpstr>FIRST PLANNED GIVING</vt:lpstr>
      <vt:lpstr>SARAH’S PLAN</vt:lpstr>
      <vt:lpstr>ABRAM RISKED THE PLAN</vt:lpstr>
      <vt:lpstr>ISAAC PLANNED INHERITANCE</vt:lpstr>
      <vt:lpstr>JACOB REVEALING THE PLAN</vt:lpstr>
      <vt:lpstr>JACOB'S BLESSING PLAN</vt:lpstr>
      <vt:lpstr>DAVID'S PLAN FOR SOLOMON</vt:lpstr>
      <vt:lpstr>JESUS PLANNED</vt:lpstr>
      <vt:lpstr>In the trust given to the first disciples, each believer has a share. Each one is to be an executor of the Savior's will.  </vt:lpstr>
      <vt:lpstr>GIVE YOUR BEST GIFT</vt:lpstr>
      <vt:lpstr>EYES FOCUSED ON JESUS</vt:lpstr>
      <vt:lpstr>PowerPoint Presentation</vt:lpstr>
    </vt:vector>
  </TitlesOfParts>
  <Company>S.D.A. Church World Headquarters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Foundational Principles: The Basic Seven</dc:title>
  <dc:creator>Simpson, Charles</dc:creator>
  <cp:lastModifiedBy>Coppock, Scot</cp:lastModifiedBy>
  <cp:revision>300</cp:revision>
  <dcterms:created xsi:type="dcterms:W3CDTF">2016-02-28T17:44:51Z</dcterms:created>
  <dcterms:modified xsi:type="dcterms:W3CDTF">2018-07-10T12:25:37Z</dcterms:modified>
</cp:coreProperties>
</file>