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57"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2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55AC06A-6C29-4074-A071-17BDD6E0AD69}"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519D2-FE93-4A11-BE5A-BE3D6E4F672D}"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5AC06A-6C29-4074-A071-17BDD6E0AD69}"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519D2-FE93-4A11-BE5A-BE3D6E4F672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5AC06A-6C29-4074-A071-17BDD6E0AD69}"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519D2-FE93-4A11-BE5A-BE3D6E4F672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55AC06A-6C29-4074-A071-17BDD6E0AD69}"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519D2-FE93-4A11-BE5A-BE3D6E4F672D}"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5AC06A-6C29-4074-A071-17BDD6E0AD69}"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519D2-FE93-4A11-BE5A-BE3D6E4F672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55AC06A-6C29-4074-A071-17BDD6E0AD69}"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1519D2-FE93-4A11-BE5A-BE3D6E4F672D}"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55AC06A-6C29-4074-A071-17BDD6E0AD69}" type="datetimeFigureOut">
              <a:rPr lang="en-US" smtClean="0"/>
              <a:t>5/20/2015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1519D2-FE93-4A11-BE5A-BE3D6E4F672D}"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55AC06A-6C29-4074-A071-17BDD6E0AD69}" type="datetimeFigureOut">
              <a:rPr lang="en-US" smtClean="0"/>
              <a:t>5/20/2015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1519D2-FE93-4A11-BE5A-BE3D6E4F672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5AC06A-6C29-4074-A071-17BDD6E0AD69}" type="datetimeFigureOut">
              <a:rPr lang="en-US" smtClean="0"/>
              <a:t>5/20/2015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1519D2-FE93-4A11-BE5A-BE3D6E4F672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5AC06A-6C29-4074-A071-17BDD6E0AD69}"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1519D2-FE93-4A11-BE5A-BE3D6E4F672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5AC06A-6C29-4074-A071-17BDD6E0AD69}"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1519D2-FE93-4A11-BE5A-BE3D6E4F672D}"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55AC06A-6C29-4074-A071-17BDD6E0AD69}" type="datetimeFigureOut">
              <a:rPr lang="en-US" smtClean="0"/>
              <a:t>5/20/2015</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81519D2-FE93-4A11-BE5A-BE3D6E4F672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legal-dictionary.thefreedictionary.com/Charitable+Trus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nonprofit.about.com/od/fundraising/a/How-And-Why-To-Make-Endowment-Fundraising-A-Priority-For-Your-Nonprofit.htm" TargetMode="External"/><Relationship Id="rId2" Type="http://schemas.openxmlformats.org/officeDocument/2006/relationships/hyperlink" Target="http://nonprofit.about.com/od/fundraising/tp/plangive.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nonprofit.about.com/od/glossary/g/restricted.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nonprofit.about.com/od/f/g/fiscalyear.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nonprofit.about.com/od/pq/g/privfound.htm" TargetMode="External"/><Relationship Id="rId2" Type="http://schemas.openxmlformats.org/officeDocument/2006/relationships/hyperlink" Target="http://nonprofit.about.com/od/resources/tp/8-Resources-For-Small-Nonprofits.ht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Charitable Giving </a:t>
            </a:r>
            <a:endParaRPr lang="en-US" dirty="0"/>
          </a:p>
        </p:txBody>
      </p:sp>
    </p:spTree>
    <p:extLst>
      <p:ext uri="{BB962C8B-B14F-4D97-AF65-F5344CB8AC3E}">
        <p14:creationId xmlns:p14="http://schemas.microsoft.com/office/powerpoint/2010/main" val="7683987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 </a:t>
            </a:r>
            <a:r>
              <a:rPr lang="en-US" dirty="0" err="1" smtClean="0"/>
              <a:t>pres</a:t>
            </a:r>
            <a:endParaRPr lang="en-US" dirty="0"/>
          </a:p>
        </p:txBody>
      </p:sp>
      <p:sp>
        <p:nvSpPr>
          <p:cNvPr id="3" name="Content Placeholder 2"/>
          <p:cNvSpPr>
            <a:spLocks noGrp="1"/>
          </p:cNvSpPr>
          <p:nvPr>
            <p:ph sz="quarter" idx="13"/>
          </p:nvPr>
        </p:nvSpPr>
        <p:spPr>
          <a:xfrm>
            <a:off x="457200" y="731520"/>
            <a:ext cx="8229600" cy="3474720"/>
          </a:xfrm>
        </p:spPr>
        <p:txBody>
          <a:bodyPr>
            <a:noAutofit/>
          </a:bodyPr>
          <a:lstStyle/>
          <a:p>
            <a:r>
              <a:rPr lang="en-US" sz="2800" b="1" i="1" dirty="0"/>
              <a:t>French for "as near as possible." The name of a rule employed in the construction of such instruments as trusts and wills, by which the intention of the person who executes the instrument is effectuated as nearly as possible when circumstances make it impossible or illegal to give literal effect to the document.</a:t>
            </a:r>
            <a:endParaRPr lang="en-US" sz="2800" b="1" dirty="0"/>
          </a:p>
        </p:txBody>
      </p:sp>
    </p:spTree>
    <p:extLst>
      <p:ext uri="{BB962C8B-B14F-4D97-AF65-F5344CB8AC3E}">
        <p14:creationId xmlns:p14="http://schemas.microsoft.com/office/powerpoint/2010/main" val="1166823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5867400"/>
            <a:ext cx="6512511" cy="914400"/>
          </a:xfrm>
        </p:spPr>
        <p:txBody>
          <a:bodyPr/>
          <a:lstStyle/>
          <a:p>
            <a:r>
              <a:rPr lang="en-US" dirty="0" smtClean="0"/>
              <a:t>Cy </a:t>
            </a:r>
            <a:r>
              <a:rPr lang="en-US" dirty="0" err="1" smtClean="0"/>
              <a:t>pres</a:t>
            </a:r>
            <a:endParaRPr lang="en-US" dirty="0"/>
          </a:p>
        </p:txBody>
      </p:sp>
      <p:sp>
        <p:nvSpPr>
          <p:cNvPr id="3" name="Content Placeholder 2"/>
          <p:cNvSpPr>
            <a:spLocks noGrp="1"/>
          </p:cNvSpPr>
          <p:nvPr>
            <p:ph sz="quarter" idx="13"/>
          </p:nvPr>
        </p:nvSpPr>
        <p:spPr>
          <a:xfrm>
            <a:off x="457200" y="228600"/>
            <a:ext cx="8305800" cy="5638800"/>
          </a:xfrm>
        </p:spPr>
        <p:txBody>
          <a:bodyPr>
            <a:normAutofit/>
          </a:bodyPr>
          <a:lstStyle/>
          <a:p>
            <a:r>
              <a:rPr lang="en-US" sz="2400" dirty="0"/>
              <a:t>A court also has the power under the cy </a:t>
            </a:r>
            <a:r>
              <a:rPr lang="en-US" sz="2400" dirty="0" err="1"/>
              <a:t>pres</a:t>
            </a:r>
            <a:r>
              <a:rPr lang="en-US" sz="2400" dirty="0"/>
              <a:t> doctrine to order trust funds to be applied to a charitable purpose other than the one specifically named by a settlor when it was the settlor's intention to benefit charity in general and it has become impossible, inexpedient, or impractical to accomplish his or her specific purpose. Since a </a:t>
            </a:r>
            <a:r>
              <a:rPr lang="en-US" sz="2400" dirty="0">
                <a:hlinkClick r:id="rId2"/>
              </a:rPr>
              <a:t>Charitable Trust</a:t>
            </a:r>
            <a:r>
              <a:rPr lang="en-US" sz="2400" dirty="0"/>
              <a:t> can be perpetual, many become obsolete due to changing social, political, economic, or other conditions. A trust established in 1790 to combat yellow fever would, for example, be of little or no practical value now, since that disease has been virtually eradicated as a result of advances in medicine. When cy </a:t>
            </a:r>
            <a:r>
              <a:rPr lang="en-US" sz="2400" dirty="0" err="1"/>
              <a:t>pres</a:t>
            </a:r>
            <a:r>
              <a:rPr lang="en-US" sz="2400" dirty="0"/>
              <a:t> is applied, the court reasons that the settlor would have wanted his or her general charitable purposes implemented despite the changing conditions.</a:t>
            </a:r>
          </a:p>
        </p:txBody>
      </p:sp>
    </p:spTree>
    <p:extLst>
      <p:ext uri="{BB962C8B-B14F-4D97-AF65-F5344CB8AC3E}">
        <p14:creationId xmlns:p14="http://schemas.microsoft.com/office/powerpoint/2010/main" val="33691072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5791200"/>
            <a:ext cx="6512511" cy="990600"/>
          </a:xfrm>
        </p:spPr>
        <p:txBody>
          <a:bodyPr/>
          <a:lstStyle/>
          <a:p>
            <a:r>
              <a:rPr lang="en-US" dirty="0" smtClean="0"/>
              <a:t>ENDOWMENTS</a:t>
            </a:r>
            <a:endParaRPr lang="en-US" dirty="0"/>
          </a:p>
        </p:txBody>
      </p:sp>
      <p:sp>
        <p:nvSpPr>
          <p:cNvPr id="3" name="Content Placeholder 2"/>
          <p:cNvSpPr>
            <a:spLocks noGrp="1"/>
          </p:cNvSpPr>
          <p:nvPr>
            <p:ph sz="quarter" idx="13"/>
          </p:nvPr>
        </p:nvSpPr>
        <p:spPr>
          <a:xfrm>
            <a:off x="457200" y="731520"/>
            <a:ext cx="8458200" cy="4754880"/>
          </a:xfrm>
        </p:spPr>
        <p:txBody>
          <a:bodyPr>
            <a:noAutofit/>
          </a:bodyPr>
          <a:lstStyle/>
          <a:p>
            <a:r>
              <a:rPr lang="en-US" sz="2800" b="1" dirty="0"/>
              <a:t>Definition: </a:t>
            </a:r>
            <a:r>
              <a:rPr lang="en-US" sz="2800" dirty="0"/>
              <a:t>A fund that is made up of gifts and </a:t>
            </a:r>
            <a:r>
              <a:rPr lang="en-US" sz="2800" dirty="0">
                <a:hlinkClick r:id="rId2"/>
              </a:rPr>
              <a:t>bequests</a:t>
            </a:r>
            <a:r>
              <a:rPr lang="en-US" sz="2800" dirty="0"/>
              <a:t> that are subject to a requirement that the principal be maintained intact and invested to create a source of income for an organization. Donors may set up an </a:t>
            </a:r>
            <a:r>
              <a:rPr lang="en-US" sz="2800" dirty="0">
                <a:hlinkClick r:id="rId3"/>
              </a:rPr>
              <a:t>endowment</a:t>
            </a:r>
            <a:r>
              <a:rPr lang="en-US" sz="2800" dirty="0"/>
              <a:t> to fund a specific interest; and a nonprofit's governing body may set up an endowment. In any case, </a:t>
            </a:r>
            <a:r>
              <a:rPr lang="en-US" sz="2800" b="1" u="sng" dirty="0"/>
              <a:t>an endowment requires that the principal remain intact in perpetuity, or for a defined period of time, or until sufficient assets have been accumulated to achieve a designated purpose.</a:t>
            </a:r>
          </a:p>
        </p:txBody>
      </p:sp>
    </p:spTree>
    <p:extLst>
      <p:ext uri="{BB962C8B-B14F-4D97-AF65-F5344CB8AC3E}">
        <p14:creationId xmlns:p14="http://schemas.microsoft.com/office/powerpoint/2010/main" val="3874458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5562600"/>
            <a:ext cx="6512511" cy="1143000"/>
          </a:xfrm>
        </p:spPr>
        <p:txBody>
          <a:bodyPr/>
          <a:lstStyle/>
          <a:p>
            <a:r>
              <a:rPr lang="en-US" dirty="0"/>
              <a:t>ENDOWMENTS</a:t>
            </a:r>
          </a:p>
        </p:txBody>
      </p:sp>
      <p:sp>
        <p:nvSpPr>
          <p:cNvPr id="3" name="Content Placeholder 2"/>
          <p:cNvSpPr>
            <a:spLocks noGrp="1"/>
          </p:cNvSpPr>
          <p:nvPr>
            <p:ph sz="quarter" idx="13"/>
          </p:nvPr>
        </p:nvSpPr>
        <p:spPr>
          <a:xfrm>
            <a:off x="457200" y="731520"/>
            <a:ext cx="8382000" cy="4831080"/>
          </a:xfrm>
        </p:spPr>
        <p:txBody>
          <a:bodyPr>
            <a:normAutofit/>
          </a:bodyPr>
          <a:lstStyle/>
          <a:p>
            <a:r>
              <a:rPr lang="en-US" sz="2800" u="sng" dirty="0"/>
              <a:t>An endowment </a:t>
            </a:r>
            <a:r>
              <a:rPr lang="en-US" sz="2800" b="1" u="sng" dirty="0" smtClean="0"/>
              <a:t>in perpetuity</a:t>
            </a:r>
            <a:r>
              <a:rPr lang="en-US" sz="2800" b="1" dirty="0" smtClean="0"/>
              <a:t> </a:t>
            </a:r>
            <a:r>
              <a:rPr lang="en-US" sz="2800" dirty="0" smtClean="0"/>
              <a:t>is </a:t>
            </a:r>
            <a:r>
              <a:rPr lang="en-US" sz="2800" dirty="0"/>
              <a:t>a fund that is </a:t>
            </a:r>
            <a:r>
              <a:rPr lang="en-US" sz="2800" dirty="0">
                <a:hlinkClick r:id="rId2"/>
              </a:rPr>
              <a:t>restricted</a:t>
            </a:r>
            <a:r>
              <a:rPr lang="en-US" sz="2800" dirty="0"/>
              <a:t>. Only the interest from the fund can be spent, not the principal that anchors the endowment. Usually, only a portion of the interest or earnings from the endowment (typically 5%) are spent on an annual basis in order to assure that the original funds will grow over time. Professional money managers often oversee endowment funds, investing the money in stocks, bonds, and other instruments.</a:t>
            </a:r>
          </a:p>
        </p:txBody>
      </p:sp>
    </p:spTree>
    <p:extLst>
      <p:ext uri="{BB962C8B-B14F-4D97-AF65-F5344CB8AC3E}">
        <p14:creationId xmlns:p14="http://schemas.microsoft.com/office/powerpoint/2010/main" val="5316574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5562600"/>
            <a:ext cx="6512511" cy="1143000"/>
          </a:xfrm>
        </p:spPr>
        <p:txBody>
          <a:bodyPr/>
          <a:lstStyle/>
          <a:p>
            <a:r>
              <a:rPr lang="en-US" dirty="0"/>
              <a:t>ENDOWMENTS</a:t>
            </a:r>
          </a:p>
        </p:txBody>
      </p:sp>
      <p:sp>
        <p:nvSpPr>
          <p:cNvPr id="3" name="Content Placeholder 2"/>
          <p:cNvSpPr>
            <a:spLocks noGrp="1"/>
          </p:cNvSpPr>
          <p:nvPr>
            <p:ph sz="quarter" idx="13"/>
          </p:nvPr>
        </p:nvSpPr>
        <p:spPr>
          <a:xfrm>
            <a:off x="457200" y="731520"/>
            <a:ext cx="8305800" cy="4678680"/>
          </a:xfrm>
        </p:spPr>
        <p:txBody>
          <a:bodyPr>
            <a:normAutofit lnSpcReduction="10000"/>
          </a:bodyPr>
          <a:lstStyle/>
          <a:p>
            <a:r>
              <a:rPr lang="en-US" sz="2800" b="1" dirty="0"/>
              <a:t>What Are the Advantages to an Endowment?</a:t>
            </a:r>
          </a:p>
          <a:p>
            <a:r>
              <a:rPr lang="en-US" sz="2400" dirty="0"/>
              <a:t>Stability is the main reason to have an endowment. Small and new nonprofits often only think about the current </a:t>
            </a:r>
            <a:r>
              <a:rPr lang="en-US" sz="2400" dirty="0">
                <a:hlinkClick r:id="rId2"/>
              </a:rPr>
              <a:t>fiscal year</a:t>
            </a:r>
            <a:r>
              <a:rPr lang="en-US" sz="2400" dirty="0"/>
              <a:t> or the next payroll. </a:t>
            </a:r>
            <a:r>
              <a:rPr lang="en-US" sz="2400" b="1" u="sng" dirty="0"/>
              <a:t>It is important to get out of that financial trap as soon as possible. An endowment helps diversify your organization's income and reduces your dependency</a:t>
            </a:r>
            <a:r>
              <a:rPr lang="en-US" sz="2400" b="1" u="sng" dirty="0" smtClean="0"/>
              <a:t>.</a:t>
            </a:r>
            <a:r>
              <a:rPr lang="en-US" sz="2400" dirty="0" smtClean="0"/>
              <a:t> That </a:t>
            </a:r>
            <a:r>
              <a:rPr lang="en-US" sz="2400" dirty="0"/>
              <a:t>you have an endowment can be enormously comforting for donors too...the idea that you plan to be around for a long time. You can also offer donors the option of providing a gift that will keep on giving well into the future, and/or the opportunity to fund the needs of the moment such as operating and program funding.</a:t>
            </a:r>
          </a:p>
          <a:p>
            <a:endParaRPr lang="en-US" dirty="0"/>
          </a:p>
        </p:txBody>
      </p:sp>
    </p:spTree>
    <p:extLst>
      <p:ext uri="{BB962C8B-B14F-4D97-AF65-F5344CB8AC3E}">
        <p14:creationId xmlns:p14="http://schemas.microsoft.com/office/powerpoint/2010/main" val="14668997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630488" y="5562600"/>
            <a:ext cx="6513512" cy="1143000"/>
          </a:xfrm>
        </p:spPr>
        <p:txBody>
          <a:bodyPr/>
          <a:lstStyle/>
          <a:p>
            <a:r>
              <a:rPr lang="en-US" dirty="0"/>
              <a:t>ENDOWMENTS</a:t>
            </a:r>
          </a:p>
        </p:txBody>
      </p:sp>
      <p:sp>
        <p:nvSpPr>
          <p:cNvPr id="3" name="Content Placeholder 2"/>
          <p:cNvSpPr>
            <a:spLocks noGrp="1"/>
          </p:cNvSpPr>
          <p:nvPr>
            <p:ph sz="quarter" idx="4294967295"/>
          </p:nvPr>
        </p:nvSpPr>
        <p:spPr>
          <a:xfrm>
            <a:off x="457200" y="304800"/>
            <a:ext cx="8305800" cy="5181600"/>
          </a:xfrm>
        </p:spPr>
        <p:txBody>
          <a:bodyPr>
            <a:normAutofit/>
          </a:bodyPr>
          <a:lstStyle/>
          <a:p>
            <a:r>
              <a:rPr lang="en-US" sz="2800" b="1" dirty="0"/>
              <a:t>What Are the Disadvantages of an Endowment?</a:t>
            </a:r>
          </a:p>
          <a:p>
            <a:r>
              <a:rPr lang="en-US" sz="2400" dirty="0"/>
              <a:t>You might be criticized for having an endowment or for having too large of an endowment. Some well-known universities have come under attack recently for growing huge endowments while claiming not to have funds for other uses</a:t>
            </a:r>
            <a:r>
              <a:rPr lang="en-US" sz="2400" dirty="0" smtClean="0"/>
              <a:t>. </a:t>
            </a:r>
            <a:r>
              <a:rPr lang="en-US" sz="2400" dirty="0" smtClean="0">
                <a:hlinkClick r:id="rId2"/>
              </a:rPr>
              <a:t>Small </a:t>
            </a:r>
            <a:r>
              <a:rPr lang="en-US" sz="2400" dirty="0">
                <a:hlinkClick r:id="rId2"/>
              </a:rPr>
              <a:t>nonprofits</a:t>
            </a:r>
            <a:r>
              <a:rPr lang="en-US" sz="2400" dirty="0"/>
              <a:t> are sometimes criticized for not spending every dime on current needs. </a:t>
            </a:r>
            <a:r>
              <a:rPr lang="en-US" sz="2400" dirty="0" smtClean="0"/>
              <a:t>(End Time Thought) Even </a:t>
            </a:r>
            <a:r>
              <a:rPr lang="en-US" sz="2400" dirty="0"/>
              <a:t>funders such as </a:t>
            </a:r>
            <a:r>
              <a:rPr lang="en-US" sz="2400" dirty="0">
                <a:hlinkClick r:id="rId3" action="ppaction://hlinkfile"/>
              </a:rPr>
              <a:t>foundations</a:t>
            </a:r>
            <a:r>
              <a:rPr lang="en-US" sz="2400" dirty="0"/>
              <a:t> might slight an organization that already has money. That is unfortunate since it only encourages financially shaky management, but you should take these biases into consideration as you think about setting up an endowment.</a:t>
            </a:r>
            <a:endParaRPr lang="en-US" sz="2400" dirty="0">
              <a:effectLst/>
            </a:endParaRPr>
          </a:p>
        </p:txBody>
      </p:sp>
    </p:spTree>
    <p:extLst>
      <p:ext uri="{BB962C8B-B14F-4D97-AF65-F5344CB8AC3E}">
        <p14:creationId xmlns:p14="http://schemas.microsoft.com/office/powerpoint/2010/main" val="2428031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3200"/>
            <a:ext cx="8077200" cy="1143000"/>
          </a:xfrm>
        </p:spPr>
        <p:txBody>
          <a:bodyPr/>
          <a:lstStyle/>
          <a:p>
            <a:r>
              <a:rPr lang="en-US" dirty="0" smtClean="0"/>
              <a:t>GIFT ACCEPTANCE POLICIES</a:t>
            </a:r>
            <a:endParaRPr lang="en-US" dirty="0"/>
          </a:p>
        </p:txBody>
      </p:sp>
    </p:spTree>
    <p:extLst>
      <p:ext uri="{BB962C8B-B14F-4D97-AF65-F5344CB8AC3E}">
        <p14:creationId xmlns:p14="http://schemas.microsoft.com/office/powerpoint/2010/main" val="982256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304800" y="1219200"/>
            <a:ext cx="8534400" cy="3474720"/>
          </a:xfrm>
        </p:spPr>
        <p:txBody>
          <a:bodyPr>
            <a:normAutofit/>
          </a:bodyPr>
          <a:lstStyle/>
          <a:p>
            <a:r>
              <a:rPr lang="en-US" sz="3200" b="1" dirty="0"/>
              <a:t>Why You Need Gift Acceptance </a:t>
            </a:r>
            <a:r>
              <a:rPr lang="en-US" sz="3200" b="1" dirty="0" smtClean="0"/>
              <a:t>Policies</a:t>
            </a:r>
          </a:p>
          <a:p>
            <a:pPr marL="45720" indent="0">
              <a:buNone/>
            </a:pPr>
            <a:endParaRPr lang="en-US" sz="3200" b="1" dirty="0" smtClean="0"/>
          </a:p>
          <a:p>
            <a:pPr marL="45720" indent="0">
              <a:buNone/>
            </a:pPr>
            <a:endParaRPr lang="en-US" sz="3200" b="1" dirty="0"/>
          </a:p>
          <a:p>
            <a:r>
              <a:rPr lang="en-US" sz="3200" dirty="0"/>
              <a:t>How Thoughtful Planning about Non-Cash Gifts </a:t>
            </a:r>
            <a:r>
              <a:rPr lang="en-US" sz="3200" dirty="0" smtClean="0"/>
              <a:t>Can Improve </a:t>
            </a:r>
            <a:r>
              <a:rPr lang="en-US" sz="3200" dirty="0"/>
              <a:t>Your Donor Relationships</a:t>
            </a:r>
          </a:p>
        </p:txBody>
      </p:sp>
    </p:spTree>
    <p:extLst>
      <p:ext uri="{BB962C8B-B14F-4D97-AF65-F5344CB8AC3E}">
        <p14:creationId xmlns:p14="http://schemas.microsoft.com/office/powerpoint/2010/main" val="1358822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52400"/>
            <a:ext cx="8229600" cy="6278642"/>
          </a:xfrm>
          <a:prstGeom prst="rect">
            <a:avLst/>
          </a:prstGeom>
        </p:spPr>
        <p:txBody>
          <a:bodyPr wrap="square">
            <a:spAutoFit/>
          </a:bodyPr>
          <a:lstStyle/>
          <a:p>
            <a:pPr algn="ctr">
              <a:spcAft>
                <a:spcPts val="1200"/>
              </a:spcAft>
            </a:pPr>
            <a:r>
              <a:rPr lang="en-US" sz="2800" b="1" i="1" dirty="0" smtClean="0"/>
              <a:t>Why We Don’t!!</a:t>
            </a:r>
          </a:p>
          <a:p>
            <a:r>
              <a:rPr lang="en-US" sz="2800" b="1" dirty="0" smtClean="0"/>
              <a:t>Many </a:t>
            </a:r>
            <a:r>
              <a:rPr lang="en-US" sz="2800" b="1" dirty="0"/>
              <a:t>nonprofit organizations </a:t>
            </a:r>
            <a:r>
              <a:rPr lang="en-US" sz="2800" b="1" dirty="0" smtClean="0"/>
              <a:t>don’t believe </a:t>
            </a:r>
            <a:r>
              <a:rPr lang="en-US" sz="2800" b="1" dirty="0"/>
              <a:t>their fundraising </a:t>
            </a:r>
            <a:r>
              <a:rPr lang="en-US" sz="2800" b="1" dirty="0" smtClean="0"/>
              <a:t>programs are </a:t>
            </a:r>
            <a:r>
              <a:rPr lang="en-US" sz="2800" b="1" dirty="0"/>
              <a:t>sophisticated enough to </a:t>
            </a:r>
            <a:r>
              <a:rPr lang="en-US" sz="2800" b="1" dirty="0" smtClean="0"/>
              <a:t>require a </a:t>
            </a:r>
            <a:r>
              <a:rPr lang="en-US" sz="2800" b="1" dirty="0"/>
              <a:t>gift acceptance policy, </a:t>
            </a:r>
            <a:r>
              <a:rPr lang="en-US" sz="2800" b="1" dirty="0" smtClean="0"/>
              <a:t>especially those </a:t>
            </a:r>
            <a:r>
              <a:rPr lang="en-US" sz="2800" b="1" dirty="0"/>
              <a:t>whose funding is </a:t>
            </a:r>
            <a:r>
              <a:rPr lang="en-US" sz="2800" b="1" dirty="0" smtClean="0"/>
              <a:t>primarily based </a:t>
            </a:r>
            <a:r>
              <a:rPr lang="en-US" sz="2800" b="1" dirty="0"/>
              <a:t>on memberships, </a:t>
            </a:r>
            <a:r>
              <a:rPr lang="en-US" sz="2800" b="1" dirty="0" smtClean="0"/>
              <a:t>annual gifts</a:t>
            </a:r>
            <a:r>
              <a:rPr lang="en-US" sz="2800" b="1" dirty="0"/>
              <a:t>, and special events. But </a:t>
            </a:r>
            <a:r>
              <a:rPr lang="en-US" sz="2800" b="1" dirty="0" smtClean="0"/>
              <a:t>it’s only </a:t>
            </a:r>
            <a:r>
              <a:rPr lang="en-US" sz="2800" b="1" dirty="0"/>
              <a:t>a matter of time before </a:t>
            </a:r>
            <a:r>
              <a:rPr lang="en-US" sz="2800" b="1" dirty="0" smtClean="0"/>
              <a:t>a donor </a:t>
            </a:r>
            <a:r>
              <a:rPr lang="en-US" sz="2800" b="1" dirty="0"/>
              <a:t>offers you a remote </a:t>
            </a:r>
            <a:r>
              <a:rPr lang="en-US" sz="2800" b="1" dirty="0" smtClean="0"/>
              <a:t>desert property</a:t>
            </a:r>
            <a:r>
              <a:rPr lang="en-US" sz="2800" b="1" dirty="0"/>
              <a:t>, a share in a race-horse, </a:t>
            </a:r>
            <a:r>
              <a:rPr lang="en-US" sz="2800" b="1" dirty="0" smtClean="0"/>
              <a:t>or another </a:t>
            </a:r>
            <a:r>
              <a:rPr lang="en-US" sz="2800" b="1" dirty="0"/>
              <a:t>unexpected gift. A </a:t>
            </a:r>
            <a:r>
              <a:rPr lang="en-US" sz="2800" b="1" dirty="0" smtClean="0"/>
              <a:t>well crafted policy </a:t>
            </a:r>
            <a:r>
              <a:rPr lang="en-US" sz="2800" b="1" dirty="0"/>
              <a:t>can help you </a:t>
            </a:r>
            <a:r>
              <a:rPr lang="en-US" sz="2800" b="1" dirty="0" smtClean="0"/>
              <a:t>replace an </a:t>
            </a:r>
            <a:r>
              <a:rPr lang="en-US" sz="2800" b="1" dirty="0"/>
              <a:t>awkward rejection with </a:t>
            </a:r>
            <a:r>
              <a:rPr lang="en-US" sz="2800" b="1" dirty="0" smtClean="0"/>
              <a:t>a structured </a:t>
            </a:r>
            <a:r>
              <a:rPr lang="en-US" sz="2800" b="1" dirty="0"/>
              <a:t>discussion and </a:t>
            </a:r>
            <a:r>
              <a:rPr lang="en-US" sz="2800" b="1" dirty="0" smtClean="0"/>
              <a:t>eventual gift </a:t>
            </a:r>
            <a:r>
              <a:rPr lang="en-US" sz="2800" b="1" dirty="0"/>
              <a:t>that is both meaningful to </a:t>
            </a:r>
            <a:r>
              <a:rPr lang="en-US" sz="2800" b="1" dirty="0" smtClean="0"/>
              <a:t>the donor </a:t>
            </a:r>
            <a:r>
              <a:rPr lang="en-US" sz="2800" b="1" dirty="0"/>
              <a:t>and appropriate to </a:t>
            </a:r>
            <a:r>
              <a:rPr lang="en-US" sz="2800" b="1" dirty="0" smtClean="0"/>
              <a:t>further your </a:t>
            </a:r>
            <a:r>
              <a:rPr lang="en-US" sz="2800" b="1" dirty="0"/>
              <a:t>mission.</a:t>
            </a:r>
          </a:p>
        </p:txBody>
      </p:sp>
    </p:spTree>
    <p:extLst>
      <p:ext uri="{BB962C8B-B14F-4D97-AF65-F5344CB8AC3E}">
        <p14:creationId xmlns:p14="http://schemas.microsoft.com/office/powerpoint/2010/main" val="2693581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0"/>
            <a:ext cx="8229600" cy="6586418"/>
          </a:xfrm>
          <a:prstGeom prst="rect">
            <a:avLst/>
          </a:prstGeom>
        </p:spPr>
        <p:txBody>
          <a:bodyPr wrap="square">
            <a:spAutoFit/>
          </a:bodyPr>
          <a:lstStyle/>
          <a:p>
            <a:pPr>
              <a:spcAft>
                <a:spcPts val="1200"/>
              </a:spcAft>
            </a:pPr>
            <a:r>
              <a:rPr lang="en-US" sz="2800" b="1" i="1" dirty="0"/>
              <a:t>all gifts are not equal</a:t>
            </a:r>
            <a:r>
              <a:rPr lang="en-US" sz="2800" b="1" i="1" dirty="0" smtClean="0"/>
              <a:t>!</a:t>
            </a:r>
          </a:p>
          <a:p>
            <a:r>
              <a:rPr lang="en-US" sz="2400" dirty="0" smtClean="0"/>
              <a:t>Have </a:t>
            </a:r>
            <a:r>
              <a:rPr lang="en-US" sz="2400" dirty="0"/>
              <a:t>you ever answered your office phone and received an offer of a donated timeshare? </a:t>
            </a:r>
            <a:r>
              <a:rPr lang="en-US" sz="2400" dirty="0" smtClean="0"/>
              <a:t>Has a </a:t>
            </a:r>
            <a:r>
              <a:rPr lang="en-US" sz="2400" dirty="0"/>
              <a:t>well-meaning volunteer approached you with a new and exciting way to promote </a:t>
            </a:r>
            <a:r>
              <a:rPr lang="en-US" sz="2400" dirty="0" smtClean="0"/>
              <a:t>future gifts </a:t>
            </a:r>
            <a:r>
              <a:rPr lang="en-US" sz="2400" dirty="0"/>
              <a:t>through a life insurance program? If not, let me assure you that it’s only a matter of </a:t>
            </a:r>
            <a:r>
              <a:rPr lang="en-US" sz="2400" dirty="0" smtClean="0"/>
              <a:t>time until </a:t>
            </a:r>
            <a:r>
              <a:rPr lang="en-US" sz="2400" dirty="0"/>
              <a:t>a scenario like this happens. And if it already has, you may have hesitated to commit </a:t>
            </a:r>
            <a:r>
              <a:rPr lang="en-US" sz="2400" dirty="0" smtClean="0"/>
              <a:t>an answer </a:t>
            </a:r>
            <a:r>
              <a:rPr lang="en-US" sz="2400" dirty="0"/>
              <a:t>and then struggled over the consequences of rejecting or accepting it. All gifts are </a:t>
            </a:r>
            <a:r>
              <a:rPr lang="en-US" sz="2400" dirty="0" smtClean="0"/>
              <a:t>not equal </a:t>
            </a:r>
            <a:r>
              <a:rPr lang="en-US" sz="2400" dirty="0"/>
              <a:t>in their financial value to your organization, nor are they equal in value and impact </a:t>
            </a:r>
            <a:r>
              <a:rPr lang="en-US" sz="2400" dirty="0" smtClean="0"/>
              <a:t>from one </a:t>
            </a:r>
            <a:r>
              <a:rPr lang="en-US" sz="2400" dirty="0"/>
              <a:t>nonprofit to the next. A gift acceptance policy that clearly sets forth your </a:t>
            </a:r>
            <a:r>
              <a:rPr lang="en-US" sz="2400" dirty="0" smtClean="0"/>
              <a:t>organizational position </a:t>
            </a:r>
            <a:r>
              <a:rPr lang="en-US" sz="2400" dirty="0"/>
              <a:t>on non-cash and deferred gifts not only provides you a road map but also </a:t>
            </a:r>
            <a:r>
              <a:rPr lang="en-US" sz="2400" dirty="0" smtClean="0"/>
              <a:t>removes the </a:t>
            </a:r>
            <a:r>
              <a:rPr lang="en-US" sz="2400" dirty="0"/>
              <a:t>development team from the decision-making process and puts it squarely with the </a:t>
            </a:r>
            <a:r>
              <a:rPr lang="en-US" sz="2400" dirty="0" smtClean="0"/>
              <a:t>board of </a:t>
            </a:r>
            <a:r>
              <a:rPr lang="en-US" sz="2400" dirty="0"/>
              <a:t>directors or trustees, where it belongs.</a:t>
            </a:r>
          </a:p>
        </p:txBody>
      </p:sp>
    </p:spTree>
    <p:extLst>
      <p:ext uri="{BB962C8B-B14F-4D97-AF65-F5344CB8AC3E}">
        <p14:creationId xmlns:p14="http://schemas.microsoft.com/office/powerpoint/2010/main" val="1390488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305800" cy="6001643"/>
          </a:xfrm>
          <a:prstGeom prst="rect">
            <a:avLst/>
          </a:prstGeom>
        </p:spPr>
        <p:txBody>
          <a:bodyPr wrap="square">
            <a:spAutoFit/>
          </a:bodyPr>
          <a:lstStyle/>
          <a:p>
            <a:r>
              <a:rPr lang="en-US" sz="3200" dirty="0"/>
              <a:t>When first considering gift acceptance policies, you should start with an </a:t>
            </a:r>
            <a:r>
              <a:rPr lang="en-US" sz="3200" u="sng" dirty="0"/>
              <a:t>inventory</a:t>
            </a:r>
            <a:r>
              <a:rPr lang="en-US" sz="3200" dirty="0"/>
              <a:t> of </a:t>
            </a:r>
            <a:r>
              <a:rPr lang="en-US" sz="3200" dirty="0" smtClean="0"/>
              <a:t>the types </a:t>
            </a:r>
            <a:r>
              <a:rPr lang="en-US" sz="3200" dirty="0"/>
              <a:t>of </a:t>
            </a:r>
            <a:r>
              <a:rPr lang="en-US" sz="3200" u="sng" dirty="0"/>
              <a:t>gifts you currently accept</a:t>
            </a:r>
            <a:r>
              <a:rPr lang="en-US" sz="3200" dirty="0"/>
              <a:t>, coupled with </a:t>
            </a:r>
            <a:r>
              <a:rPr lang="en-US" sz="3200" u="sng" dirty="0"/>
              <a:t>gifts</a:t>
            </a:r>
            <a:r>
              <a:rPr lang="en-US" sz="3200" dirty="0"/>
              <a:t> that have already been </a:t>
            </a:r>
            <a:r>
              <a:rPr lang="en-US" sz="3200" u="sng" dirty="0"/>
              <a:t>offered</a:t>
            </a:r>
            <a:r>
              <a:rPr lang="en-US" sz="3200" dirty="0"/>
              <a:t> but </a:t>
            </a:r>
            <a:r>
              <a:rPr lang="en-US" sz="3200" dirty="0" smtClean="0"/>
              <a:t>that you </a:t>
            </a:r>
            <a:r>
              <a:rPr lang="en-US" sz="3200" dirty="0"/>
              <a:t>have </a:t>
            </a:r>
            <a:r>
              <a:rPr lang="en-US" sz="3200" u="sng" dirty="0"/>
              <a:t>turned down</a:t>
            </a:r>
            <a:r>
              <a:rPr lang="en-US" sz="3200" dirty="0"/>
              <a:t>. </a:t>
            </a:r>
            <a:endParaRPr lang="en-US" sz="3200" dirty="0" smtClean="0"/>
          </a:p>
          <a:p>
            <a:endParaRPr lang="en-US" sz="3200" dirty="0"/>
          </a:p>
          <a:p>
            <a:r>
              <a:rPr lang="en-US" sz="3200" dirty="0" smtClean="0"/>
              <a:t>Add </a:t>
            </a:r>
            <a:r>
              <a:rPr lang="en-US" sz="3200" dirty="0"/>
              <a:t>to your list </a:t>
            </a:r>
            <a:r>
              <a:rPr lang="en-US" sz="3200" u="sng" dirty="0"/>
              <a:t>gifts</a:t>
            </a:r>
            <a:r>
              <a:rPr lang="en-US" sz="3200" dirty="0"/>
              <a:t> that you are </a:t>
            </a:r>
            <a:r>
              <a:rPr lang="en-US" sz="3200" u="sng" dirty="0"/>
              <a:t>considering accepting in the future</a:t>
            </a:r>
            <a:r>
              <a:rPr lang="en-US" sz="3200" dirty="0" smtClean="0"/>
              <a:t>.</a:t>
            </a:r>
          </a:p>
          <a:p>
            <a:endParaRPr lang="en-US" sz="3200" dirty="0"/>
          </a:p>
          <a:p>
            <a:r>
              <a:rPr lang="en-US" sz="3200" dirty="0"/>
              <a:t>With this in hand, you are ready to start the process of formulating your organization’s </a:t>
            </a:r>
            <a:r>
              <a:rPr lang="en-US" sz="3200" b="1" u="sng" dirty="0" smtClean="0"/>
              <a:t>gift acceptance </a:t>
            </a:r>
            <a:r>
              <a:rPr lang="en-US" sz="3200" b="1" u="sng" dirty="0"/>
              <a:t>policies</a:t>
            </a:r>
            <a:r>
              <a:rPr lang="en-US" sz="3200" dirty="0"/>
              <a:t>.</a:t>
            </a:r>
          </a:p>
        </p:txBody>
      </p:sp>
    </p:spTree>
    <p:extLst>
      <p:ext uri="{BB962C8B-B14F-4D97-AF65-F5344CB8AC3E}">
        <p14:creationId xmlns:p14="http://schemas.microsoft.com/office/powerpoint/2010/main" val="2520015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457200" y="762000"/>
            <a:ext cx="8534400" cy="4602162"/>
          </a:xfrm>
        </p:spPr>
        <p:txBody>
          <a:bodyPr>
            <a:normAutofit fontScale="92500" lnSpcReduction="10000"/>
          </a:bodyPr>
          <a:lstStyle/>
          <a:p>
            <a:r>
              <a:rPr lang="en-US" sz="3800" b="1" dirty="0" smtClean="0"/>
              <a:t>Policies </a:t>
            </a:r>
            <a:r>
              <a:rPr lang="en-US" sz="3800" b="1" dirty="0"/>
              <a:t>allow staff to maintain consistency </a:t>
            </a:r>
            <a:r>
              <a:rPr lang="en-US" sz="3800" b="1" dirty="0" smtClean="0"/>
              <a:t>and standards</a:t>
            </a:r>
            <a:endParaRPr lang="en-US" sz="3800" b="1" dirty="0"/>
          </a:p>
          <a:p>
            <a:endParaRPr lang="en-US" dirty="0" smtClean="0"/>
          </a:p>
          <a:p>
            <a:r>
              <a:rPr lang="en-US" sz="3800" b="1" dirty="0" smtClean="0"/>
              <a:t>What </a:t>
            </a:r>
            <a:r>
              <a:rPr lang="en-US" sz="3800" b="1" dirty="0"/>
              <a:t>should the policies include</a:t>
            </a:r>
            <a:r>
              <a:rPr lang="en-US" sz="3800" b="1" dirty="0" smtClean="0"/>
              <a:t>?</a:t>
            </a:r>
            <a:r>
              <a:rPr lang="en-US" sz="3800" b="1" dirty="0"/>
              <a:t> </a:t>
            </a:r>
            <a:endParaRPr lang="en-US" sz="3800" b="1" dirty="0" smtClean="0"/>
          </a:p>
          <a:p>
            <a:pPr marL="45720" indent="0">
              <a:buNone/>
            </a:pPr>
            <a:endParaRPr lang="en-US" sz="3800" b="1" dirty="0" smtClean="0"/>
          </a:p>
          <a:p>
            <a:pPr marL="45720" indent="0">
              <a:buNone/>
            </a:pPr>
            <a:r>
              <a:rPr lang="en-US" sz="3800" b="1" dirty="0" smtClean="0"/>
              <a:t>First – A statement </a:t>
            </a:r>
            <a:r>
              <a:rPr lang="en-US" sz="3800" b="1" dirty="0"/>
              <a:t>on the organization’s mission and purpose of the gift </a:t>
            </a:r>
            <a:r>
              <a:rPr lang="en-US" sz="3800" b="1" dirty="0" smtClean="0"/>
              <a:t>policies</a:t>
            </a:r>
            <a:endParaRPr lang="en-US" sz="3800" dirty="0"/>
          </a:p>
        </p:txBody>
      </p:sp>
    </p:spTree>
    <p:extLst>
      <p:ext uri="{BB962C8B-B14F-4D97-AF65-F5344CB8AC3E}">
        <p14:creationId xmlns:p14="http://schemas.microsoft.com/office/powerpoint/2010/main" val="332706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457200" y="685800"/>
            <a:ext cx="8229600" cy="5715000"/>
          </a:xfrm>
        </p:spPr>
        <p:txBody>
          <a:bodyPr>
            <a:normAutofit/>
          </a:bodyPr>
          <a:lstStyle/>
          <a:p>
            <a:r>
              <a:rPr lang="en-US" sz="2800" dirty="0" smtClean="0"/>
              <a:t>Guidelines </a:t>
            </a:r>
            <a:r>
              <a:rPr lang="en-US" sz="2800" dirty="0"/>
              <a:t>on when to use outside legal counsel;</a:t>
            </a:r>
          </a:p>
          <a:p>
            <a:r>
              <a:rPr lang="en-US" sz="2800" dirty="0" smtClean="0"/>
              <a:t>A </a:t>
            </a:r>
            <a:r>
              <a:rPr lang="en-US" sz="2800" dirty="0"/>
              <a:t>list of the types of gifts that can be accepted on behalf of the organization by</a:t>
            </a:r>
          </a:p>
          <a:p>
            <a:r>
              <a:rPr lang="en-US" sz="2800" dirty="0" smtClean="0"/>
              <a:t>staff </a:t>
            </a:r>
            <a:r>
              <a:rPr lang="en-US" sz="2800" dirty="0"/>
              <a:t>and the types of gifts that require approval from the </a:t>
            </a:r>
            <a:r>
              <a:rPr lang="en-US" sz="2800" dirty="0" smtClean="0"/>
              <a:t>Trust Management Committee chief executive or </a:t>
            </a:r>
            <a:r>
              <a:rPr lang="en-US" sz="2800" dirty="0"/>
              <a:t>chief financial officer;</a:t>
            </a:r>
          </a:p>
          <a:p>
            <a:r>
              <a:rPr lang="en-US" sz="2800" dirty="0" smtClean="0"/>
              <a:t>a </a:t>
            </a:r>
            <a:r>
              <a:rPr lang="en-US" sz="2800" dirty="0"/>
              <a:t>description of the types of gift restrictions that are acceptable;</a:t>
            </a:r>
          </a:p>
          <a:p>
            <a:r>
              <a:rPr lang="en-US" sz="2800" dirty="0"/>
              <a:t>a</a:t>
            </a:r>
            <a:r>
              <a:rPr lang="en-US" sz="2800" dirty="0" smtClean="0"/>
              <a:t> </a:t>
            </a:r>
            <a:r>
              <a:rPr lang="en-US" sz="2800" dirty="0"/>
              <a:t>listing of the types of planned gift vehicles accepted;</a:t>
            </a:r>
          </a:p>
          <a:p>
            <a:r>
              <a:rPr lang="en-US" sz="2800" dirty="0"/>
              <a:t>a</a:t>
            </a:r>
            <a:r>
              <a:rPr lang="en-US" sz="2800" dirty="0" smtClean="0"/>
              <a:t> </a:t>
            </a:r>
            <a:r>
              <a:rPr lang="en-US" sz="2800" dirty="0"/>
              <a:t>description of the form of gifts accepted</a:t>
            </a:r>
            <a:r>
              <a:rPr lang="en-US" sz="2800" dirty="0" smtClean="0"/>
              <a:t>;</a:t>
            </a:r>
            <a:endParaRPr lang="en-US" dirty="0"/>
          </a:p>
        </p:txBody>
      </p:sp>
    </p:spTree>
    <p:extLst>
      <p:ext uri="{BB962C8B-B14F-4D97-AF65-F5344CB8AC3E}">
        <p14:creationId xmlns:p14="http://schemas.microsoft.com/office/powerpoint/2010/main" val="17638313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685800"/>
            <a:ext cx="8305800" cy="5509200"/>
          </a:xfrm>
          <a:prstGeom prst="rect">
            <a:avLst/>
          </a:prstGeom>
        </p:spPr>
        <p:txBody>
          <a:bodyPr wrap="square">
            <a:spAutoFit/>
          </a:bodyPr>
          <a:lstStyle/>
          <a:p>
            <a:r>
              <a:rPr lang="en-US" dirty="0" smtClean="0"/>
              <a:t> </a:t>
            </a:r>
            <a:r>
              <a:rPr lang="en-US" sz="3200" dirty="0" smtClean="0"/>
              <a:t>A statement regarding the disposition of gifts accepted;</a:t>
            </a:r>
          </a:p>
          <a:p>
            <a:r>
              <a:rPr lang="en-US" sz="3200" dirty="0" smtClean="0"/>
              <a:t>A statement regarding the organization’s role in gift administration;</a:t>
            </a:r>
          </a:p>
          <a:p>
            <a:r>
              <a:rPr lang="en-US" sz="3200" dirty="0" smtClean="0"/>
              <a:t>A statement regarding the responsible party for legal and professional fees to</a:t>
            </a:r>
          </a:p>
          <a:p>
            <a:r>
              <a:rPr lang="en-US" sz="3200" dirty="0" smtClean="0"/>
              <a:t>complete the gift;</a:t>
            </a:r>
          </a:p>
          <a:p>
            <a:r>
              <a:rPr lang="en-US" sz="3200" dirty="0" smtClean="0"/>
              <a:t>A statement of appropriate reporting, counting, and valuation of gifts on the</a:t>
            </a:r>
          </a:p>
          <a:p>
            <a:r>
              <a:rPr lang="en-US" sz="3200" dirty="0" smtClean="0"/>
              <a:t>nonprofit books;</a:t>
            </a:r>
          </a:p>
          <a:p>
            <a:r>
              <a:rPr lang="en-US" sz="3200" dirty="0" smtClean="0"/>
              <a:t>Regular review and changes to the policies.</a:t>
            </a:r>
            <a:endParaRPr lang="en-US" sz="3200" dirty="0"/>
          </a:p>
        </p:txBody>
      </p:sp>
    </p:spTree>
    <p:extLst>
      <p:ext uri="{BB962C8B-B14F-4D97-AF65-F5344CB8AC3E}">
        <p14:creationId xmlns:p14="http://schemas.microsoft.com/office/powerpoint/2010/main" val="384706964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330</TotalTime>
  <Words>1156</Words>
  <Application>Microsoft Office PowerPoint</Application>
  <PresentationFormat>On-screen Show (4:3)</PresentationFormat>
  <Paragraphs>47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Slipstream</vt:lpstr>
      <vt:lpstr>Charitable Giving </vt:lpstr>
      <vt:lpstr>GIFT ACCEPTANCE POLICIES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Cy pres</vt:lpstr>
      <vt:lpstr>Cy pres</vt:lpstr>
      <vt:lpstr>ENDOWMENTS</vt:lpstr>
      <vt:lpstr>ENDOWMENTS</vt:lpstr>
      <vt:lpstr>ENDOWMENTS</vt:lpstr>
      <vt:lpstr>ENDOWMENTS</vt:lpstr>
    </vt:vector>
  </TitlesOfParts>
  <Company>S.D.A. Church World Headquarters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Charitable Giving</dc:title>
  <dc:creator>Dodge, Gary</dc:creator>
  <cp:lastModifiedBy>Cameron, Gwendolyn J.</cp:lastModifiedBy>
  <cp:revision>13</cp:revision>
  <dcterms:created xsi:type="dcterms:W3CDTF">2013-04-30T00:10:59Z</dcterms:created>
  <dcterms:modified xsi:type="dcterms:W3CDTF">2015-05-20T22:39:03Z</dcterms:modified>
</cp:coreProperties>
</file>