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showGuides="1">
      <p:cViewPr varScale="1">
        <p:scale>
          <a:sx n="66" d="100"/>
          <a:sy n="66" d="100"/>
        </p:scale>
        <p:origin x="-596"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6FD27-D6C1-442A-976D-C4316D619C23}" type="datetimeFigureOut">
              <a:rPr lang="en-US" smtClean="0"/>
              <a:t>5/21/2015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924EB-8B37-4A33-A91C-09F23652E5C0}" type="slidenum">
              <a:rPr lang="en-US" smtClean="0"/>
              <a:t>‹#›</a:t>
            </a:fld>
            <a:endParaRPr lang="en-US"/>
          </a:p>
        </p:txBody>
      </p:sp>
    </p:spTree>
    <p:extLst>
      <p:ext uri="{BB962C8B-B14F-4D97-AF65-F5344CB8AC3E}">
        <p14:creationId xmlns:p14="http://schemas.microsoft.com/office/powerpoint/2010/main" val="28721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altLang="en-US" smtClean="0"/>
              <a:t>Treasury requires 1) one or two lives, 2) min 10% charitable deduction, 3) non guaranteed min or max payments, 4) annuity can’t be adjusted based on income earned by annuity. </a:t>
            </a:r>
          </a:p>
        </p:txBody>
      </p:sp>
      <p:sp>
        <p:nvSpPr>
          <p:cNvPr id="23556" name="Slide Number Placeholder 3"/>
          <p:cNvSpPr>
            <a:spLocks noGrp="1"/>
          </p:cNvSpPr>
          <p:nvPr>
            <p:ph type="sldNum" sz="quarter" idx="5"/>
          </p:nvPr>
        </p:nvSpPr>
        <p:spPr>
          <a:noFill/>
        </p:spPr>
        <p:txBody>
          <a:bodyPr/>
          <a:lstStyle>
            <a:lvl1pPr defTabSz="917575">
              <a:defRPr sz="2400">
                <a:solidFill>
                  <a:schemeClr val="tx1"/>
                </a:solidFill>
                <a:latin typeface="Times New Roman" panose="02020603050405020304" pitchFamily="18" charset="0"/>
              </a:defRPr>
            </a:lvl1pPr>
            <a:lvl2pPr marL="742950" indent="-285750" defTabSz="917575">
              <a:defRPr sz="2400">
                <a:solidFill>
                  <a:schemeClr val="tx1"/>
                </a:solidFill>
                <a:latin typeface="Times New Roman" panose="02020603050405020304" pitchFamily="18" charset="0"/>
              </a:defRPr>
            </a:lvl2pPr>
            <a:lvl3pPr marL="1143000" indent="-228600" defTabSz="917575">
              <a:defRPr sz="2400">
                <a:solidFill>
                  <a:schemeClr val="tx1"/>
                </a:solidFill>
                <a:latin typeface="Times New Roman" panose="02020603050405020304" pitchFamily="18" charset="0"/>
              </a:defRPr>
            </a:lvl3pPr>
            <a:lvl4pPr marL="1600200" indent="-228600" defTabSz="917575">
              <a:defRPr sz="2400">
                <a:solidFill>
                  <a:schemeClr val="tx1"/>
                </a:solidFill>
                <a:latin typeface="Times New Roman" panose="02020603050405020304" pitchFamily="18" charset="0"/>
              </a:defRPr>
            </a:lvl4pPr>
            <a:lvl5pPr marL="2057400" indent="-228600" defTabSz="917575">
              <a:defRPr sz="2400">
                <a:solidFill>
                  <a:schemeClr val="tx1"/>
                </a:solidFill>
                <a:latin typeface="Times New Roman" panose="02020603050405020304" pitchFamily="18" charset="0"/>
              </a:defRPr>
            </a:lvl5pPr>
            <a:lvl6pPr marL="2514600" indent="-228600" defTabSz="9175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175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175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17575" eaLnBrk="0" fontAlgn="base" hangingPunct="0">
              <a:spcBef>
                <a:spcPct val="0"/>
              </a:spcBef>
              <a:spcAft>
                <a:spcPct val="0"/>
              </a:spcAft>
              <a:defRPr sz="2400">
                <a:solidFill>
                  <a:schemeClr val="tx1"/>
                </a:solidFill>
                <a:latin typeface="Times New Roman" panose="02020603050405020304" pitchFamily="18" charset="0"/>
              </a:defRPr>
            </a:lvl9pPr>
          </a:lstStyle>
          <a:p>
            <a:fld id="{04783B4A-29CE-4AE2-810A-051E3B6CBF6D}" type="slidenum">
              <a:rPr lang="en-US" altLang="en-US" sz="1200" smtClean="0">
                <a:solidFill>
                  <a:srgbClr val="000000"/>
                </a:solidFill>
              </a:rPr>
              <a:pPr/>
              <a:t>8</a:t>
            </a:fld>
            <a:endParaRPr lang="en-US" altLang="en-US" sz="1200" smtClean="0">
              <a:solidFill>
                <a:srgbClr val="000000"/>
              </a:solidFill>
            </a:endParaRPr>
          </a:p>
        </p:txBody>
      </p:sp>
    </p:spTree>
    <p:extLst>
      <p:ext uri="{BB962C8B-B14F-4D97-AF65-F5344CB8AC3E}">
        <p14:creationId xmlns:p14="http://schemas.microsoft.com/office/powerpoint/2010/main" val="47016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altLang="en-US" smtClean="0"/>
              <a:t>Most Charities use some type of software like PGCalc or Crescendo to calculate the payout rate.</a:t>
            </a:r>
          </a:p>
        </p:txBody>
      </p:sp>
      <p:sp>
        <p:nvSpPr>
          <p:cNvPr id="29700" name="Slide Number Placeholder 3"/>
          <p:cNvSpPr>
            <a:spLocks noGrp="1"/>
          </p:cNvSpPr>
          <p:nvPr>
            <p:ph type="sldNum" sz="quarter" idx="5"/>
          </p:nvPr>
        </p:nvSpPr>
        <p:spPr>
          <a:noFill/>
        </p:spPr>
        <p:txBody>
          <a:bodyPr/>
          <a:lstStyle>
            <a:lvl1pPr defTabSz="917575">
              <a:defRPr sz="2400">
                <a:solidFill>
                  <a:schemeClr val="tx1"/>
                </a:solidFill>
                <a:latin typeface="Times New Roman" panose="02020603050405020304" pitchFamily="18" charset="0"/>
              </a:defRPr>
            </a:lvl1pPr>
            <a:lvl2pPr marL="742950" indent="-285750" defTabSz="917575">
              <a:defRPr sz="2400">
                <a:solidFill>
                  <a:schemeClr val="tx1"/>
                </a:solidFill>
                <a:latin typeface="Times New Roman" panose="02020603050405020304" pitchFamily="18" charset="0"/>
              </a:defRPr>
            </a:lvl2pPr>
            <a:lvl3pPr marL="1143000" indent="-228600" defTabSz="917575">
              <a:defRPr sz="2400">
                <a:solidFill>
                  <a:schemeClr val="tx1"/>
                </a:solidFill>
                <a:latin typeface="Times New Roman" panose="02020603050405020304" pitchFamily="18" charset="0"/>
              </a:defRPr>
            </a:lvl3pPr>
            <a:lvl4pPr marL="1600200" indent="-228600" defTabSz="917575">
              <a:defRPr sz="2400">
                <a:solidFill>
                  <a:schemeClr val="tx1"/>
                </a:solidFill>
                <a:latin typeface="Times New Roman" panose="02020603050405020304" pitchFamily="18" charset="0"/>
              </a:defRPr>
            </a:lvl4pPr>
            <a:lvl5pPr marL="2057400" indent="-228600" defTabSz="917575">
              <a:defRPr sz="2400">
                <a:solidFill>
                  <a:schemeClr val="tx1"/>
                </a:solidFill>
                <a:latin typeface="Times New Roman" panose="02020603050405020304" pitchFamily="18" charset="0"/>
              </a:defRPr>
            </a:lvl5pPr>
            <a:lvl6pPr marL="2514600" indent="-228600" defTabSz="9175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175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175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17575" eaLnBrk="0" fontAlgn="base" hangingPunct="0">
              <a:spcBef>
                <a:spcPct val="0"/>
              </a:spcBef>
              <a:spcAft>
                <a:spcPct val="0"/>
              </a:spcAft>
              <a:defRPr sz="2400">
                <a:solidFill>
                  <a:schemeClr val="tx1"/>
                </a:solidFill>
                <a:latin typeface="Times New Roman" panose="02020603050405020304" pitchFamily="18" charset="0"/>
              </a:defRPr>
            </a:lvl9pPr>
          </a:lstStyle>
          <a:p>
            <a:fld id="{6DE440AE-5B56-4700-A893-A463C6DC9C76}" type="slidenum">
              <a:rPr lang="en-US" altLang="en-US" sz="1200" smtClean="0">
                <a:solidFill>
                  <a:srgbClr val="000000"/>
                </a:solidFill>
              </a:rPr>
              <a:pPr/>
              <a:t>13</a:t>
            </a:fld>
            <a:endParaRPr lang="en-US" altLang="en-US" sz="1200" smtClean="0">
              <a:solidFill>
                <a:srgbClr val="000000"/>
              </a:solidFill>
            </a:endParaRPr>
          </a:p>
        </p:txBody>
      </p:sp>
    </p:spTree>
    <p:extLst>
      <p:ext uri="{BB962C8B-B14F-4D97-AF65-F5344CB8AC3E}">
        <p14:creationId xmlns:p14="http://schemas.microsoft.com/office/powerpoint/2010/main" val="1817741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r>
              <a:rPr lang="en-US" altLang="en-US" smtClean="0"/>
              <a:t>Spread IF the annuity can’t be re-assigned to a different charity AND the donor (or donor and spouse) is the annuitant.  If someone other than donor is the annuitant, then the donor must recognize the capital gain in the year of the gift (except for the part allocated to the gift portion which is by-passed.)</a:t>
            </a:r>
          </a:p>
        </p:txBody>
      </p:sp>
      <p:sp>
        <p:nvSpPr>
          <p:cNvPr id="55300" name="Slide Number Placeholder 3"/>
          <p:cNvSpPr>
            <a:spLocks noGrp="1"/>
          </p:cNvSpPr>
          <p:nvPr>
            <p:ph type="sldNum" sz="quarter" idx="5"/>
          </p:nvPr>
        </p:nvSpPr>
        <p:spPr>
          <a:noFill/>
        </p:spPr>
        <p:txBody>
          <a:bodyPr/>
          <a:lstStyle>
            <a:lvl1pPr defTabSz="917575">
              <a:defRPr sz="2400">
                <a:solidFill>
                  <a:schemeClr val="tx1"/>
                </a:solidFill>
                <a:latin typeface="Times New Roman" panose="02020603050405020304" pitchFamily="18" charset="0"/>
              </a:defRPr>
            </a:lvl1pPr>
            <a:lvl2pPr marL="742950" indent="-285750" defTabSz="917575">
              <a:defRPr sz="2400">
                <a:solidFill>
                  <a:schemeClr val="tx1"/>
                </a:solidFill>
                <a:latin typeface="Times New Roman" panose="02020603050405020304" pitchFamily="18" charset="0"/>
              </a:defRPr>
            </a:lvl2pPr>
            <a:lvl3pPr marL="1143000" indent="-228600" defTabSz="917575">
              <a:defRPr sz="2400">
                <a:solidFill>
                  <a:schemeClr val="tx1"/>
                </a:solidFill>
                <a:latin typeface="Times New Roman" panose="02020603050405020304" pitchFamily="18" charset="0"/>
              </a:defRPr>
            </a:lvl3pPr>
            <a:lvl4pPr marL="1600200" indent="-228600" defTabSz="917575">
              <a:defRPr sz="2400">
                <a:solidFill>
                  <a:schemeClr val="tx1"/>
                </a:solidFill>
                <a:latin typeface="Times New Roman" panose="02020603050405020304" pitchFamily="18" charset="0"/>
              </a:defRPr>
            </a:lvl4pPr>
            <a:lvl5pPr marL="2057400" indent="-228600" defTabSz="917575">
              <a:defRPr sz="2400">
                <a:solidFill>
                  <a:schemeClr val="tx1"/>
                </a:solidFill>
                <a:latin typeface="Times New Roman" panose="02020603050405020304" pitchFamily="18" charset="0"/>
              </a:defRPr>
            </a:lvl5pPr>
            <a:lvl6pPr marL="2514600" indent="-228600" defTabSz="9175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175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175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17575" eaLnBrk="0" fontAlgn="base" hangingPunct="0">
              <a:spcBef>
                <a:spcPct val="0"/>
              </a:spcBef>
              <a:spcAft>
                <a:spcPct val="0"/>
              </a:spcAft>
              <a:defRPr sz="2400">
                <a:solidFill>
                  <a:schemeClr val="tx1"/>
                </a:solidFill>
                <a:latin typeface="Times New Roman" panose="02020603050405020304" pitchFamily="18" charset="0"/>
              </a:defRPr>
            </a:lvl9pPr>
          </a:lstStyle>
          <a:p>
            <a:fld id="{A31338BB-ED64-46B9-BBFB-B1EFAE7750C9}" type="slidenum">
              <a:rPr lang="en-US" altLang="en-US" sz="1200" smtClean="0">
                <a:solidFill>
                  <a:srgbClr val="000000"/>
                </a:solidFill>
              </a:rPr>
              <a:pPr/>
              <a:t>37</a:t>
            </a:fld>
            <a:endParaRPr lang="en-US" altLang="en-US" sz="1200" smtClean="0">
              <a:solidFill>
                <a:srgbClr val="000000"/>
              </a:solidFill>
            </a:endParaRPr>
          </a:p>
        </p:txBody>
      </p:sp>
    </p:spTree>
    <p:extLst>
      <p:ext uri="{BB962C8B-B14F-4D97-AF65-F5344CB8AC3E}">
        <p14:creationId xmlns:p14="http://schemas.microsoft.com/office/powerpoint/2010/main" val="256786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5" name="Rectangle 20"/>
          <p:cNvSpPr>
            <a:spLocks noChangeArrowheads="1"/>
          </p:cNvSpPr>
          <p:nvPr/>
        </p:nvSpPr>
        <p:spPr bwMode="white">
          <a:xfrm>
            <a:off x="11988800" y="3175"/>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6" name="Rectangle 23"/>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7" name="Rectangle 24"/>
          <p:cNvSpPr>
            <a:spLocks noChangeArrowheads="1"/>
          </p:cNvSpPr>
          <p:nvPr/>
        </p:nvSpPr>
        <p:spPr bwMode="white">
          <a:xfrm>
            <a:off x="0" y="0"/>
            <a:ext cx="12192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 name="Rectangle 9"/>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1" name="Straight Connector 10"/>
          <p:cNvSpPr>
            <a:spLocks noChangeShapeType="1"/>
          </p:cNvSpPr>
          <p:nvPr/>
        </p:nvSpPr>
        <p:spPr bwMode="auto">
          <a:xfrm>
            <a:off x="207434" y="241935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2" name="Rectangle 11"/>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13" name="Oval 12"/>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5816600" y="2209800"/>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914400" y="381000"/>
            <a:ext cx="103632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3A253F97-0FE9-4E90-9890-571D6FA67A2E}" type="datetimeFigureOut">
              <a:rPr lang="en-US"/>
              <a:pPr>
                <a:defRPr/>
              </a:pPr>
              <a:t>5/21/2015</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5791200" y="2198689"/>
            <a:ext cx="609600" cy="441325"/>
          </a:xfrm>
        </p:spPr>
        <p:txBody>
          <a:bodyPr/>
          <a:lstStyle>
            <a:lvl1pPr>
              <a:defRPr/>
            </a:lvl1pPr>
          </a:lstStyle>
          <a:p>
            <a:pPr>
              <a:defRPr/>
            </a:pPr>
            <a:fld id="{BC4CDD56-C898-49B6-A536-366B8EEA26D2}" type="slidenum">
              <a:rPr lang="en-US" altLang="en-US"/>
              <a:pPr>
                <a:defRPr/>
              </a:pPr>
              <a:t>‹#›</a:t>
            </a:fld>
            <a:endParaRPr lang="en-US" altLang="en-US"/>
          </a:p>
        </p:txBody>
      </p:sp>
    </p:spTree>
    <p:extLst>
      <p:ext uri="{BB962C8B-B14F-4D97-AF65-F5344CB8AC3E}">
        <p14:creationId xmlns:p14="http://schemas.microsoft.com/office/powerpoint/2010/main" val="250845815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BA6DAD-4B28-411C-A764-7D9B0D958576}" type="datetimeFigureOut">
              <a:rPr lang="en-US"/>
              <a:pPr>
                <a:defRPr/>
              </a:pPr>
              <a:t>5/21/2015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D50EEA-FF50-4DF7-B274-A41B22D8F560}" type="slidenum">
              <a:rPr lang="en-US" altLang="en-US"/>
              <a:pPr>
                <a:defRPr/>
              </a:pPr>
              <a:t>‹#›</a:t>
            </a:fld>
            <a:endParaRPr lang="en-US" altLang="en-US"/>
          </a:p>
        </p:txBody>
      </p:sp>
    </p:spTree>
    <p:extLst>
      <p:ext uri="{BB962C8B-B14F-4D97-AF65-F5344CB8AC3E}">
        <p14:creationId xmlns:p14="http://schemas.microsoft.com/office/powerpoint/2010/main" val="257238725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5" name="Rectangle 20"/>
          <p:cNvSpPr>
            <a:spLocks noChangeArrowheads="1"/>
          </p:cNvSpPr>
          <p:nvPr/>
        </p:nvSpPr>
        <p:spPr bwMode="white">
          <a:xfrm>
            <a:off x="9347200" y="0"/>
            <a:ext cx="28448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6" name="Rectangle 23"/>
          <p:cNvSpPr>
            <a:spLocks noChangeArrowheads="1"/>
          </p:cNvSpPr>
          <p:nvPr/>
        </p:nvSpPr>
        <p:spPr bwMode="white">
          <a:xfrm>
            <a:off x="0" y="1"/>
            <a:ext cx="12192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7" name="Rectangle 24"/>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8" name="Rectangle 7"/>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9" name="Rectangle 8"/>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10" name="Straight Connector 9"/>
          <p:cNvSpPr>
            <a:spLocks noChangeShapeType="1"/>
          </p:cNvSpPr>
          <p:nvPr/>
        </p:nvSpPr>
        <p:spPr bwMode="auto">
          <a:xfrm rot="5400000">
            <a:off x="6402388"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1" name="Oval 10"/>
          <p:cNvSpPr/>
          <p:nvPr/>
        </p:nvSpPr>
        <p:spPr>
          <a:xfrm>
            <a:off x="9118600"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2" name="Oval 11"/>
          <p:cNvSpPr/>
          <p:nvPr/>
        </p:nvSpPr>
        <p:spPr>
          <a:xfrm>
            <a:off x="9245600" y="3021013"/>
            <a:ext cx="560917"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9220200" y="3009901"/>
            <a:ext cx="609600" cy="441325"/>
          </a:xfrm>
        </p:spPr>
        <p:txBody>
          <a:bodyPr/>
          <a:lstStyle>
            <a:lvl1pPr>
              <a:defRPr/>
            </a:lvl1pPr>
          </a:lstStyle>
          <a:p>
            <a:pPr>
              <a:defRPr/>
            </a:pPr>
            <a:fld id="{270A86A2-8B6E-4678-8C52-D49FA545CCBC}" type="slidenum">
              <a:rPr lang="en-US" altLang="en-US"/>
              <a:pPr>
                <a:defRPr/>
              </a:pPr>
              <a:t>‹#›</a:t>
            </a:fld>
            <a:endParaRPr lang="en-US" altLang="en-US"/>
          </a:p>
        </p:txBody>
      </p:sp>
      <p:sp>
        <p:nvSpPr>
          <p:cNvPr id="14" name="Date Placeholder 3"/>
          <p:cNvSpPr>
            <a:spLocks noGrp="1"/>
          </p:cNvSpPr>
          <p:nvPr>
            <p:ph type="dt" sz="half" idx="11"/>
          </p:nvPr>
        </p:nvSpPr>
        <p:spPr/>
        <p:txBody>
          <a:bodyPr/>
          <a:lstStyle>
            <a:lvl1pPr>
              <a:defRPr/>
            </a:lvl1pPr>
          </a:lstStyle>
          <a:p>
            <a:pPr>
              <a:defRPr/>
            </a:pPr>
            <a:fld id="{C15D8EBE-5670-46F6-A433-28484D426185}" type="datetimeFigureOut">
              <a:rPr lang="en-US"/>
              <a:pPr>
                <a:defRPr/>
              </a:pPr>
              <a:t>5/21/2015</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941762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402336" y="1527048"/>
            <a:ext cx="1133856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3E1E87-175F-4F58-AE7B-89C29D9A791F}" type="datetimeFigureOut">
              <a:rPr lang="en-US"/>
              <a:pPr>
                <a:defRPr/>
              </a:pPr>
              <a:t>5/21/2015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5816600" y="1027114"/>
            <a:ext cx="609600" cy="441325"/>
          </a:xfrm>
        </p:spPr>
        <p:txBody>
          <a:bodyPr/>
          <a:lstStyle>
            <a:lvl1pPr>
              <a:defRPr/>
            </a:lvl1pPr>
          </a:lstStyle>
          <a:p>
            <a:pPr>
              <a:defRPr/>
            </a:pPr>
            <a:fld id="{E7829E96-56D8-44BB-8F43-CB3FFE3F7D05}" type="slidenum">
              <a:rPr lang="en-US" altLang="en-US"/>
              <a:pPr>
                <a:defRPr/>
              </a:pPr>
              <a:t>‹#›</a:t>
            </a:fld>
            <a:endParaRPr lang="en-US" altLang="en-US"/>
          </a:p>
        </p:txBody>
      </p:sp>
    </p:spTree>
    <p:extLst>
      <p:ext uri="{BB962C8B-B14F-4D97-AF65-F5344CB8AC3E}">
        <p14:creationId xmlns:p14="http://schemas.microsoft.com/office/powerpoint/2010/main" val="385909270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5" name="Rectangle 20"/>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6" name="Rectangle 23"/>
          <p:cNvSpPr>
            <a:spLocks noChangeArrowheads="1"/>
          </p:cNvSpPr>
          <p:nvPr/>
        </p:nvSpPr>
        <p:spPr bwMode="white">
          <a:xfrm>
            <a:off x="0" y="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7" name="Rectangle 24"/>
          <p:cNvSpPr>
            <a:spLocks noChangeArrowheads="1"/>
          </p:cNvSpPr>
          <p:nvPr/>
        </p:nvSpPr>
        <p:spPr bwMode="white">
          <a:xfrm>
            <a:off x="11988800" y="1905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8" name="Rectangle 25"/>
          <p:cNvSpPr>
            <a:spLocks noChangeArrowheads="1"/>
          </p:cNvSpPr>
          <p:nvPr/>
        </p:nvSpPr>
        <p:spPr bwMode="white">
          <a:xfrm>
            <a:off x="203200" y="2286000"/>
            <a:ext cx="11777133"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9" name="Rectangle 26"/>
          <p:cNvSpPr>
            <a:spLocks noChangeArrowheads="1"/>
          </p:cNvSpPr>
          <p:nvPr/>
        </p:nvSpPr>
        <p:spPr bwMode="auto">
          <a:xfrm>
            <a:off x="207434" y="142875"/>
            <a:ext cx="11777133"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 name="Rectangle 9"/>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1" name="Rectangle 10"/>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12" name="Straight Connector 11"/>
          <p:cNvSpPr>
            <a:spLocks noChangeShapeType="1"/>
          </p:cNvSpPr>
          <p:nvPr/>
        </p:nvSpPr>
        <p:spPr bwMode="auto">
          <a:xfrm>
            <a:off x="203200" y="2438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3" name="Oval 12"/>
          <p:cNvSpPr/>
          <p:nvPr/>
        </p:nvSpPr>
        <p:spPr>
          <a:xfrm>
            <a:off x="5689600" y="211455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5816600" y="2209800"/>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Text Placeholder 2"/>
          <p:cNvSpPr>
            <a:spLocks noGrp="1"/>
          </p:cNvSpPr>
          <p:nvPr>
            <p:ph type="body" idx="1"/>
          </p:nvPr>
        </p:nvSpPr>
        <p:spPr>
          <a:xfrm>
            <a:off x="1824568" y="2743200"/>
            <a:ext cx="8640232"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963084" y="533400"/>
            <a:ext cx="103632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2DDF96B9-8D41-4D73-B598-7DC976F75EC2}" type="datetimeFigureOut">
              <a:rPr lang="en-US"/>
              <a:pPr>
                <a:defRPr/>
              </a:pPr>
              <a:t>5/21/2015</a:t>
            </a:fld>
            <a:endParaRPr lang="en-US"/>
          </a:p>
        </p:txBody>
      </p:sp>
      <p:sp>
        <p:nvSpPr>
          <p:cNvPr id="17" name="Slide Number Placeholder 5"/>
          <p:cNvSpPr>
            <a:spLocks noGrp="1"/>
          </p:cNvSpPr>
          <p:nvPr>
            <p:ph type="sldNum" sz="quarter" idx="12"/>
          </p:nvPr>
        </p:nvSpPr>
        <p:spPr>
          <a:xfrm>
            <a:off x="5791200" y="2198689"/>
            <a:ext cx="609600" cy="441325"/>
          </a:xfrm>
        </p:spPr>
        <p:txBody>
          <a:bodyPr/>
          <a:lstStyle>
            <a:lvl1pPr>
              <a:defRPr/>
            </a:lvl1pPr>
          </a:lstStyle>
          <a:p>
            <a:pPr>
              <a:defRPr/>
            </a:pPr>
            <a:fld id="{F1323CCC-D36A-4785-9692-B81605086D78}" type="slidenum">
              <a:rPr lang="en-US" altLang="en-US"/>
              <a:pPr>
                <a:defRPr/>
              </a:pPr>
              <a:t>‹#›</a:t>
            </a:fld>
            <a:endParaRPr lang="en-US" altLang="en-US"/>
          </a:p>
        </p:txBody>
      </p:sp>
    </p:spTree>
    <p:extLst>
      <p:ext uri="{BB962C8B-B14F-4D97-AF65-F5344CB8AC3E}">
        <p14:creationId xmlns:p14="http://schemas.microsoft.com/office/powerpoint/2010/main" val="18901860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6083301" y="1576388"/>
            <a:ext cx="12700"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prstClr val="black"/>
              </a:solidFill>
              <a:latin typeface="Times New Roman" panose="02020603050405020304" pitchFamily="18" charset="0"/>
            </a:endParaRPr>
          </a:p>
        </p:txBody>
      </p:sp>
      <p:sp>
        <p:nvSpPr>
          <p:cNvPr id="2" name="Title 1"/>
          <p:cNvSpPr>
            <a:spLocks noGrp="1"/>
          </p:cNvSpPr>
          <p:nvPr>
            <p:ph type="title"/>
          </p:nvPr>
        </p:nvSpPr>
        <p:spPr>
          <a:xfrm>
            <a:off x="402336" y="228600"/>
            <a:ext cx="113792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7721601" y="6410326"/>
            <a:ext cx="4059767" cy="365125"/>
          </a:xfrm>
        </p:spPr>
        <p:txBody>
          <a:bodyPr/>
          <a:lstStyle>
            <a:lvl1pPr>
              <a:defRPr/>
            </a:lvl1pPr>
          </a:lstStyle>
          <a:p>
            <a:pPr>
              <a:defRPr/>
            </a:pPr>
            <a:fld id="{AE4409AD-985D-4BD8-886D-22128177FF9B}" type="datetimeFigureOut">
              <a:rPr lang="en-US"/>
              <a:pPr>
                <a:defRPr/>
              </a:pPr>
              <a:t>5/21/2015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2CCF1F1-F15F-44FE-8D1E-38534673EFCB}" type="slidenum">
              <a:rPr lang="en-US" altLang="en-US"/>
              <a:pPr>
                <a:defRPr/>
              </a:pPr>
              <a:t>‹#›</a:t>
            </a:fld>
            <a:endParaRPr lang="en-US" altLang="en-US"/>
          </a:p>
        </p:txBody>
      </p:sp>
    </p:spTree>
    <p:extLst>
      <p:ext uri="{BB962C8B-B14F-4D97-AF65-F5344CB8AC3E}">
        <p14:creationId xmlns:p14="http://schemas.microsoft.com/office/powerpoint/2010/main" val="1710841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6096000" y="2200276"/>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a:solidFill>
                <a:prstClr val="black"/>
              </a:solidFill>
              <a:latin typeface="Times New Roman" panose="02020603050405020304" pitchFamily="18" charset="0"/>
            </a:endParaRPr>
          </a:p>
        </p:txBody>
      </p:sp>
      <p:sp>
        <p:nvSpPr>
          <p:cNvPr id="8" name="Rectangle 20"/>
          <p:cNvSpPr>
            <a:spLocks noChangeArrowheads="1"/>
          </p:cNvSpPr>
          <p:nvPr/>
        </p:nvSpPr>
        <p:spPr bwMode="white">
          <a:xfrm>
            <a:off x="0" y="0"/>
            <a:ext cx="12192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9" name="Rectangle 23"/>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 name="Rectangle 24"/>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1" name="Rectangle 25"/>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2" name="Rectangle 11"/>
          <p:cNvSpPr/>
          <p:nvPr/>
        </p:nvSpPr>
        <p:spPr>
          <a:xfrm>
            <a:off x="203200" y="1371600"/>
            <a:ext cx="11777133"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3" name="Rectangle 12"/>
          <p:cNvSpPr>
            <a:spLocks noChangeArrowheads="1"/>
          </p:cNvSpPr>
          <p:nvPr/>
        </p:nvSpPr>
        <p:spPr bwMode="auto">
          <a:xfrm>
            <a:off x="194734" y="6391275"/>
            <a:ext cx="11777133"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4" name="Straight Connector 13"/>
          <p:cNvSpPr>
            <a:spLocks noChangeShapeType="1"/>
          </p:cNvSpPr>
          <p:nvPr/>
        </p:nvSpPr>
        <p:spPr bwMode="auto">
          <a:xfrm>
            <a:off x="203200" y="1279525"/>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5" name="Rectangle 14"/>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16" name="Oval 15"/>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7" name="Oval 16"/>
          <p:cNvSpPr/>
          <p:nvPr/>
        </p:nvSpPr>
        <p:spPr>
          <a:xfrm>
            <a:off x="5816600" y="1050925"/>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402336" y="2471383"/>
            <a:ext cx="5388864"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6400800" y="2471383"/>
            <a:ext cx="53848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8CC5D19E-B4CB-4737-A7C0-96F9EDFD6B11}" type="datetimeFigureOut">
              <a:rPr lang="en-US"/>
              <a:pPr>
                <a:defRPr/>
              </a:pPr>
              <a:t>5/21/2015</a:t>
            </a:fld>
            <a:endParaRPr lang="en-US"/>
          </a:p>
        </p:txBody>
      </p:sp>
      <p:sp>
        <p:nvSpPr>
          <p:cNvPr id="19" name="Footer Placeholder 7"/>
          <p:cNvSpPr>
            <a:spLocks noGrp="1"/>
          </p:cNvSpPr>
          <p:nvPr>
            <p:ph type="ftr" sz="quarter" idx="11"/>
          </p:nvPr>
        </p:nvSpPr>
        <p:spPr>
          <a:xfrm>
            <a:off x="406400" y="6410326"/>
            <a:ext cx="47752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5791200" y="1042989"/>
            <a:ext cx="609600" cy="441325"/>
          </a:xfrm>
        </p:spPr>
        <p:txBody>
          <a:bodyPr/>
          <a:lstStyle>
            <a:lvl1pPr>
              <a:defRPr/>
            </a:lvl1pPr>
          </a:lstStyle>
          <a:p>
            <a:pPr>
              <a:defRPr/>
            </a:pPr>
            <a:fld id="{646C7866-695B-40D1-832F-4B76224C46AB}" type="slidenum">
              <a:rPr lang="en-US" altLang="en-US"/>
              <a:pPr>
                <a:defRPr/>
              </a:pPr>
              <a:t>‹#›</a:t>
            </a:fld>
            <a:endParaRPr lang="en-US" altLang="en-US"/>
          </a:p>
        </p:txBody>
      </p:sp>
    </p:spTree>
    <p:extLst>
      <p:ext uri="{BB962C8B-B14F-4D97-AF65-F5344CB8AC3E}">
        <p14:creationId xmlns:p14="http://schemas.microsoft.com/office/powerpoint/2010/main" val="64178021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E7AD7B2-139D-4FDC-AD9E-9CA0626FB4DF}" type="datetimeFigureOut">
              <a:rPr lang="en-US"/>
              <a:pPr>
                <a:defRPr/>
              </a:pPr>
              <a:t>5/21/2015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5791200" y="1036639"/>
            <a:ext cx="609600" cy="441325"/>
          </a:xfrm>
        </p:spPr>
        <p:txBody>
          <a:bodyPr/>
          <a:lstStyle>
            <a:lvl1pPr>
              <a:defRPr/>
            </a:lvl1pPr>
          </a:lstStyle>
          <a:p>
            <a:pPr>
              <a:defRPr/>
            </a:pPr>
            <a:fld id="{EC0DB7ED-1A51-4D7B-B5B7-1A1BA55AD5D5}" type="slidenum">
              <a:rPr lang="en-US" altLang="en-US"/>
              <a:pPr>
                <a:defRPr/>
              </a:pPr>
              <a:t>‹#›</a:t>
            </a:fld>
            <a:endParaRPr lang="en-US" altLang="en-US"/>
          </a:p>
        </p:txBody>
      </p:sp>
    </p:spTree>
    <p:extLst>
      <p:ext uri="{BB962C8B-B14F-4D97-AF65-F5344CB8AC3E}">
        <p14:creationId xmlns:p14="http://schemas.microsoft.com/office/powerpoint/2010/main" val="4230552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3" name="Rectangle 20"/>
          <p:cNvSpPr>
            <a:spLocks noChangeArrowheads="1"/>
          </p:cNvSpPr>
          <p:nvPr/>
        </p:nvSpPr>
        <p:spPr bwMode="white">
          <a:xfrm>
            <a:off x="0" y="1"/>
            <a:ext cx="12192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4" name="Rectangle 23"/>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5" name="Rectangle 24"/>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6" name="Rectangle 5"/>
          <p:cNvSpPr>
            <a:spLocks noChangeArrowheads="1"/>
          </p:cNvSpPr>
          <p:nvPr/>
        </p:nvSpPr>
        <p:spPr bwMode="auto">
          <a:xfrm>
            <a:off x="194734" y="6391276"/>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7" name="Rectangle 6"/>
          <p:cNvSpPr>
            <a:spLocks noChangeArrowheads="1"/>
          </p:cNvSpPr>
          <p:nvPr/>
        </p:nvSpPr>
        <p:spPr bwMode="auto">
          <a:xfrm>
            <a:off x="203200" y="15875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8" name="Date Placeholder 1"/>
          <p:cNvSpPr>
            <a:spLocks noGrp="1"/>
          </p:cNvSpPr>
          <p:nvPr>
            <p:ph type="dt" sz="half" idx="10"/>
          </p:nvPr>
        </p:nvSpPr>
        <p:spPr/>
        <p:txBody>
          <a:bodyPr/>
          <a:lstStyle>
            <a:lvl1pPr>
              <a:defRPr/>
            </a:lvl1pPr>
          </a:lstStyle>
          <a:p>
            <a:pPr>
              <a:defRPr/>
            </a:pPr>
            <a:fld id="{69F1DBAF-6BB7-416C-853A-A22678377CC3}" type="datetimeFigureOut">
              <a:rPr lang="en-US"/>
              <a:pPr>
                <a:defRPr/>
              </a:pPr>
              <a:t>5/21/2015</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5689600" y="6324601"/>
            <a:ext cx="812800" cy="441325"/>
          </a:xfrm>
        </p:spPr>
        <p:txBody>
          <a:bodyPr/>
          <a:lstStyle>
            <a:lvl1pPr>
              <a:defRPr>
                <a:solidFill>
                  <a:srgbClr val="FFFFFF"/>
                </a:solidFill>
              </a:defRPr>
            </a:lvl1pPr>
          </a:lstStyle>
          <a:p>
            <a:pPr>
              <a:defRPr/>
            </a:pPr>
            <a:fld id="{04716661-B0E4-4DC6-B117-E2F000825CBC}" type="slidenum">
              <a:rPr lang="en-US" altLang="en-US"/>
              <a:pPr>
                <a:defRPr/>
              </a:pPr>
              <a:t>‹#›</a:t>
            </a:fld>
            <a:endParaRPr lang="en-US" altLang="en-US"/>
          </a:p>
        </p:txBody>
      </p:sp>
    </p:spTree>
    <p:extLst>
      <p:ext uri="{BB962C8B-B14F-4D97-AF65-F5344CB8AC3E}">
        <p14:creationId xmlns:p14="http://schemas.microsoft.com/office/powerpoint/2010/main" val="241751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203200" y="152400"/>
            <a:ext cx="11777133"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6" name="Rectangle 20"/>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7" name="Rectangle 23"/>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8" name="Rectangle 24"/>
          <p:cNvSpPr>
            <a:spLocks noChangeArrowheads="1"/>
          </p:cNvSpPr>
          <p:nvPr/>
        </p:nvSpPr>
        <p:spPr bwMode="white">
          <a:xfrm>
            <a:off x="0" y="1"/>
            <a:ext cx="12192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9" name="Rectangle 25"/>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 name="Rectangle 9"/>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1" name="Rectangle 10"/>
          <p:cNvSpPr>
            <a:spLocks noChangeArrowheads="1"/>
          </p:cNvSpPr>
          <p:nvPr/>
        </p:nvSpPr>
        <p:spPr bwMode="auto">
          <a:xfrm>
            <a:off x="203200" y="152400"/>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12" name="Straight Connector 11"/>
          <p:cNvSpPr>
            <a:spLocks noChangeShapeType="1"/>
          </p:cNvSpPr>
          <p:nvPr/>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3" name="Oval 12"/>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1854200" y="323850"/>
            <a:ext cx="5588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Rectangle 14"/>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2" name="Title 1"/>
          <p:cNvSpPr>
            <a:spLocks noGrp="1"/>
          </p:cNvSpPr>
          <p:nvPr>
            <p:ph type="title"/>
          </p:nvPr>
        </p:nvSpPr>
        <p:spPr>
          <a:xfrm>
            <a:off x="508000" y="914400"/>
            <a:ext cx="31496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4165600" y="685800"/>
            <a:ext cx="7518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828800" y="312739"/>
            <a:ext cx="609600" cy="441325"/>
          </a:xfrm>
        </p:spPr>
        <p:txBody>
          <a:bodyPr/>
          <a:lstStyle>
            <a:lvl1pPr>
              <a:defRPr/>
            </a:lvl1pPr>
          </a:lstStyle>
          <a:p>
            <a:pPr>
              <a:defRPr/>
            </a:pPr>
            <a:fld id="{776278FC-43D6-4DFA-931A-2AD33F71B2C8}" type="slidenum">
              <a:rPr lang="en-US" altLang="en-US"/>
              <a:pPr>
                <a:defRPr/>
              </a:pPr>
              <a:t>‹#›</a:t>
            </a:fld>
            <a:endParaRPr lang="en-US" altLang="en-US"/>
          </a:p>
        </p:txBody>
      </p:sp>
      <p:sp>
        <p:nvSpPr>
          <p:cNvPr id="17" name="Date Placeholder 4"/>
          <p:cNvSpPr>
            <a:spLocks noGrp="1"/>
          </p:cNvSpPr>
          <p:nvPr>
            <p:ph type="dt" sz="half" idx="11"/>
          </p:nvPr>
        </p:nvSpPr>
        <p:spPr/>
        <p:txBody>
          <a:bodyPr/>
          <a:lstStyle>
            <a:lvl1pPr>
              <a:defRPr/>
            </a:lvl1pPr>
          </a:lstStyle>
          <a:p>
            <a:pPr>
              <a:defRPr/>
            </a:pPr>
            <a:fld id="{BA007234-CBA2-4FB8-B5F8-7555731C386E}" type="datetimeFigureOut">
              <a:rPr lang="en-US"/>
              <a:pPr>
                <a:defRPr/>
              </a:pPr>
              <a:t>5/21/2015</a:t>
            </a:fld>
            <a:endParaRPr lang="en-US"/>
          </a:p>
        </p:txBody>
      </p:sp>
      <p:sp>
        <p:nvSpPr>
          <p:cNvPr id="18" name="Footer Placeholder 5"/>
          <p:cNvSpPr>
            <a:spLocks noGrp="1"/>
          </p:cNvSpPr>
          <p:nvPr>
            <p:ph type="ftr" sz="quarter" idx="12"/>
          </p:nvPr>
        </p:nvSpPr>
        <p:spPr>
          <a:xfrm>
            <a:off x="402168" y="6410326"/>
            <a:ext cx="4510617" cy="366713"/>
          </a:xfrm>
        </p:spPr>
        <p:txBody>
          <a:bodyPr/>
          <a:lstStyle>
            <a:lvl1pPr>
              <a:defRPr/>
            </a:lvl1pPr>
          </a:lstStyle>
          <a:p>
            <a:pPr>
              <a:defRPr/>
            </a:pPr>
            <a:endParaRPr lang="en-US"/>
          </a:p>
        </p:txBody>
      </p:sp>
    </p:spTree>
    <p:extLst>
      <p:ext uri="{BB962C8B-B14F-4D97-AF65-F5344CB8AC3E}">
        <p14:creationId xmlns:p14="http://schemas.microsoft.com/office/powerpoint/2010/main" val="267894629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203200" y="533400"/>
            <a:ext cx="1177713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6" name="Rectangle 20"/>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7" name="Rectangle 23"/>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8" name="Rectangle 24"/>
          <p:cNvSpPr>
            <a:spLocks noChangeArrowheads="1"/>
          </p:cNvSpPr>
          <p:nvPr/>
        </p:nvSpPr>
        <p:spPr bwMode="white">
          <a:xfrm>
            <a:off x="0" y="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9" name="Rectangle 25"/>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 name="Rectangle 9"/>
          <p:cNvSpPr>
            <a:spLocks noChangeArrowheads="1"/>
          </p:cNvSpPr>
          <p:nvPr/>
        </p:nvSpPr>
        <p:spPr bwMode="auto">
          <a:xfrm>
            <a:off x="203200" y="152401"/>
            <a:ext cx="11777133"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1" name="Rectangle 10"/>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2" name="Rectangle 11"/>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13" name="Oval 12"/>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4" name="Oval 13"/>
          <p:cNvSpPr/>
          <p:nvPr/>
        </p:nvSpPr>
        <p:spPr>
          <a:xfrm>
            <a:off x="1854200" y="323850"/>
            <a:ext cx="5588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Rectangle 14"/>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000500" y="609600"/>
            <a:ext cx="78232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828800" y="312739"/>
            <a:ext cx="609600" cy="441325"/>
          </a:xfrm>
        </p:spPr>
        <p:txBody>
          <a:bodyPr/>
          <a:lstStyle>
            <a:lvl1pPr>
              <a:defRPr/>
            </a:lvl1pPr>
          </a:lstStyle>
          <a:p>
            <a:pPr>
              <a:defRPr/>
            </a:pPr>
            <a:fld id="{96C8D97C-73B6-429C-A544-CA6AE9CB1A41}" type="slidenum">
              <a:rPr lang="en-US" altLang="en-US"/>
              <a:pPr>
                <a:defRPr/>
              </a:pPr>
              <a:t>‹#›</a:t>
            </a:fld>
            <a:endParaRPr lang="en-US" altLang="en-US"/>
          </a:p>
        </p:txBody>
      </p:sp>
      <p:sp>
        <p:nvSpPr>
          <p:cNvPr id="17" name="Date Placeholder 4"/>
          <p:cNvSpPr>
            <a:spLocks noGrp="1"/>
          </p:cNvSpPr>
          <p:nvPr>
            <p:ph type="dt" sz="half" idx="11"/>
          </p:nvPr>
        </p:nvSpPr>
        <p:spPr>
          <a:xfrm>
            <a:off x="7717367" y="6405564"/>
            <a:ext cx="4059767" cy="365125"/>
          </a:xfrm>
        </p:spPr>
        <p:txBody>
          <a:bodyPr/>
          <a:lstStyle>
            <a:lvl1pPr>
              <a:defRPr/>
            </a:lvl1pPr>
          </a:lstStyle>
          <a:p>
            <a:pPr>
              <a:defRPr/>
            </a:pPr>
            <a:fld id="{C6BA1B64-87A3-4A07-8229-9CC0FA07C127}" type="datetimeFigureOut">
              <a:rPr lang="en-US"/>
              <a:pPr>
                <a:defRPr/>
              </a:pPr>
              <a:t>5/21/2015</a:t>
            </a:fld>
            <a:endParaRPr lang="en-US" dirty="0"/>
          </a:p>
        </p:txBody>
      </p:sp>
      <p:sp>
        <p:nvSpPr>
          <p:cNvPr id="18" name="Footer Placeholder 5"/>
          <p:cNvSpPr>
            <a:spLocks noGrp="1"/>
          </p:cNvSpPr>
          <p:nvPr>
            <p:ph type="ftr" sz="quarter" idx="12"/>
          </p:nvPr>
        </p:nvSpPr>
        <p:spPr>
          <a:xfrm>
            <a:off x="402168" y="6410326"/>
            <a:ext cx="4779433" cy="366713"/>
          </a:xfrm>
        </p:spPr>
        <p:txBody>
          <a:bodyPr/>
          <a:lstStyle>
            <a:lvl1pPr>
              <a:defRPr/>
            </a:lvl1pPr>
          </a:lstStyle>
          <a:p>
            <a:pPr>
              <a:defRPr/>
            </a:pPr>
            <a:endParaRPr lang="en-US"/>
          </a:p>
        </p:txBody>
      </p:sp>
    </p:spTree>
    <p:extLst>
      <p:ext uri="{BB962C8B-B14F-4D97-AF65-F5344CB8AC3E}">
        <p14:creationId xmlns:p14="http://schemas.microsoft.com/office/powerpoint/2010/main" val="393377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12192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27" name="Rectangle 15"/>
          <p:cNvSpPr>
            <a:spLocks noChangeArrowheads="1"/>
          </p:cNvSpPr>
          <p:nvPr/>
        </p:nvSpPr>
        <p:spPr bwMode="white">
          <a:xfrm>
            <a:off x="0" y="1"/>
            <a:ext cx="12192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28" name="Rectangle 17"/>
          <p:cNvSpPr>
            <a:spLocks noChangeArrowheads="1"/>
          </p:cNvSpPr>
          <p:nvPr/>
        </p:nvSpPr>
        <p:spPr bwMode="white">
          <a:xfrm>
            <a:off x="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1029" name="Rectangle 18"/>
          <p:cNvSpPr>
            <a:spLocks noChangeArrowheads="1"/>
          </p:cNvSpPr>
          <p:nvPr/>
        </p:nvSpPr>
        <p:spPr bwMode="white">
          <a:xfrm>
            <a:off x="11988800" y="0"/>
            <a:ext cx="2032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defRPr/>
            </a:pPr>
            <a:endParaRPr lang="en-US" altLang="en-US" sz="2400" smtClean="0">
              <a:solidFill>
                <a:prstClr val="black"/>
              </a:solidFill>
            </a:endParaRPr>
          </a:p>
        </p:txBody>
      </p:sp>
      <p:sp>
        <p:nvSpPr>
          <p:cNvPr id="9" name="Rectangle 8"/>
          <p:cNvSpPr>
            <a:spLocks noChangeArrowheads="1"/>
          </p:cNvSpPr>
          <p:nvPr/>
        </p:nvSpPr>
        <p:spPr bwMode="auto">
          <a:xfrm>
            <a:off x="198967" y="6388101"/>
            <a:ext cx="11777133"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4" name="Date Placeholder 13"/>
          <p:cNvSpPr>
            <a:spLocks noGrp="1"/>
          </p:cNvSpPr>
          <p:nvPr>
            <p:ph type="dt" sz="half" idx="2"/>
          </p:nvPr>
        </p:nvSpPr>
        <p:spPr>
          <a:xfrm>
            <a:off x="7721601" y="6405564"/>
            <a:ext cx="4059767" cy="365125"/>
          </a:xfrm>
          <a:prstGeom prst="rect">
            <a:avLst/>
          </a:prstGeom>
        </p:spPr>
        <p:txBody>
          <a:bodyPr vert="horz"/>
          <a:lstStyle>
            <a:lvl1pPr algn="r" eaLnBrk="1" latinLnBrk="0" hangingPunct="1">
              <a:defRPr kumimoji="0" sz="1400">
                <a:solidFill>
                  <a:srgbClr val="FFFFFF"/>
                </a:solidFill>
              </a:defRPr>
            </a:lvl1pPr>
          </a:lstStyle>
          <a:p>
            <a:pPr fontAlgn="base">
              <a:spcBef>
                <a:spcPct val="0"/>
              </a:spcBef>
              <a:spcAft>
                <a:spcPct val="0"/>
              </a:spcAft>
              <a:defRPr/>
            </a:pPr>
            <a:fld id="{CC792F59-9E3B-4802-8FFF-4CD23BD25C32}" type="datetimeFigureOut">
              <a:rPr lang="en-US">
                <a:latin typeface="Times New Roman" panose="02020603050405020304" pitchFamily="18" charset="0"/>
              </a:rPr>
              <a:pPr fontAlgn="base">
                <a:spcBef>
                  <a:spcPct val="0"/>
                </a:spcBef>
                <a:spcAft>
                  <a:spcPct val="0"/>
                </a:spcAft>
                <a:defRPr/>
              </a:pPr>
              <a:t>5/21/2015</a:t>
            </a:fld>
            <a:endParaRPr lang="en-US" dirty="0">
              <a:latin typeface="Times New Roman" panose="02020603050405020304" pitchFamily="18" charset="0"/>
            </a:endParaRPr>
          </a:p>
        </p:txBody>
      </p:sp>
      <p:sp>
        <p:nvSpPr>
          <p:cNvPr id="3" name="Footer Placeholder 2"/>
          <p:cNvSpPr>
            <a:spLocks noGrp="1"/>
          </p:cNvSpPr>
          <p:nvPr>
            <p:ph type="ftr" sz="quarter" idx="3"/>
          </p:nvPr>
        </p:nvSpPr>
        <p:spPr>
          <a:xfrm>
            <a:off x="406400" y="6410326"/>
            <a:ext cx="4775200" cy="366713"/>
          </a:xfrm>
          <a:prstGeom prst="rect">
            <a:avLst/>
          </a:prstGeom>
        </p:spPr>
        <p:txBody>
          <a:bodyPr vert="horz"/>
          <a:lstStyle>
            <a:lvl1pPr algn="l" eaLnBrk="1" latinLnBrk="0" hangingPunct="1">
              <a:defRPr kumimoji="0" sz="1200">
                <a:solidFill>
                  <a:srgbClr val="FFFFFF"/>
                </a:solidFill>
              </a:defRPr>
            </a:lvl1pPr>
          </a:lstStyle>
          <a:p>
            <a:pPr fontAlgn="base">
              <a:spcBef>
                <a:spcPct val="0"/>
              </a:spcBef>
              <a:spcAft>
                <a:spcPct val="0"/>
              </a:spcAft>
              <a:defRPr/>
            </a:pPr>
            <a:endParaRPr lang="en-US">
              <a:latin typeface="Times New Roman" panose="02020603050405020304" pitchFamily="18" charset="0"/>
            </a:endParaRPr>
          </a:p>
        </p:txBody>
      </p:sp>
      <p:sp>
        <p:nvSpPr>
          <p:cNvPr id="8" name="Rectangle 7"/>
          <p:cNvSpPr>
            <a:spLocks noChangeArrowheads="1"/>
          </p:cNvSpPr>
          <p:nvPr/>
        </p:nvSpPr>
        <p:spPr bwMode="auto">
          <a:xfrm>
            <a:off x="203200" y="155575"/>
            <a:ext cx="11777133"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base" hangingPunct="0">
              <a:spcBef>
                <a:spcPct val="0"/>
              </a:spcBef>
              <a:spcAft>
                <a:spcPct val="0"/>
              </a:spcAft>
              <a:defRPr/>
            </a:pPr>
            <a:endParaRPr lang="en-US" sz="2400" dirty="0">
              <a:solidFill>
                <a:prstClr val="black"/>
              </a:solidFill>
              <a:latin typeface="Times New Roman" panose="02020603050405020304" pitchFamily="18" charset="0"/>
            </a:endParaRPr>
          </a:p>
        </p:txBody>
      </p:sp>
      <p:sp>
        <p:nvSpPr>
          <p:cNvPr id="10" name="Straight Connector 9"/>
          <p:cNvSpPr>
            <a:spLocks noChangeShapeType="1"/>
          </p:cNvSpPr>
          <p:nvPr/>
        </p:nvSpPr>
        <p:spPr bwMode="auto">
          <a:xfrm>
            <a:off x="203200" y="1276350"/>
            <a:ext cx="11777133"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prstClr val="black"/>
              </a:solidFill>
              <a:latin typeface="Times New Roman" panose="02020603050405020304" pitchFamily="18" charset="0"/>
            </a:endParaRPr>
          </a:p>
        </p:txBody>
      </p:sp>
      <p:sp>
        <p:nvSpPr>
          <p:cNvPr id="12" name="Oval 11"/>
          <p:cNvSpPr/>
          <p:nvPr/>
        </p:nvSpPr>
        <p:spPr>
          <a:xfrm>
            <a:off x="5689600" y="955675"/>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15" name="Oval 14"/>
          <p:cNvSpPr/>
          <p:nvPr/>
        </p:nvSpPr>
        <p:spPr>
          <a:xfrm>
            <a:off x="5816600" y="1050925"/>
            <a:ext cx="5588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23" name="Slide Number Placeholder 22"/>
          <p:cNvSpPr>
            <a:spLocks noGrp="1"/>
          </p:cNvSpPr>
          <p:nvPr>
            <p:ph type="sldNum" sz="quarter" idx="4"/>
          </p:nvPr>
        </p:nvSpPr>
        <p:spPr>
          <a:xfrm>
            <a:off x="5791200" y="1039814"/>
            <a:ext cx="6096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9D2512"/>
                </a:solidFill>
              </a:defRPr>
            </a:lvl1pPr>
          </a:lstStyle>
          <a:p>
            <a:pPr fontAlgn="base">
              <a:spcBef>
                <a:spcPct val="0"/>
              </a:spcBef>
              <a:spcAft>
                <a:spcPct val="0"/>
              </a:spcAft>
              <a:defRPr/>
            </a:pPr>
            <a:fld id="{B1CEEFE9-A4CA-47D6-A3B2-25EF667A17FA}" type="slidenum">
              <a:rPr lang="en-US" altLang="en-US">
                <a:latin typeface="Times New Roman" panose="02020603050405020304" pitchFamily="18" charset="0"/>
              </a:rPr>
              <a:pPr fontAlgn="base">
                <a:spcBef>
                  <a:spcPct val="0"/>
                </a:spcBef>
                <a:spcAft>
                  <a:spcPct val="0"/>
                </a:spcAft>
                <a:defRPr/>
              </a:pPr>
              <a:t>‹#›</a:t>
            </a:fld>
            <a:endParaRPr lang="en-US" altLang="en-US">
              <a:latin typeface="Times New Roman" panose="02020603050405020304" pitchFamily="18" charset="0"/>
            </a:endParaRPr>
          </a:p>
        </p:txBody>
      </p:sp>
      <p:sp>
        <p:nvSpPr>
          <p:cNvPr id="1038" name="Title Placeholder 21"/>
          <p:cNvSpPr>
            <a:spLocks noGrp="1"/>
          </p:cNvSpPr>
          <p:nvPr>
            <p:ph type="title"/>
          </p:nvPr>
        </p:nvSpPr>
        <p:spPr bwMode="auto">
          <a:xfrm>
            <a:off x="402167" y="228601"/>
            <a:ext cx="113792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402167" y="1524000"/>
            <a:ext cx="113792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735671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300" kern="1200">
          <a:solidFill>
            <a:srgbClr val="9D2512"/>
          </a:solidFill>
          <a:latin typeface="+mj-lt"/>
          <a:ea typeface="+mj-ea"/>
          <a:cs typeface="+mj-cs"/>
        </a:defRPr>
      </a:lvl1pPr>
      <a:lvl2pPr algn="ctr" rtl="0" eaLnBrk="0" fontAlgn="base" hangingPunct="0">
        <a:spcBef>
          <a:spcPct val="0"/>
        </a:spcBef>
        <a:spcAft>
          <a:spcPct val="0"/>
        </a:spcAft>
        <a:defRPr sz="3300">
          <a:solidFill>
            <a:srgbClr val="9D2512"/>
          </a:solidFill>
          <a:latin typeface="Georgia" pitchFamily="18" charset="0"/>
        </a:defRPr>
      </a:lvl2pPr>
      <a:lvl3pPr algn="ctr" rtl="0" eaLnBrk="0" fontAlgn="base" hangingPunct="0">
        <a:spcBef>
          <a:spcPct val="0"/>
        </a:spcBef>
        <a:spcAft>
          <a:spcPct val="0"/>
        </a:spcAft>
        <a:defRPr sz="3300">
          <a:solidFill>
            <a:srgbClr val="9D2512"/>
          </a:solidFill>
          <a:latin typeface="Georgia" pitchFamily="18" charset="0"/>
        </a:defRPr>
      </a:lvl3pPr>
      <a:lvl4pPr algn="ctr" rtl="0" eaLnBrk="0" fontAlgn="base" hangingPunct="0">
        <a:spcBef>
          <a:spcPct val="0"/>
        </a:spcBef>
        <a:spcAft>
          <a:spcPct val="0"/>
        </a:spcAft>
        <a:defRPr sz="3300">
          <a:solidFill>
            <a:srgbClr val="9D2512"/>
          </a:solidFill>
          <a:latin typeface="Georgia" pitchFamily="18" charset="0"/>
        </a:defRPr>
      </a:lvl4pPr>
      <a:lvl5pPr algn="ctr" rtl="0" eaLnBrk="0" fontAlgn="base" hangingPunct="0">
        <a:spcBef>
          <a:spcPct val="0"/>
        </a:spcBef>
        <a:spcAft>
          <a:spcPct val="0"/>
        </a:spcAft>
        <a:defRPr sz="3300">
          <a:solidFill>
            <a:srgbClr val="9D2512"/>
          </a:solidFill>
          <a:latin typeface="Georgia" pitchFamily="18" charset="0"/>
        </a:defRPr>
      </a:lvl5pPr>
      <a:lvl6pPr marL="457200" algn="ctr" rtl="0" fontAlgn="base">
        <a:spcBef>
          <a:spcPct val="0"/>
        </a:spcBef>
        <a:spcAft>
          <a:spcPct val="0"/>
        </a:spcAft>
        <a:defRPr sz="3300">
          <a:solidFill>
            <a:srgbClr val="9D2512"/>
          </a:solidFill>
          <a:latin typeface="Georgia" pitchFamily="18" charset="0"/>
        </a:defRPr>
      </a:lvl6pPr>
      <a:lvl7pPr marL="914400" algn="ctr" rtl="0" fontAlgn="base">
        <a:spcBef>
          <a:spcPct val="0"/>
        </a:spcBef>
        <a:spcAft>
          <a:spcPct val="0"/>
        </a:spcAft>
        <a:defRPr sz="3300">
          <a:solidFill>
            <a:srgbClr val="9D2512"/>
          </a:solidFill>
          <a:latin typeface="Georgia" pitchFamily="18" charset="0"/>
        </a:defRPr>
      </a:lvl7pPr>
      <a:lvl8pPr marL="1371600" algn="ctr" rtl="0" fontAlgn="base">
        <a:spcBef>
          <a:spcPct val="0"/>
        </a:spcBef>
        <a:spcAft>
          <a:spcPct val="0"/>
        </a:spcAft>
        <a:defRPr sz="3300">
          <a:solidFill>
            <a:srgbClr val="9D2512"/>
          </a:solidFill>
          <a:latin typeface="Georgia" pitchFamily="18" charset="0"/>
        </a:defRPr>
      </a:lvl8pPr>
      <a:lvl9pPr marL="1828800" algn="ctr" rtl="0" fontAlgn="base">
        <a:spcBef>
          <a:spcPct val="0"/>
        </a:spcBef>
        <a:spcAft>
          <a:spcPct val="0"/>
        </a:spcAft>
        <a:defRPr sz="3300">
          <a:solidFill>
            <a:srgbClr val="9D2512"/>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B32C16"/>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F5CD2D"/>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AEBAD5"/>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normAutofit/>
          </a:bodyPr>
          <a:lstStyle/>
          <a:p>
            <a:pPr eaLnBrk="1" fontAlgn="auto" hangingPunct="1">
              <a:spcAft>
                <a:spcPts val="0"/>
              </a:spcAft>
              <a:defRPr/>
            </a:pPr>
            <a:endParaRPr lang="en-US" altLang="en-US" dirty="0" smtClean="0"/>
          </a:p>
          <a:p>
            <a:pPr eaLnBrk="1" fontAlgn="auto" hangingPunct="1">
              <a:spcAft>
                <a:spcPts val="0"/>
              </a:spcAft>
              <a:defRPr/>
            </a:pPr>
            <a:endParaRPr lang="en-US" altLang="en-US" dirty="0"/>
          </a:p>
          <a:p>
            <a:pPr eaLnBrk="1" fontAlgn="auto" hangingPunct="1">
              <a:spcAft>
                <a:spcPts val="0"/>
              </a:spcAft>
              <a:defRPr/>
            </a:pPr>
            <a:r>
              <a:rPr lang="en-US" altLang="en-US" dirty="0" smtClean="0"/>
              <a:t>Introduction</a:t>
            </a:r>
          </a:p>
        </p:txBody>
      </p:sp>
      <p:sp>
        <p:nvSpPr>
          <p:cNvPr id="15363" name="Rectangle 2"/>
          <p:cNvSpPr>
            <a:spLocks noGrp="1" noChangeArrowheads="1"/>
          </p:cNvSpPr>
          <p:nvPr>
            <p:ph type="ctrTitle"/>
          </p:nvPr>
        </p:nvSpPr>
        <p:spPr>
          <a:xfrm>
            <a:off x="2209800" y="381000"/>
            <a:ext cx="7772400" cy="1295400"/>
          </a:xfrm>
        </p:spPr>
        <p:txBody>
          <a:bodyPr/>
          <a:lstStyle/>
          <a:p>
            <a:pPr eaLnBrk="1" hangingPunct="1"/>
            <a:r>
              <a:rPr lang="en-US" altLang="en-US" sz="5400">
                <a:solidFill>
                  <a:srgbClr val="C00000"/>
                </a:solidFill>
              </a:rPr>
              <a:t>Charitable Gift Annuities</a:t>
            </a:r>
          </a:p>
        </p:txBody>
      </p:sp>
    </p:spTree>
    <p:extLst>
      <p:ext uri="{BB962C8B-B14F-4D97-AF65-F5344CB8AC3E}">
        <p14:creationId xmlns:p14="http://schemas.microsoft.com/office/powerpoint/2010/main" val="2872723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3 Features – (2. Payouts)</a:t>
            </a:r>
          </a:p>
        </p:txBody>
      </p:sp>
      <p:sp>
        <p:nvSpPr>
          <p:cNvPr id="388099" name="Rectangle 3"/>
          <p:cNvSpPr>
            <a:spLocks noGrp="1" noChangeArrowheads="1"/>
          </p:cNvSpPr>
          <p:nvPr>
            <p:ph sz="quarter" idx="1"/>
          </p:nvPr>
        </p:nvSpPr>
        <p:spPr>
          <a:xfrm>
            <a:off x="2209800" y="2209800"/>
            <a:ext cx="7772400" cy="3657600"/>
          </a:xfrm>
        </p:spPr>
        <p:txBody>
          <a:bodyPr>
            <a:normAutofit/>
          </a:bodyPr>
          <a:lstStyle/>
          <a:p>
            <a:pPr marL="0" indent="0" algn="ctr" eaLnBrk="1" fontAlgn="auto" hangingPunct="1">
              <a:lnSpc>
                <a:spcPct val="90000"/>
              </a:lnSpc>
              <a:spcAft>
                <a:spcPts val="0"/>
              </a:spcAft>
              <a:buNone/>
              <a:defRPr/>
            </a:pPr>
            <a:r>
              <a:rPr lang="en-US" sz="2900" b="1" i="1" dirty="0">
                <a:solidFill>
                  <a:srgbClr val="C00000"/>
                </a:solidFill>
              </a:rPr>
              <a:t>Annuity Rates</a:t>
            </a:r>
            <a:endParaRPr lang="en-US" sz="2900" dirty="0">
              <a:solidFill>
                <a:srgbClr val="C00000"/>
              </a:solidFill>
            </a:endParaRPr>
          </a:p>
          <a:p>
            <a:pPr marL="548640" lvl="1" indent="-274320" eaLnBrk="1" fontAlgn="auto" hangingPunct="1">
              <a:lnSpc>
                <a:spcPct val="90000"/>
              </a:lnSpc>
              <a:spcAft>
                <a:spcPts val="0"/>
              </a:spcAft>
              <a:buFont typeface="Wingdings"/>
              <a:buChar char=""/>
              <a:defRPr/>
            </a:pPr>
            <a:endParaRPr lang="en-US" sz="2900" dirty="0"/>
          </a:p>
          <a:p>
            <a:pPr marL="274320" indent="-274320" eaLnBrk="1" fontAlgn="auto" hangingPunct="1">
              <a:lnSpc>
                <a:spcPct val="90000"/>
              </a:lnSpc>
              <a:spcAft>
                <a:spcPts val="0"/>
              </a:spcAft>
              <a:buFont typeface="Wingdings 2"/>
              <a:buChar char=""/>
              <a:defRPr/>
            </a:pPr>
            <a:r>
              <a:rPr lang="en-US" sz="2900" dirty="0"/>
              <a:t>American Council on Gift Annuities</a:t>
            </a:r>
          </a:p>
          <a:p>
            <a:pPr marL="548640" lvl="1" indent="-274320" eaLnBrk="1" fontAlgn="auto" hangingPunct="1">
              <a:lnSpc>
                <a:spcPct val="90000"/>
              </a:lnSpc>
              <a:spcAft>
                <a:spcPts val="0"/>
              </a:spcAft>
              <a:buFont typeface="Wingdings"/>
              <a:buChar char=""/>
              <a:defRPr/>
            </a:pPr>
            <a:r>
              <a:rPr lang="en-US" sz="2900" dirty="0"/>
              <a:t>Purpose (Educate, Update on State Regulations, Set Rates)</a:t>
            </a:r>
          </a:p>
          <a:p>
            <a:pPr marL="548640" lvl="1" indent="-274320" eaLnBrk="1" fontAlgn="auto" hangingPunct="1">
              <a:lnSpc>
                <a:spcPct val="90000"/>
              </a:lnSpc>
              <a:spcAft>
                <a:spcPts val="0"/>
              </a:spcAft>
              <a:buFont typeface="Wingdings"/>
              <a:buChar char=""/>
              <a:defRPr/>
            </a:pPr>
            <a:r>
              <a:rPr lang="en-US" sz="2900" dirty="0"/>
              <a:t>Use of ACGA rates is voluntary</a:t>
            </a:r>
          </a:p>
          <a:p>
            <a:pPr marL="548640" lvl="1" indent="-274320" eaLnBrk="1" fontAlgn="auto" hangingPunct="1">
              <a:lnSpc>
                <a:spcPct val="90000"/>
              </a:lnSpc>
              <a:spcAft>
                <a:spcPts val="0"/>
              </a:spcAft>
              <a:buFont typeface="Wingdings"/>
              <a:buChar char=""/>
              <a:defRPr/>
            </a:pPr>
            <a:r>
              <a:rPr lang="en-US" sz="2900" dirty="0"/>
              <a:t>NAD/GC policy requires use of ACGA rates</a:t>
            </a:r>
          </a:p>
          <a:p>
            <a:pPr marL="548640" lvl="1" indent="-274320" eaLnBrk="1" fontAlgn="auto" hangingPunct="1">
              <a:lnSpc>
                <a:spcPct val="90000"/>
              </a:lnSpc>
              <a:spcAft>
                <a:spcPts val="0"/>
              </a:spcAft>
              <a:buFont typeface="Wingdings"/>
              <a:buChar char=""/>
              <a:defRPr/>
            </a:pPr>
            <a:endParaRPr lang="en-US" sz="1800" dirty="0"/>
          </a:p>
        </p:txBody>
      </p:sp>
    </p:spTree>
    <p:extLst>
      <p:ext uri="{BB962C8B-B14F-4D97-AF65-F5344CB8AC3E}">
        <p14:creationId xmlns:p14="http://schemas.microsoft.com/office/powerpoint/2010/main" val="321005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8099">
                                            <p:txEl>
                                              <p:pRg st="3" end="3"/>
                                            </p:txEl>
                                          </p:spTgt>
                                        </p:tgtEl>
                                        <p:attrNameLst>
                                          <p:attrName>style.visibility</p:attrName>
                                        </p:attrNameLst>
                                      </p:cBhvr>
                                      <p:to>
                                        <p:strVal val="visible"/>
                                      </p:to>
                                    </p:set>
                                    <p:animEffect transition="in" filter="fade">
                                      <p:cBhvr>
                                        <p:cTn id="7" dur="2000"/>
                                        <p:tgtEl>
                                          <p:spTgt spid="388099">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88099">
                                            <p:txEl>
                                              <p:pRg st="4" end="4"/>
                                            </p:txEl>
                                          </p:spTgt>
                                        </p:tgtEl>
                                        <p:attrNameLst>
                                          <p:attrName>style.visibility</p:attrName>
                                        </p:attrNameLst>
                                      </p:cBhvr>
                                      <p:to>
                                        <p:strVal val="visible"/>
                                      </p:to>
                                    </p:set>
                                    <p:animEffect transition="in" filter="fade">
                                      <p:cBhvr>
                                        <p:cTn id="12" dur="2000"/>
                                        <p:tgtEl>
                                          <p:spTgt spid="388099">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88099">
                                            <p:txEl>
                                              <p:pRg st="5" end="5"/>
                                            </p:txEl>
                                          </p:spTgt>
                                        </p:tgtEl>
                                        <p:attrNameLst>
                                          <p:attrName>style.visibility</p:attrName>
                                        </p:attrNameLst>
                                      </p:cBhvr>
                                      <p:to>
                                        <p:strVal val="visible"/>
                                      </p:to>
                                    </p:set>
                                    <p:animEffect transition="in" filter="fade">
                                      <p:cBhvr>
                                        <p:cTn id="17" dur="2000"/>
                                        <p:tgtEl>
                                          <p:spTgt spid="388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5 Features – (2. Payouts)</a:t>
            </a:r>
          </a:p>
        </p:txBody>
      </p:sp>
      <p:sp>
        <p:nvSpPr>
          <p:cNvPr id="388099" name="Rectangle 3"/>
          <p:cNvSpPr>
            <a:spLocks noGrp="1" noChangeArrowheads="1"/>
          </p:cNvSpPr>
          <p:nvPr>
            <p:ph sz="quarter" idx="1"/>
          </p:nvPr>
        </p:nvSpPr>
        <p:spPr>
          <a:xfrm>
            <a:off x="2209800" y="1600200"/>
            <a:ext cx="8020050" cy="4648200"/>
          </a:xfrm>
        </p:spPr>
        <p:txBody>
          <a:bodyPr>
            <a:normAutofit/>
          </a:bodyPr>
          <a:lstStyle/>
          <a:p>
            <a:pPr marL="0" indent="0" algn="ctr" eaLnBrk="1" fontAlgn="auto" hangingPunct="1">
              <a:lnSpc>
                <a:spcPct val="90000"/>
              </a:lnSpc>
              <a:spcAft>
                <a:spcPts val="0"/>
              </a:spcAft>
              <a:buNone/>
              <a:defRPr/>
            </a:pPr>
            <a:r>
              <a:rPr lang="en-US" b="1" i="1" dirty="0" smtClean="0">
                <a:solidFill>
                  <a:srgbClr val="C00000"/>
                </a:solidFill>
              </a:rPr>
              <a:t>Annuity Rates</a:t>
            </a:r>
          </a:p>
          <a:p>
            <a:pPr marL="0" indent="0" algn="ctr" eaLnBrk="1" fontAlgn="auto" hangingPunct="1">
              <a:lnSpc>
                <a:spcPct val="90000"/>
              </a:lnSpc>
              <a:spcAft>
                <a:spcPts val="0"/>
              </a:spcAft>
              <a:buNone/>
              <a:defRPr/>
            </a:pPr>
            <a:endParaRPr lang="en-US" b="1" i="1" dirty="0" smtClean="0"/>
          </a:p>
          <a:p>
            <a:pPr marL="274320" indent="-274320" eaLnBrk="1" fontAlgn="auto" hangingPunct="1">
              <a:lnSpc>
                <a:spcPct val="90000"/>
              </a:lnSpc>
              <a:spcAft>
                <a:spcPts val="0"/>
              </a:spcAft>
              <a:buFont typeface="Wingdings 2"/>
              <a:buChar char=""/>
              <a:defRPr/>
            </a:pPr>
            <a:r>
              <a:rPr lang="en-US" dirty="0" smtClean="0"/>
              <a:t>Actuarially Based </a:t>
            </a:r>
          </a:p>
          <a:p>
            <a:pPr marL="548640" lvl="1" indent="-274320" eaLnBrk="1" fontAlgn="auto" hangingPunct="1">
              <a:lnSpc>
                <a:spcPct val="90000"/>
              </a:lnSpc>
              <a:spcAft>
                <a:spcPts val="0"/>
              </a:spcAft>
              <a:buFont typeface="Wingdings"/>
              <a:buChar char=""/>
              <a:defRPr/>
            </a:pPr>
            <a:r>
              <a:rPr lang="en-US" sz="2700" dirty="0"/>
              <a:t>Mortality tables</a:t>
            </a:r>
          </a:p>
          <a:p>
            <a:pPr marL="548640" lvl="1" indent="-274320" eaLnBrk="1" fontAlgn="auto" hangingPunct="1">
              <a:lnSpc>
                <a:spcPct val="90000"/>
              </a:lnSpc>
              <a:spcAft>
                <a:spcPts val="0"/>
              </a:spcAft>
              <a:buFont typeface="Wingdings"/>
              <a:buChar char=""/>
              <a:defRPr/>
            </a:pPr>
            <a:r>
              <a:rPr lang="en-US" sz="2700" dirty="0"/>
              <a:t>Projected administrative costs: 100 basis points which =‘s 1% </a:t>
            </a:r>
          </a:p>
          <a:p>
            <a:pPr marL="548640" lvl="1" indent="-274320" eaLnBrk="1" fontAlgn="auto" hangingPunct="1">
              <a:lnSpc>
                <a:spcPct val="90000"/>
              </a:lnSpc>
              <a:spcAft>
                <a:spcPts val="0"/>
              </a:spcAft>
              <a:buFont typeface="Wingdings"/>
              <a:buChar char=""/>
              <a:defRPr/>
            </a:pPr>
            <a:r>
              <a:rPr lang="en-US" sz="2700" dirty="0"/>
              <a:t>Prevailing &amp; projected investment return: 4.25%gross 3.25% net of fees </a:t>
            </a:r>
          </a:p>
          <a:p>
            <a:pPr marL="548640" lvl="1" indent="-274320" eaLnBrk="1" fontAlgn="auto" hangingPunct="1">
              <a:lnSpc>
                <a:spcPct val="90000"/>
              </a:lnSpc>
              <a:spcAft>
                <a:spcPts val="0"/>
              </a:spcAft>
              <a:buFont typeface="Wingdings"/>
              <a:buChar char=""/>
              <a:defRPr/>
            </a:pPr>
            <a:r>
              <a:rPr lang="en-US" sz="2700" dirty="0"/>
              <a:t>Assumes 50% residuum</a:t>
            </a:r>
          </a:p>
          <a:p>
            <a:pPr marL="548640" lvl="1" indent="-274320" eaLnBrk="1" fontAlgn="auto" hangingPunct="1">
              <a:lnSpc>
                <a:spcPct val="90000"/>
              </a:lnSpc>
              <a:spcAft>
                <a:spcPts val="0"/>
              </a:spcAft>
              <a:buFont typeface="Wingdings"/>
              <a:buChar char=""/>
              <a:defRPr/>
            </a:pPr>
            <a:r>
              <a:rPr lang="en-US" sz="2700" dirty="0"/>
              <a:t>Payment Assumption – Quarterly payments</a:t>
            </a:r>
          </a:p>
          <a:p>
            <a:pPr marL="457200" lvl="1" indent="0" eaLnBrk="1" fontAlgn="auto" hangingPunct="1">
              <a:lnSpc>
                <a:spcPct val="90000"/>
              </a:lnSpc>
              <a:spcAft>
                <a:spcPts val="0"/>
              </a:spcAft>
              <a:buNone/>
              <a:defRPr/>
            </a:pPr>
            <a:endParaRPr lang="en-US" sz="2000" dirty="0"/>
          </a:p>
        </p:txBody>
      </p:sp>
    </p:spTree>
    <p:extLst>
      <p:ext uri="{BB962C8B-B14F-4D97-AF65-F5344CB8AC3E}">
        <p14:creationId xmlns:p14="http://schemas.microsoft.com/office/powerpoint/2010/main" val="2520217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88099">
                                            <p:txEl>
                                              <p:pRg st="3" end="3"/>
                                            </p:txEl>
                                          </p:spTgt>
                                        </p:tgtEl>
                                        <p:attrNameLst>
                                          <p:attrName>style.visibility</p:attrName>
                                        </p:attrNameLst>
                                      </p:cBhvr>
                                      <p:to>
                                        <p:strVal val="visible"/>
                                      </p:to>
                                    </p:set>
                                    <p:animEffect transition="in" filter="fade">
                                      <p:cBhvr>
                                        <p:cTn id="7" dur="1000"/>
                                        <p:tgtEl>
                                          <p:spTgt spid="388099">
                                            <p:txEl>
                                              <p:pRg st="3" end="3"/>
                                            </p:txEl>
                                          </p:spTgt>
                                        </p:tgtEl>
                                      </p:cBhvr>
                                    </p:animEffect>
                                    <p:anim calcmode="lin" valueType="num">
                                      <p:cBhvr>
                                        <p:cTn id="8" dur="1000" fill="hold"/>
                                        <p:tgtEl>
                                          <p:spTgt spid="388099">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88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88099">
                                            <p:txEl>
                                              <p:pRg st="4" end="4"/>
                                            </p:txEl>
                                          </p:spTgt>
                                        </p:tgtEl>
                                        <p:attrNameLst>
                                          <p:attrName>style.visibility</p:attrName>
                                        </p:attrNameLst>
                                      </p:cBhvr>
                                      <p:to>
                                        <p:strVal val="visible"/>
                                      </p:to>
                                    </p:set>
                                    <p:animEffect transition="in" filter="fade">
                                      <p:cBhvr>
                                        <p:cTn id="14" dur="1000"/>
                                        <p:tgtEl>
                                          <p:spTgt spid="388099">
                                            <p:txEl>
                                              <p:pRg st="4" end="4"/>
                                            </p:txEl>
                                          </p:spTgt>
                                        </p:tgtEl>
                                      </p:cBhvr>
                                    </p:animEffect>
                                    <p:anim calcmode="lin" valueType="num">
                                      <p:cBhvr>
                                        <p:cTn id="15" dur="1000" fill="hold"/>
                                        <p:tgtEl>
                                          <p:spTgt spid="388099">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88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88099">
                                            <p:txEl>
                                              <p:pRg st="5" end="5"/>
                                            </p:txEl>
                                          </p:spTgt>
                                        </p:tgtEl>
                                        <p:attrNameLst>
                                          <p:attrName>style.visibility</p:attrName>
                                        </p:attrNameLst>
                                      </p:cBhvr>
                                      <p:to>
                                        <p:strVal val="visible"/>
                                      </p:to>
                                    </p:set>
                                    <p:animEffect transition="in" filter="fade">
                                      <p:cBhvr>
                                        <p:cTn id="21" dur="1000"/>
                                        <p:tgtEl>
                                          <p:spTgt spid="388099">
                                            <p:txEl>
                                              <p:pRg st="5" end="5"/>
                                            </p:txEl>
                                          </p:spTgt>
                                        </p:tgtEl>
                                      </p:cBhvr>
                                    </p:animEffect>
                                    <p:anim calcmode="lin" valueType="num">
                                      <p:cBhvr>
                                        <p:cTn id="22" dur="1000" fill="hold"/>
                                        <p:tgtEl>
                                          <p:spTgt spid="388099">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88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88099">
                                            <p:txEl>
                                              <p:pRg st="6" end="6"/>
                                            </p:txEl>
                                          </p:spTgt>
                                        </p:tgtEl>
                                        <p:attrNameLst>
                                          <p:attrName>style.visibility</p:attrName>
                                        </p:attrNameLst>
                                      </p:cBhvr>
                                      <p:to>
                                        <p:strVal val="visible"/>
                                      </p:to>
                                    </p:set>
                                    <p:animEffect transition="in" filter="fade">
                                      <p:cBhvr>
                                        <p:cTn id="28" dur="1000"/>
                                        <p:tgtEl>
                                          <p:spTgt spid="388099">
                                            <p:txEl>
                                              <p:pRg st="6" end="6"/>
                                            </p:txEl>
                                          </p:spTgt>
                                        </p:tgtEl>
                                      </p:cBhvr>
                                    </p:animEffect>
                                    <p:anim calcmode="lin" valueType="num">
                                      <p:cBhvr>
                                        <p:cTn id="29" dur="1000" fill="hold"/>
                                        <p:tgtEl>
                                          <p:spTgt spid="38809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88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88099">
                                            <p:txEl>
                                              <p:pRg st="7" end="7"/>
                                            </p:txEl>
                                          </p:spTgt>
                                        </p:tgtEl>
                                        <p:attrNameLst>
                                          <p:attrName>style.visibility</p:attrName>
                                        </p:attrNameLst>
                                      </p:cBhvr>
                                      <p:to>
                                        <p:strVal val="visible"/>
                                      </p:to>
                                    </p:set>
                                    <p:animEffect transition="in" filter="fade">
                                      <p:cBhvr>
                                        <p:cTn id="35" dur="1000"/>
                                        <p:tgtEl>
                                          <p:spTgt spid="388099">
                                            <p:txEl>
                                              <p:pRg st="7" end="7"/>
                                            </p:txEl>
                                          </p:spTgt>
                                        </p:tgtEl>
                                      </p:cBhvr>
                                    </p:animEffect>
                                    <p:anim calcmode="lin" valueType="num">
                                      <p:cBhvr>
                                        <p:cTn id="36" dur="1000" fill="hold"/>
                                        <p:tgtEl>
                                          <p:spTgt spid="388099">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8809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alpha val="43137"/>
                    </a:srgbClr>
                  </a:outerShdw>
                </a:effectLst>
              </a:rPr>
              <a:t>The Investment Features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743200" y="1527175"/>
            <a:ext cx="6705600" cy="4572000"/>
          </a:xfrm>
        </p:spPr>
        <p:txBody>
          <a:bodyPr/>
          <a:lstStyle/>
          <a:p>
            <a:pPr lvl="2">
              <a:buFont typeface="Courier New" panose="02070309020205020404" pitchFamily="49" charset="0"/>
              <a:buChar char="o"/>
              <a:defRPr/>
            </a:pPr>
            <a:endParaRPr lang="en-US" dirty="0"/>
          </a:p>
          <a:p>
            <a:pPr marL="593725" lvl="2" indent="0" algn="ctr">
              <a:buNone/>
              <a:defRPr/>
            </a:pPr>
            <a:r>
              <a:rPr lang="en-US" sz="2800" b="1" dirty="0">
                <a:effectLst>
                  <a:outerShdw blurRad="38100" dist="38100" dir="2700000" algn="tl">
                    <a:srgbClr val="000000">
                      <a:alpha val="43137"/>
                    </a:srgbClr>
                  </a:outerShdw>
                </a:effectLst>
              </a:rPr>
              <a:t>Annuity Rate Assumptions</a:t>
            </a:r>
          </a:p>
          <a:p>
            <a:pPr lvl="2" algn="ctr">
              <a:buFont typeface="Courier New" panose="02070309020205020404" pitchFamily="49" charset="0"/>
              <a:buChar char="o"/>
              <a:defRPr/>
            </a:pPr>
            <a:endParaRPr lang="en-US" dirty="0" smtClean="0"/>
          </a:p>
          <a:p>
            <a:pPr lvl="2">
              <a:buFont typeface="Courier New" panose="02070309020205020404" pitchFamily="49" charset="0"/>
              <a:buChar char="o"/>
              <a:defRPr/>
            </a:pPr>
            <a:r>
              <a:rPr lang="en-US" sz="2800" b="1" dirty="0">
                <a:effectLst>
                  <a:outerShdw blurRad="38100" dist="38100" dir="2700000" algn="tl">
                    <a:srgbClr val="000000">
                      <a:alpha val="43137"/>
                    </a:srgbClr>
                  </a:outerShdw>
                </a:effectLst>
              </a:rPr>
              <a:t>40% Equities Investments</a:t>
            </a:r>
          </a:p>
          <a:p>
            <a:pPr lvl="2">
              <a:buFont typeface="Courier New" panose="02070309020205020404" pitchFamily="49" charset="0"/>
              <a:buChar char="o"/>
              <a:defRPr/>
            </a:pPr>
            <a:endParaRPr lang="en-US" b="1" dirty="0">
              <a:effectLst>
                <a:outerShdw blurRad="38100" dist="38100" dir="2700000" algn="tl">
                  <a:srgbClr val="000000">
                    <a:alpha val="43137"/>
                  </a:srgbClr>
                </a:outerShdw>
              </a:effectLst>
            </a:endParaRPr>
          </a:p>
          <a:p>
            <a:pPr lvl="2">
              <a:buFont typeface="Courier New" panose="02070309020205020404" pitchFamily="49" charset="0"/>
              <a:buChar char="o"/>
              <a:defRPr/>
            </a:pPr>
            <a:endParaRPr lang="en-US" b="1" dirty="0" smtClean="0">
              <a:effectLst>
                <a:outerShdw blurRad="38100" dist="38100" dir="2700000" algn="tl">
                  <a:srgbClr val="000000">
                    <a:alpha val="43137"/>
                  </a:srgbClr>
                </a:outerShdw>
              </a:effectLst>
            </a:endParaRPr>
          </a:p>
          <a:p>
            <a:pPr lvl="2">
              <a:buFont typeface="Courier New" panose="02070309020205020404" pitchFamily="49" charset="0"/>
              <a:buChar char="o"/>
              <a:defRPr/>
            </a:pPr>
            <a:r>
              <a:rPr lang="en-US" sz="2800" b="1" dirty="0">
                <a:effectLst>
                  <a:outerShdw blurRad="38100" dist="38100" dir="2700000" algn="tl">
                    <a:srgbClr val="000000">
                      <a:alpha val="43137"/>
                    </a:srgbClr>
                  </a:outerShdw>
                </a:effectLst>
              </a:rPr>
              <a:t>50% Fixed Investments</a:t>
            </a:r>
          </a:p>
          <a:p>
            <a:pPr lvl="2">
              <a:buFont typeface="Courier New" panose="02070309020205020404" pitchFamily="49" charset="0"/>
              <a:buChar char="o"/>
              <a:defRPr/>
            </a:pPr>
            <a:endParaRPr lang="en-US" b="1" dirty="0">
              <a:effectLst>
                <a:outerShdw blurRad="38100" dist="38100" dir="2700000" algn="tl">
                  <a:srgbClr val="000000">
                    <a:alpha val="43137"/>
                  </a:srgbClr>
                </a:outerShdw>
              </a:effectLst>
            </a:endParaRPr>
          </a:p>
          <a:p>
            <a:pPr lvl="2">
              <a:buFont typeface="Courier New" panose="02070309020205020404" pitchFamily="49" charset="0"/>
              <a:buChar char="o"/>
              <a:defRPr/>
            </a:pPr>
            <a:endParaRPr lang="en-US" b="1" dirty="0" smtClean="0">
              <a:effectLst>
                <a:outerShdw blurRad="38100" dist="38100" dir="2700000" algn="tl">
                  <a:srgbClr val="000000">
                    <a:alpha val="43137"/>
                  </a:srgbClr>
                </a:outerShdw>
              </a:effectLst>
            </a:endParaRPr>
          </a:p>
          <a:p>
            <a:pPr lvl="2">
              <a:buFont typeface="Courier New" panose="02070309020205020404" pitchFamily="49" charset="0"/>
              <a:buChar char="o"/>
              <a:defRPr/>
            </a:pPr>
            <a:r>
              <a:rPr lang="en-US" sz="2800" b="1" dirty="0">
                <a:effectLst>
                  <a:outerShdw blurRad="38100" dist="38100" dir="2700000" algn="tl">
                    <a:srgbClr val="000000">
                      <a:alpha val="43137"/>
                    </a:srgbClr>
                  </a:outerShdw>
                </a:effectLst>
              </a:rPr>
              <a:t>5% Cash Holdings</a:t>
            </a:r>
          </a:p>
        </p:txBody>
      </p:sp>
    </p:spTree>
    <p:extLst>
      <p:ext uri="{BB962C8B-B14F-4D97-AF65-F5344CB8AC3E}">
        <p14:creationId xmlns:p14="http://schemas.microsoft.com/office/powerpoint/2010/main" val="1310040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28800" y="228600"/>
            <a:ext cx="8534400" cy="685800"/>
          </a:xfrm>
        </p:spPr>
        <p:txBody>
          <a:bodyPr>
            <a:normAutofit/>
          </a:bodyPr>
          <a:lstStyle/>
          <a:p>
            <a:pPr eaLnBrk="1" fontAlgn="auto" hangingPunct="1">
              <a:spcAft>
                <a:spcPts val="0"/>
              </a:spcAft>
              <a:defRPr/>
            </a:pPr>
            <a:r>
              <a:rPr lang="en-US" altLang="en-US" sz="3200" b="1" dirty="0"/>
              <a:t>The 3 Features – (2. Fixed Payouts)</a:t>
            </a:r>
          </a:p>
        </p:txBody>
      </p:sp>
      <p:sp>
        <p:nvSpPr>
          <p:cNvPr id="24579" name="Rectangle 3"/>
          <p:cNvSpPr>
            <a:spLocks noGrp="1" noChangeArrowheads="1"/>
          </p:cNvSpPr>
          <p:nvPr>
            <p:ph sz="quarter" idx="1"/>
          </p:nvPr>
        </p:nvSpPr>
        <p:spPr>
          <a:xfrm>
            <a:off x="2057401" y="1981201"/>
            <a:ext cx="8043863" cy="4194175"/>
          </a:xfrm>
        </p:spPr>
        <p:txBody>
          <a:bodyPr/>
          <a:lstStyle/>
          <a:p>
            <a:pPr marL="0" indent="0" algn="ctr" eaLnBrk="1" hangingPunct="1">
              <a:buNone/>
              <a:defRPr/>
            </a:pPr>
            <a:r>
              <a:rPr lang="en-US" altLang="en-US" b="1" i="1" dirty="0" smtClean="0"/>
              <a:t>Annuity Rates</a:t>
            </a:r>
          </a:p>
          <a:p>
            <a:pPr marL="0" indent="0" algn="ctr" eaLnBrk="1" hangingPunct="1">
              <a:buNone/>
              <a:defRPr/>
            </a:pPr>
            <a:endParaRPr lang="en-US" altLang="en-US" b="1" i="1" dirty="0" smtClean="0"/>
          </a:p>
          <a:p>
            <a:pPr eaLnBrk="1" hangingPunct="1">
              <a:defRPr/>
            </a:pPr>
            <a:r>
              <a:rPr lang="en-US" altLang="en-US" dirty="0" smtClean="0"/>
              <a:t>Based on age &amp; number of annuitants</a:t>
            </a:r>
          </a:p>
          <a:p>
            <a:pPr marL="0" indent="0" eaLnBrk="1" hangingPunct="1">
              <a:buNone/>
              <a:defRPr/>
            </a:pPr>
            <a:endParaRPr lang="en-US" altLang="en-US" dirty="0" smtClean="0"/>
          </a:p>
          <a:p>
            <a:pPr eaLnBrk="1" hangingPunct="1">
              <a:defRPr/>
            </a:pPr>
            <a:r>
              <a:rPr lang="en-US" altLang="en-US" dirty="0" smtClean="0"/>
              <a:t>Fixed: Cannot guarantee minimum or maximum payouts OR adjust payments based on investment return</a:t>
            </a:r>
          </a:p>
          <a:p>
            <a:pPr lvl="1" eaLnBrk="1" hangingPunct="1">
              <a:defRPr/>
            </a:pPr>
            <a:endParaRPr lang="en-US" altLang="en-US" dirty="0" smtClean="0"/>
          </a:p>
          <a:p>
            <a:pPr eaLnBrk="1" hangingPunct="1">
              <a:defRPr/>
            </a:pPr>
            <a:r>
              <a:rPr lang="en-US" altLang="en-US" dirty="0" smtClean="0"/>
              <a:t>Standardized rates discourages competition</a:t>
            </a:r>
          </a:p>
        </p:txBody>
      </p:sp>
    </p:spTree>
    <p:extLst>
      <p:ext uri="{BB962C8B-B14F-4D97-AF65-F5344CB8AC3E}">
        <p14:creationId xmlns:p14="http://schemas.microsoft.com/office/powerpoint/2010/main" val="2166932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 calcmode="lin" valueType="num">
                                      <p:cBhvr additive="base">
                                        <p:cTn id="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anim calcmode="lin" valueType="num">
                                      <p:cBhvr additive="base">
                                        <p:cTn id="13"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anim calcmode="lin" valueType="num">
                                      <p:cBhvr additive="base">
                                        <p:cTn id="19"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3 Features – (2. Payouts)</a:t>
            </a:r>
          </a:p>
        </p:txBody>
      </p:sp>
      <p:sp>
        <p:nvSpPr>
          <p:cNvPr id="27651" name="Rectangle 3"/>
          <p:cNvSpPr>
            <a:spLocks noGrp="1" noChangeArrowheads="1"/>
          </p:cNvSpPr>
          <p:nvPr>
            <p:ph sz="quarter" idx="1"/>
          </p:nvPr>
        </p:nvSpPr>
        <p:spPr>
          <a:xfrm>
            <a:off x="2895600" y="1981201"/>
            <a:ext cx="6477000" cy="4117975"/>
          </a:xfrm>
        </p:spPr>
        <p:txBody>
          <a:bodyPr/>
          <a:lstStyle/>
          <a:p>
            <a:pPr marL="0" indent="0" algn="ctr" eaLnBrk="1" hangingPunct="1">
              <a:buNone/>
              <a:defRPr/>
            </a:pPr>
            <a:r>
              <a:rPr lang="en-US" altLang="en-US" b="1" i="1" dirty="0" smtClean="0"/>
              <a:t>Frequency of Payouts</a:t>
            </a:r>
          </a:p>
          <a:p>
            <a:pPr marL="0" indent="0" algn="ctr" eaLnBrk="1" hangingPunct="1">
              <a:buNone/>
              <a:defRPr/>
            </a:pPr>
            <a:endParaRPr lang="en-US" altLang="en-US" b="1" dirty="0" smtClean="0"/>
          </a:p>
          <a:p>
            <a:pPr marL="0" indent="0" eaLnBrk="1" hangingPunct="1">
              <a:buNone/>
              <a:defRPr/>
            </a:pPr>
            <a:r>
              <a:rPr lang="en-US" altLang="en-US" dirty="0" smtClean="0"/>
              <a:t>Annual annuity amount may be paid in</a:t>
            </a:r>
          </a:p>
          <a:p>
            <a:pPr marL="0" indent="0" eaLnBrk="1" hangingPunct="1">
              <a:buNone/>
              <a:defRPr/>
            </a:pPr>
            <a:r>
              <a:rPr lang="en-US" altLang="en-US" dirty="0" smtClean="0"/>
              <a:t>the following installments:</a:t>
            </a:r>
          </a:p>
          <a:p>
            <a:pPr lvl="2" eaLnBrk="1" hangingPunct="1">
              <a:defRPr/>
            </a:pPr>
            <a:endParaRPr lang="en-US" altLang="en-US" dirty="0" smtClean="0"/>
          </a:p>
          <a:p>
            <a:pPr lvl="2" eaLnBrk="1" hangingPunct="1">
              <a:defRPr/>
            </a:pPr>
            <a:r>
              <a:rPr lang="en-US" altLang="en-US" dirty="0" smtClean="0"/>
              <a:t>Annual</a:t>
            </a:r>
          </a:p>
          <a:p>
            <a:pPr lvl="2" eaLnBrk="1" hangingPunct="1">
              <a:defRPr/>
            </a:pPr>
            <a:r>
              <a:rPr lang="en-US" altLang="en-US" dirty="0" smtClean="0"/>
              <a:t>Semi-annual</a:t>
            </a:r>
          </a:p>
          <a:p>
            <a:pPr lvl="2" eaLnBrk="1" hangingPunct="1">
              <a:defRPr/>
            </a:pPr>
            <a:r>
              <a:rPr lang="en-US" altLang="en-US" dirty="0" smtClean="0"/>
              <a:t>Quarterly</a:t>
            </a:r>
          </a:p>
          <a:p>
            <a:pPr lvl="2" eaLnBrk="1" hangingPunct="1">
              <a:defRPr/>
            </a:pPr>
            <a:r>
              <a:rPr lang="en-US" altLang="en-US" dirty="0" smtClean="0"/>
              <a:t>Monthly</a:t>
            </a:r>
          </a:p>
          <a:p>
            <a:pPr eaLnBrk="1" hangingPunct="1">
              <a:defRPr/>
            </a:pPr>
            <a:endParaRPr lang="en-US" altLang="en-US" dirty="0" smtClean="0"/>
          </a:p>
        </p:txBody>
      </p:sp>
    </p:spTree>
    <p:extLst>
      <p:ext uri="{BB962C8B-B14F-4D97-AF65-F5344CB8AC3E}">
        <p14:creationId xmlns:p14="http://schemas.microsoft.com/office/powerpoint/2010/main" val="4149559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p:cTn id="13"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7651">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7651">
                                            <p:txEl>
                                              <p:pRg st="2" end="2"/>
                                            </p:txEl>
                                          </p:spTgt>
                                        </p:tgtEl>
                                      </p:cBhvr>
                                    </p:animEffect>
                                  </p:childTnLst>
                                </p:cTn>
                              </p:par>
                              <p:par>
                                <p:cTn id="16" presetID="53" presetClass="entr" presetSubtype="16" fill="hold" nodeType="withEffect">
                                  <p:stCondLst>
                                    <p:cond delay="0"/>
                                  </p:stCondLst>
                                  <p:childTnLst>
                                    <p:set>
                                      <p:cBhvr>
                                        <p:cTn id="17" dur="1" fill="hold">
                                          <p:stCondLst>
                                            <p:cond delay="0"/>
                                          </p:stCondLst>
                                        </p:cTn>
                                        <p:tgtEl>
                                          <p:spTgt spid="27651">
                                            <p:txEl>
                                              <p:pRg st="3" end="3"/>
                                            </p:txEl>
                                          </p:spTgt>
                                        </p:tgtEl>
                                        <p:attrNameLst>
                                          <p:attrName>style.visibility</p:attrName>
                                        </p:attrNameLst>
                                      </p:cBhvr>
                                      <p:to>
                                        <p:strVal val="visible"/>
                                      </p:to>
                                    </p:set>
                                    <p:anim calcmode="lin" valueType="num">
                                      <p:cBhvr>
                                        <p:cTn id="18" dur="5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27651">
                                            <p:txEl>
                                              <p:pRg st="3" end="3"/>
                                            </p:txEl>
                                          </p:spTgt>
                                        </p:tgtEl>
                                        <p:attrNameLst>
                                          <p:attrName>ppt_h</p:attrName>
                                        </p:attrNameLst>
                                      </p:cBhvr>
                                      <p:tavLst>
                                        <p:tav tm="0">
                                          <p:val>
                                            <p:fltVal val="0"/>
                                          </p:val>
                                        </p:tav>
                                        <p:tav tm="100000">
                                          <p:val>
                                            <p:strVal val="#ppt_h"/>
                                          </p:val>
                                        </p:tav>
                                      </p:tavLst>
                                    </p:anim>
                                    <p:animEffect transition="in" filter="fade">
                                      <p:cBhvr>
                                        <p:cTn id="20" dur="500"/>
                                        <p:tgtEl>
                                          <p:spTgt spid="27651">
                                            <p:txEl>
                                              <p:pRg st="3" end="3"/>
                                            </p:txEl>
                                          </p:spTgt>
                                        </p:tgtEl>
                                      </p:cBhvr>
                                    </p:animEffect>
                                  </p:childTnLst>
                                </p:cTn>
                              </p:par>
                              <p:par>
                                <p:cTn id="21" presetID="53" presetClass="entr" presetSubtype="16" fill="hold" nodeType="with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anim calcmode="lin" valueType="num">
                                      <p:cBhvr>
                                        <p:cTn id="23" dur="500" fill="hold"/>
                                        <p:tgtEl>
                                          <p:spTgt spid="27651">
                                            <p:txEl>
                                              <p:pRg st="5" end="5"/>
                                            </p:txEl>
                                          </p:spTgt>
                                        </p:tgtEl>
                                        <p:attrNameLst>
                                          <p:attrName>ppt_w</p:attrName>
                                        </p:attrNameLst>
                                      </p:cBhvr>
                                      <p:tavLst>
                                        <p:tav tm="0">
                                          <p:val>
                                            <p:fltVal val="0"/>
                                          </p:val>
                                        </p:tav>
                                        <p:tav tm="100000">
                                          <p:val>
                                            <p:strVal val="#ppt_w"/>
                                          </p:val>
                                        </p:tav>
                                      </p:tavLst>
                                    </p:anim>
                                    <p:anim calcmode="lin" valueType="num">
                                      <p:cBhvr>
                                        <p:cTn id="24" dur="500" fill="hold"/>
                                        <p:tgtEl>
                                          <p:spTgt spid="27651">
                                            <p:txEl>
                                              <p:pRg st="5" end="5"/>
                                            </p:txEl>
                                          </p:spTgt>
                                        </p:tgtEl>
                                        <p:attrNameLst>
                                          <p:attrName>ppt_h</p:attrName>
                                        </p:attrNameLst>
                                      </p:cBhvr>
                                      <p:tavLst>
                                        <p:tav tm="0">
                                          <p:val>
                                            <p:fltVal val="0"/>
                                          </p:val>
                                        </p:tav>
                                        <p:tav tm="100000">
                                          <p:val>
                                            <p:strVal val="#ppt_h"/>
                                          </p:val>
                                        </p:tav>
                                      </p:tavLst>
                                    </p:anim>
                                    <p:animEffect transition="in" filter="fade">
                                      <p:cBhvr>
                                        <p:cTn id="25" dur="500"/>
                                        <p:tgtEl>
                                          <p:spTgt spid="27651">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16" fill="hold" nodeType="clickEffect">
                                  <p:stCondLst>
                                    <p:cond delay="0"/>
                                  </p:stCondLst>
                                  <p:childTnLst>
                                    <p:set>
                                      <p:cBhvr>
                                        <p:cTn id="29" dur="1" fill="hold">
                                          <p:stCondLst>
                                            <p:cond delay="0"/>
                                          </p:stCondLst>
                                        </p:cTn>
                                        <p:tgtEl>
                                          <p:spTgt spid="27651">
                                            <p:txEl>
                                              <p:pRg st="6" end="6"/>
                                            </p:txEl>
                                          </p:spTgt>
                                        </p:tgtEl>
                                        <p:attrNameLst>
                                          <p:attrName>style.visibility</p:attrName>
                                        </p:attrNameLst>
                                      </p:cBhvr>
                                      <p:to>
                                        <p:strVal val="visible"/>
                                      </p:to>
                                    </p:set>
                                    <p:anim calcmode="lin" valueType="num">
                                      <p:cBhvr>
                                        <p:cTn id="30" dur="500" fill="hold"/>
                                        <p:tgtEl>
                                          <p:spTgt spid="27651">
                                            <p:txEl>
                                              <p:pRg st="6" end="6"/>
                                            </p:txEl>
                                          </p:spTgt>
                                        </p:tgtEl>
                                        <p:attrNameLst>
                                          <p:attrName>ppt_w</p:attrName>
                                        </p:attrNameLst>
                                      </p:cBhvr>
                                      <p:tavLst>
                                        <p:tav tm="0">
                                          <p:val>
                                            <p:fltVal val="0"/>
                                          </p:val>
                                        </p:tav>
                                        <p:tav tm="100000">
                                          <p:val>
                                            <p:strVal val="#ppt_w"/>
                                          </p:val>
                                        </p:tav>
                                      </p:tavLst>
                                    </p:anim>
                                    <p:anim calcmode="lin" valueType="num">
                                      <p:cBhvr>
                                        <p:cTn id="31" dur="500" fill="hold"/>
                                        <p:tgtEl>
                                          <p:spTgt spid="27651">
                                            <p:txEl>
                                              <p:pRg st="6" end="6"/>
                                            </p:txEl>
                                          </p:spTgt>
                                        </p:tgtEl>
                                        <p:attrNameLst>
                                          <p:attrName>ppt_h</p:attrName>
                                        </p:attrNameLst>
                                      </p:cBhvr>
                                      <p:tavLst>
                                        <p:tav tm="0">
                                          <p:val>
                                            <p:fltVal val="0"/>
                                          </p:val>
                                        </p:tav>
                                        <p:tav tm="100000">
                                          <p:val>
                                            <p:strVal val="#ppt_h"/>
                                          </p:val>
                                        </p:tav>
                                      </p:tavLst>
                                    </p:anim>
                                    <p:animEffect transition="in" filter="fade">
                                      <p:cBhvr>
                                        <p:cTn id="32" dur="500"/>
                                        <p:tgtEl>
                                          <p:spTgt spid="2765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nodeType="clickEffect">
                                  <p:stCondLst>
                                    <p:cond delay="0"/>
                                  </p:stCondLst>
                                  <p:childTnLst>
                                    <p:set>
                                      <p:cBhvr>
                                        <p:cTn id="36" dur="1" fill="hold">
                                          <p:stCondLst>
                                            <p:cond delay="0"/>
                                          </p:stCondLst>
                                        </p:cTn>
                                        <p:tgtEl>
                                          <p:spTgt spid="27651">
                                            <p:txEl>
                                              <p:pRg st="7" end="7"/>
                                            </p:txEl>
                                          </p:spTgt>
                                        </p:tgtEl>
                                        <p:attrNameLst>
                                          <p:attrName>style.visibility</p:attrName>
                                        </p:attrNameLst>
                                      </p:cBhvr>
                                      <p:to>
                                        <p:strVal val="visible"/>
                                      </p:to>
                                    </p:set>
                                    <p:anim calcmode="lin" valueType="num">
                                      <p:cBhvr>
                                        <p:cTn id="37" dur="500" fill="hold"/>
                                        <p:tgtEl>
                                          <p:spTgt spid="27651">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27651">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27651">
                                            <p:txEl>
                                              <p:pRg st="7" end="7"/>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16" fill="hold" nodeType="clickEffect">
                                  <p:stCondLst>
                                    <p:cond delay="0"/>
                                  </p:stCondLst>
                                  <p:childTnLst>
                                    <p:set>
                                      <p:cBhvr>
                                        <p:cTn id="43" dur="1" fill="hold">
                                          <p:stCondLst>
                                            <p:cond delay="0"/>
                                          </p:stCondLst>
                                        </p:cTn>
                                        <p:tgtEl>
                                          <p:spTgt spid="27651">
                                            <p:txEl>
                                              <p:pRg st="8" end="8"/>
                                            </p:txEl>
                                          </p:spTgt>
                                        </p:tgtEl>
                                        <p:attrNameLst>
                                          <p:attrName>style.visibility</p:attrName>
                                        </p:attrNameLst>
                                      </p:cBhvr>
                                      <p:to>
                                        <p:strVal val="visible"/>
                                      </p:to>
                                    </p:set>
                                    <p:anim calcmode="lin" valueType="num">
                                      <p:cBhvr>
                                        <p:cTn id="44" dur="500" fill="hold"/>
                                        <p:tgtEl>
                                          <p:spTgt spid="27651">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27651">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276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3 Features – (3. Irrevocable Gift)</a:t>
            </a:r>
          </a:p>
        </p:txBody>
      </p:sp>
      <p:sp>
        <p:nvSpPr>
          <p:cNvPr id="384003" name="Rectangle 3"/>
          <p:cNvSpPr>
            <a:spLocks noGrp="1" noChangeArrowheads="1"/>
          </p:cNvSpPr>
          <p:nvPr>
            <p:ph sz="quarter" idx="1"/>
          </p:nvPr>
        </p:nvSpPr>
        <p:spPr>
          <a:xfrm>
            <a:off x="2286000" y="1524000"/>
            <a:ext cx="7543800" cy="4267200"/>
          </a:xfrm>
        </p:spPr>
        <p:txBody>
          <a:bodyPr/>
          <a:lstStyle/>
          <a:p>
            <a:pPr eaLnBrk="1" hangingPunct="1">
              <a:defRPr/>
            </a:pPr>
            <a:endParaRPr lang="en-US" altLang="en-US" sz="2800" dirty="0"/>
          </a:p>
          <a:p>
            <a:pPr marL="0" indent="0" algn="ctr" eaLnBrk="1" hangingPunct="1">
              <a:buNone/>
              <a:defRPr/>
            </a:pPr>
            <a:r>
              <a:rPr lang="en-US" altLang="en-US" sz="2800" b="1" i="1" dirty="0"/>
              <a:t>Split Interest Gift</a:t>
            </a:r>
          </a:p>
          <a:p>
            <a:pPr marL="0" indent="0" algn="ctr" eaLnBrk="1" hangingPunct="1">
              <a:buNone/>
              <a:defRPr/>
            </a:pPr>
            <a:endParaRPr lang="en-US" altLang="en-US" sz="2800" b="1" i="1" dirty="0"/>
          </a:p>
          <a:p>
            <a:pPr eaLnBrk="1" hangingPunct="1">
              <a:defRPr/>
            </a:pPr>
            <a:r>
              <a:rPr lang="en-US" altLang="en-US" sz="2800" dirty="0"/>
              <a:t>Part 1 - Purchase of an annuity contract</a:t>
            </a:r>
          </a:p>
          <a:p>
            <a:pPr lvl="1" eaLnBrk="1" hangingPunct="1">
              <a:defRPr/>
            </a:pPr>
            <a:r>
              <a:rPr lang="en-US" altLang="en-US" sz="2400" dirty="0"/>
              <a:t>Right to receive lifetime payments</a:t>
            </a:r>
          </a:p>
          <a:p>
            <a:pPr lvl="1" eaLnBrk="1" hangingPunct="1">
              <a:defRPr/>
            </a:pPr>
            <a:r>
              <a:rPr lang="en-US" altLang="en-US" sz="2400" dirty="0"/>
              <a:t>Payments not referred to as “interest” or “income”</a:t>
            </a:r>
          </a:p>
          <a:p>
            <a:pPr lvl="1" eaLnBrk="1" hangingPunct="1">
              <a:defRPr/>
            </a:pPr>
            <a:r>
              <a:rPr lang="en-US" altLang="en-US" sz="2400" dirty="0"/>
              <a:t>Issuing charity acts as “insurer” </a:t>
            </a:r>
          </a:p>
          <a:p>
            <a:pPr marL="274638" lvl="1" indent="0" eaLnBrk="1" hangingPunct="1">
              <a:buNone/>
              <a:defRPr/>
            </a:pPr>
            <a:endParaRPr lang="en-US" altLang="en-US" sz="2400" dirty="0"/>
          </a:p>
          <a:p>
            <a:pPr eaLnBrk="1" hangingPunct="1">
              <a:defRPr/>
            </a:pPr>
            <a:r>
              <a:rPr lang="en-US" altLang="en-US" sz="2800" dirty="0"/>
              <a:t>Part 2 - Outright charitable gift</a:t>
            </a:r>
          </a:p>
          <a:p>
            <a:pPr marL="274638" lvl="1" indent="0" eaLnBrk="1" hangingPunct="1">
              <a:buNone/>
              <a:defRPr/>
            </a:pPr>
            <a:endParaRPr lang="en-US" altLang="en-US" sz="2400" dirty="0"/>
          </a:p>
          <a:p>
            <a:pPr lvl="2" eaLnBrk="1" hangingPunct="1">
              <a:buFontTx/>
              <a:buNone/>
              <a:defRPr/>
            </a:pPr>
            <a:r>
              <a:rPr lang="en-US" altLang="en-US" sz="2200" dirty="0"/>
              <a:t> </a:t>
            </a:r>
          </a:p>
        </p:txBody>
      </p:sp>
    </p:spTree>
    <p:extLst>
      <p:ext uri="{BB962C8B-B14F-4D97-AF65-F5344CB8AC3E}">
        <p14:creationId xmlns:p14="http://schemas.microsoft.com/office/powerpoint/2010/main" val="648338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4003">
                                            <p:txEl>
                                              <p:pRg st="3" end="3"/>
                                            </p:txEl>
                                          </p:spTgt>
                                        </p:tgtEl>
                                        <p:attrNameLst>
                                          <p:attrName>style.visibility</p:attrName>
                                        </p:attrNameLst>
                                      </p:cBhvr>
                                      <p:to>
                                        <p:strVal val="visible"/>
                                      </p:to>
                                    </p:set>
                                    <p:anim calcmode="lin" valueType="num">
                                      <p:cBhvr additive="base">
                                        <p:cTn id="7" dur="500" fill="hold"/>
                                        <p:tgtEl>
                                          <p:spTgt spid="38400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400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84003">
                                            <p:txEl>
                                              <p:pRg st="4" end="4"/>
                                            </p:txEl>
                                          </p:spTgt>
                                        </p:tgtEl>
                                        <p:attrNameLst>
                                          <p:attrName>style.visibility</p:attrName>
                                        </p:attrNameLst>
                                      </p:cBhvr>
                                      <p:to>
                                        <p:strVal val="visible"/>
                                      </p:to>
                                    </p:set>
                                    <p:anim calcmode="lin" valueType="num">
                                      <p:cBhvr additive="base">
                                        <p:cTn id="11" dur="500" fill="hold"/>
                                        <p:tgtEl>
                                          <p:spTgt spid="38400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400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84003">
                                            <p:txEl>
                                              <p:pRg st="5" end="5"/>
                                            </p:txEl>
                                          </p:spTgt>
                                        </p:tgtEl>
                                        <p:attrNameLst>
                                          <p:attrName>style.visibility</p:attrName>
                                        </p:attrNameLst>
                                      </p:cBhvr>
                                      <p:to>
                                        <p:strVal val="visible"/>
                                      </p:to>
                                    </p:set>
                                    <p:anim calcmode="lin" valueType="num">
                                      <p:cBhvr additive="base">
                                        <p:cTn id="15" dur="500" fill="hold"/>
                                        <p:tgtEl>
                                          <p:spTgt spid="38400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8400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84003">
                                            <p:txEl>
                                              <p:pRg st="6" end="6"/>
                                            </p:txEl>
                                          </p:spTgt>
                                        </p:tgtEl>
                                        <p:attrNameLst>
                                          <p:attrName>style.visibility</p:attrName>
                                        </p:attrNameLst>
                                      </p:cBhvr>
                                      <p:to>
                                        <p:strVal val="visible"/>
                                      </p:to>
                                    </p:set>
                                    <p:anim calcmode="lin" valueType="num">
                                      <p:cBhvr additive="base">
                                        <p:cTn id="19" dur="500" fill="hold"/>
                                        <p:tgtEl>
                                          <p:spTgt spid="38400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40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84003">
                                            <p:txEl>
                                              <p:pRg st="8" end="8"/>
                                            </p:txEl>
                                          </p:spTgt>
                                        </p:tgtEl>
                                        <p:attrNameLst>
                                          <p:attrName>style.visibility</p:attrName>
                                        </p:attrNameLst>
                                      </p:cBhvr>
                                      <p:to>
                                        <p:strVal val="visible"/>
                                      </p:to>
                                    </p:set>
                                    <p:anim calcmode="lin" valueType="num">
                                      <p:cBhvr additive="base">
                                        <p:cTn id="25" dur="500" fill="hold"/>
                                        <p:tgtEl>
                                          <p:spTgt spid="38400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400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Features – (3. Irrevocable Gift)</a:t>
            </a:r>
            <a:endParaRPr lang="en-US" b="1" dirty="0"/>
          </a:p>
        </p:txBody>
      </p:sp>
      <p:sp>
        <p:nvSpPr>
          <p:cNvPr id="32771" name="Content Placeholder 2"/>
          <p:cNvSpPr>
            <a:spLocks noGrp="1"/>
          </p:cNvSpPr>
          <p:nvPr>
            <p:ph sz="quarter" idx="1"/>
          </p:nvPr>
        </p:nvSpPr>
        <p:spPr>
          <a:xfrm>
            <a:off x="1825625" y="1527175"/>
            <a:ext cx="8504238" cy="4572000"/>
          </a:xfrm>
        </p:spPr>
        <p:txBody>
          <a:bodyPr/>
          <a:lstStyle/>
          <a:p>
            <a:pPr marL="0" indent="0" algn="ctr">
              <a:buNone/>
            </a:pPr>
            <a:endParaRPr lang="en-US" altLang="en-US" smtClean="0"/>
          </a:p>
          <a:p>
            <a:pPr marL="0" indent="0" algn="ctr">
              <a:buNone/>
            </a:pPr>
            <a:endParaRPr lang="en-US" altLang="en-US" smtClean="0"/>
          </a:p>
          <a:p>
            <a:pPr marL="0" indent="0" algn="ctr">
              <a:buNone/>
            </a:pPr>
            <a:r>
              <a:rPr lang="en-US" altLang="en-US" smtClean="0"/>
              <a:t>In effect, the donor has made a gift of part of the property given and purchased an annuity contract with the balance. </a:t>
            </a:r>
          </a:p>
          <a:p>
            <a:pPr marL="0" indent="0" algn="ctr">
              <a:buNone/>
            </a:pPr>
            <a:endParaRPr lang="en-US" altLang="en-US" smtClean="0"/>
          </a:p>
          <a:p>
            <a:pPr marL="0" indent="0" algn="ctr">
              <a:buNone/>
            </a:pPr>
            <a:endParaRPr lang="en-US" altLang="en-US" smtClean="0"/>
          </a:p>
        </p:txBody>
      </p:sp>
    </p:spTree>
    <p:extLst>
      <p:ext uri="{BB962C8B-B14F-4D97-AF65-F5344CB8AC3E}">
        <p14:creationId xmlns:p14="http://schemas.microsoft.com/office/powerpoint/2010/main" val="85038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Features – (3. Irrevocable Gift)</a:t>
            </a:r>
            <a:endParaRPr lang="en-US" b="1" dirty="0"/>
          </a:p>
        </p:txBody>
      </p:sp>
      <p:sp>
        <p:nvSpPr>
          <p:cNvPr id="29699" name="Content Placeholder 2"/>
          <p:cNvSpPr>
            <a:spLocks noGrp="1"/>
          </p:cNvSpPr>
          <p:nvPr>
            <p:ph sz="quarter" idx="1"/>
          </p:nvPr>
        </p:nvSpPr>
        <p:spPr>
          <a:xfrm>
            <a:off x="2514600" y="2590801"/>
            <a:ext cx="7391400" cy="3508375"/>
          </a:xfrm>
        </p:spPr>
        <p:txBody>
          <a:bodyPr/>
          <a:lstStyle/>
          <a:p>
            <a:r>
              <a:rPr lang="en-US" altLang="en-US" smtClean="0"/>
              <a:t>The gift is irrevocable</a:t>
            </a:r>
          </a:p>
          <a:p>
            <a:endParaRPr lang="en-US" altLang="en-US" smtClean="0"/>
          </a:p>
          <a:p>
            <a:r>
              <a:rPr lang="en-US" altLang="en-US" smtClean="0"/>
              <a:t>Can be terminated early</a:t>
            </a:r>
          </a:p>
          <a:p>
            <a:endParaRPr lang="en-US" altLang="en-US" smtClean="0"/>
          </a:p>
          <a:p>
            <a:r>
              <a:rPr lang="en-US" altLang="en-US" smtClean="0"/>
              <a:t>Make sure Donor has other assets to live on</a:t>
            </a:r>
          </a:p>
        </p:txBody>
      </p:sp>
    </p:spTree>
    <p:extLst>
      <p:ext uri="{BB962C8B-B14F-4D97-AF65-F5344CB8AC3E}">
        <p14:creationId xmlns:p14="http://schemas.microsoft.com/office/powerpoint/2010/main" val="3924439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anim calcmode="lin" valueType="num">
                                      <p:cBhvr additive="base">
                                        <p:cTn id="19"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828800" y="152401"/>
            <a:ext cx="8534400" cy="758825"/>
          </a:xfrm>
        </p:spPr>
        <p:txBody>
          <a:bodyPr/>
          <a:lstStyle/>
          <a:p>
            <a:pPr eaLnBrk="1" hangingPunct="1"/>
            <a:r>
              <a:rPr lang="en-US" altLang="en-US" sz="3200" b="1">
                <a:solidFill>
                  <a:srgbClr val="C00000"/>
                </a:solidFill>
              </a:rPr>
              <a:t>The 3 Players</a:t>
            </a:r>
          </a:p>
        </p:txBody>
      </p:sp>
      <p:sp>
        <p:nvSpPr>
          <p:cNvPr id="15363" name="Rectangle 3"/>
          <p:cNvSpPr>
            <a:spLocks noGrp="1" noChangeArrowheads="1"/>
          </p:cNvSpPr>
          <p:nvPr>
            <p:ph sz="quarter" idx="1"/>
          </p:nvPr>
        </p:nvSpPr>
        <p:spPr>
          <a:xfrm>
            <a:off x="2286001" y="2286001"/>
            <a:ext cx="8043863" cy="3813175"/>
          </a:xfrm>
        </p:spPr>
        <p:txBody>
          <a:bodyPr/>
          <a:lstStyle/>
          <a:p>
            <a:pPr marL="514350" indent="-514350" eaLnBrk="1" hangingPunct="1">
              <a:buClr>
                <a:schemeClr val="tx1">
                  <a:lumMod val="95000"/>
                  <a:lumOff val="5000"/>
                </a:schemeClr>
              </a:buClr>
              <a:buFont typeface="+mj-lt"/>
              <a:buAutoNum type="arabicPeriod"/>
              <a:defRPr/>
            </a:pPr>
            <a:r>
              <a:rPr lang="en-US" altLang="en-US" i="1" dirty="0" smtClean="0">
                <a:solidFill>
                  <a:srgbClr val="FF0000"/>
                </a:solidFill>
              </a:rPr>
              <a:t>Donor</a:t>
            </a:r>
            <a:r>
              <a:rPr lang="en-US" altLang="en-US" dirty="0" smtClean="0"/>
              <a:t> </a:t>
            </a:r>
            <a:r>
              <a:rPr lang="en-US" altLang="en-US" dirty="0" smtClean="0"/>
              <a:t>- The one who makes the gift</a:t>
            </a:r>
          </a:p>
          <a:p>
            <a:pPr marL="514350" indent="-514350" eaLnBrk="1" hangingPunct="1">
              <a:buClr>
                <a:schemeClr val="tx1">
                  <a:lumMod val="95000"/>
                  <a:lumOff val="5000"/>
                </a:schemeClr>
              </a:buClr>
              <a:buFont typeface="+mj-lt"/>
              <a:buAutoNum type="arabicPeriod"/>
              <a:defRPr/>
            </a:pPr>
            <a:r>
              <a:rPr lang="en-US" altLang="en-US" i="1" dirty="0" smtClean="0">
                <a:solidFill>
                  <a:srgbClr val="FF0000"/>
                </a:solidFill>
              </a:rPr>
              <a:t>Annuitant</a:t>
            </a:r>
            <a:r>
              <a:rPr lang="en-US" altLang="en-US" dirty="0" smtClean="0"/>
              <a:t> </a:t>
            </a:r>
            <a:r>
              <a:rPr lang="en-US" altLang="en-US" dirty="0" smtClean="0"/>
              <a:t>- The one who receives the annuity </a:t>
            </a:r>
            <a:r>
              <a:rPr lang="en-US" altLang="en-US" dirty="0" smtClean="0"/>
              <a:t>payments</a:t>
            </a:r>
            <a:endParaRPr lang="en-US" altLang="en-US" dirty="0" smtClean="0"/>
          </a:p>
          <a:p>
            <a:pPr marL="514350" indent="-514350" eaLnBrk="1" hangingPunct="1">
              <a:buClr>
                <a:schemeClr val="tx1">
                  <a:lumMod val="95000"/>
                  <a:lumOff val="5000"/>
                </a:schemeClr>
              </a:buClr>
              <a:buFont typeface="+mj-lt"/>
              <a:buAutoNum type="arabicPeriod"/>
              <a:defRPr/>
            </a:pPr>
            <a:r>
              <a:rPr lang="en-US" altLang="en-US" i="1" dirty="0" smtClean="0">
                <a:solidFill>
                  <a:srgbClr val="FF0000"/>
                </a:solidFill>
              </a:rPr>
              <a:t>Beneficiary</a:t>
            </a:r>
            <a:r>
              <a:rPr lang="en-US" altLang="en-US" dirty="0" smtClean="0"/>
              <a:t> </a:t>
            </a:r>
            <a:r>
              <a:rPr lang="en-US" altLang="en-US" dirty="0" smtClean="0"/>
              <a:t>– The charity that ends up with the remainder (“residuum”)</a:t>
            </a:r>
          </a:p>
        </p:txBody>
      </p:sp>
    </p:spTree>
    <p:extLst>
      <p:ext uri="{BB962C8B-B14F-4D97-AF65-F5344CB8AC3E}">
        <p14:creationId xmlns:p14="http://schemas.microsoft.com/office/powerpoint/2010/main" val="4059676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5625" y="228600"/>
            <a:ext cx="8534400" cy="685800"/>
          </a:xfrm>
        </p:spPr>
        <p:txBody>
          <a:bodyPr/>
          <a:lstStyle/>
          <a:p>
            <a:r>
              <a:rPr lang="en-US" altLang="en-US" sz="3200" b="1">
                <a:solidFill>
                  <a:srgbClr val="C00000"/>
                </a:solidFill>
              </a:rPr>
              <a:t>The 3 Players – (1. Donor)</a:t>
            </a:r>
          </a:p>
        </p:txBody>
      </p:sp>
      <p:sp>
        <p:nvSpPr>
          <p:cNvPr id="31747" name="Content Placeholder 2"/>
          <p:cNvSpPr>
            <a:spLocks noGrp="1"/>
          </p:cNvSpPr>
          <p:nvPr>
            <p:ph sz="quarter" idx="1"/>
          </p:nvPr>
        </p:nvSpPr>
        <p:spPr>
          <a:xfrm>
            <a:off x="2163764" y="1524000"/>
            <a:ext cx="8504237" cy="4572000"/>
          </a:xfrm>
        </p:spPr>
        <p:txBody>
          <a:bodyPr/>
          <a:lstStyle/>
          <a:p>
            <a:pPr>
              <a:defRPr/>
            </a:pPr>
            <a:endParaRPr lang="en-US" altLang="en-US" dirty="0" smtClean="0"/>
          </a:p>
          <a:p>
            <a:pPr>
              <a:defRPr/>
            </a:pPr>
            <a:endParaRPr lang="en-US" altLang="en-US" dirty="0"/>
          </a:p>
          <a:p>
            <a:pPr>
              <a:defRPr/>
            </a:pPr>
            <a:r>
              <a:rPr lang="en-US" altLang="en-US" dirty="0" smtClean="0"/>
              <a:t>Donor is the one that makes the contract with the charity.</a:t>
            </a:r>
          </a:p>
          <a:p>
            <a:pPr>
              <a:defRPr/>
            </a:pPr>
            <a:r>
              <a:rPr lang="en-US" altLang="en-US" dirty="0" smtClean="0"/>
              <a:t>Donor is the one that funds the charitable gift annuity. </a:t>
            </a:r>
          </a:p>
          <a:p>
            <a:pPr>
              <a:defRPr/>
            </a:pPr>
            <a:r>
              <a:rPr lang="en-US" altLang="en-US" dirty="0" smtClean="0"/>
              <a:t>Donor will receive charitable deduction</a:t>
            </a:r>
          </a:p>
          <a:p>
            <a:pPr marL="0" indent="0">
              <a:buNone/>
              <a:defRPr/>
            </a:pPr>
            <a:endParaRPr lang="en-US" altLang="en-US" dirty="0" smtClean="0"/>
          </a:p>
        </p:txBody>
      </p:sp>
    </p:spTree>
    <p:extLst>
      <p:ext uri="{BB962C8B-B14F-4D97-AF65-F5344CB8AC3E}">
        <p14:creationId xmlns:p14="http://schemas.microsoft.com/office/powerpoint/2010/main" val="2353432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Effect transition="in" filter="wipe(down)">
                                      <p:cBhvr>
                                        <p:cTn id="7" dur="500"/>
                                        <p:tgtEl>
                                          <p:spTgt spid="3174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1747">
                                            <p:txEl>
                                              <p:pRg st="3" end="3"/>
                                            </p:txEl>
                                          </p:spTgt>
                                        </p:tgtEl>
                                        <p:attrNameLst>
                                          <p:attrName>style.visibility</p:attrName>
                                        </p:attrNameLst>
                                      </p:cBhvr>
                                      <p:to>
                                        <p:strVal val="visible"/>
                                      </p:to>
                                    </p:set>
                                    <p:animEffect transition="in" filter="wipe(down)">
                                      <p:cBhvr>
                                        <p:cTn id="12" dur="500"/>
                                        <p:tgtEl>
                                          <p:spTgt spid="3174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Effect transition="in" filter="wipe(down)">
                                      <p:cBhvr>
                                        <p:cTn id="17"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534400" cy="685800"/>
          </a:xfrm>
        </p:spPr>
        <p:txBody>
          <a:bodyPr/>
          <a:lstStyle/>
          <a:p>
            <a:pPr eaLnBrk="1" hangingPunct="1">
              <a:defRPr/>
            </a:pPr>
            <a:r>
              <a:rPr lang="en-US" dirty="0" smtClean="0"/>
              <a:t/>
            </a:r>
            <a:br>
              <a:rPr lang="en-US" dirty="0" smtClean="0"/>
            </a:br>
            <a:r>
              <a:rPr lang="en-US" dirty="0"/>
              <a:t/>
            </a:r>
            <a:br>
              <a:rPr lang="en-US" dirty="0"/>
            </a:br>
            <a:r>
              <a:rPr lang="en-US" sz="3200" b="1" dirty="0">
                <a:solidFill>
                  <a:srgbClr val="C00000"/>
                </a:solidFill>
              </a:rPr>
              <a:t>Charitable Gift Annuities</a:t>
            </a:r>
          </a:p>
        </p:txBody>
      </p:sp>
      <p:sp>
        <p:nvSpPr>
          <p:cNvPr id="16387" name="Content Placeholder 2"/>
          <p:cNvSpPr>
            <a:spLocks noGrp="1"/>
          </p:cNvSpPr>
          <p:nvPr>
            <p:ph sz="quarter" idx="1"/>
          </p:nvPr>
        </p:nvSpPr>
        <p:spPr>
          <a:xfrm>
            <a:off x="4267201" y="2743201"/>
            <a:ext cx="6062663" cy="3355975"/>
          </a:xfrm>
        </p:spPr>
        <p:txBody>
          <a:bodyPr/>
          <a:lstStyle/>
          <a:p>
            <a:pPr eaLnBrk="1" hangingPunct="1"/>
            <a:r>
              <a:rPr lang="en-US" altLang="en-US" smtClean="0"/>
              <a:t>Easy to Understand</a:t>
            </a:r>
          </a:p>
          <a:p>
            <a:pPr eaLnBrk="1" hangingPunct="1"/>
            <a:endParaRPr lang="en-US" altLang="en-US" smtClean="0"/>
          </a:p>
          <a:p>
            <a:pPr eaLnBrk="1" hangingPunct="1"/>
            <a:r>
              <a:rPr lang="en-US" altLang="en-US" smtClean="0"/>
              <a:t>Easy to Administer</a:t>
            </a:r>
          </a:p>
          <a:p>
            <a:pPr eaLnBrk="1" hangingPunct="1"/>
            <a:endParaRPr lang="en-US" altLang="en-US" smtClean="0"/>
          </a:p>
        </p:txBody>
      </p:sp>
    </p:spTree>
    <p:extLst>
      <p:ext uri="{BB962C8B-B14F-4D97-AF65-F5344CB8AC3E}">
        <p14:creationId xmlns:p14="http://schemas.microsoft.com/office/powerpoint/2010/main" val="2513575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3 Players – (2. Annuitant)</a:t>
            </a:r>
          </a:p>
        </p:txBody>
      </p:sp>
      <p:sp>
        <p:nvSpPr>
          <p:cNvPr id="28675" name="Rectangle 3"/>
          <p:cNvSpPr>
            <a:spLocks noGrp="1" noChangeArrowheads="1"/>
          </p:cNvSpPr>
          <p:nvPr>
            <p:ph sz="quarter" idx="1"/>
          </p:nvPr>
        </p:nvSpPr>
        <p:spPr>
          <a:xfrm>
            <a:off x="3048001" y="2286001"/>
            <a:ext cx="7281863" cy="3813175"/>
          </a:xfrm>
        </p:spPr>
        <p:txBody>
          <a:bodyPr/>
          <a:lstStyle/>
          <a:p>
            <a:pPr eaLnBrk="1" hangingPunct="1">
              <a:defRPr/>
            </a:pPr>
            <a:r>
              <a:rPr lang="en-US" altLang="en-US" dirty="0"/>
              <a:t>May or may not be the </a:t>
            </a:r>
            <a:r>
              <a:rPr lang="en-US" altLang="en-US" dirty="0" smtClean="0"/>
              <a:t>Donor</a:t>
            </a:r>
          </a:p>
          <a:p>
            <a:pPr eaLnBrk="1" hangingPunct="1">
              <a:defRPr/>
            </a:pPr>
            <a:endParaRPr lang="en-US" altLang="en-US" dirty="0"/>
          </a:p>
          <a:p>
            <a:pPr eaLnBrk="1" hangingPunct="1">
              <a:defRPr/>
            </a:pPr>
            <a:r>
              <a:rPr lang="en-US" altLang="en-US" dirty="0"/>
              <a:t>Can be a relative or </a:t>
            </a:r>
            <a:r>
              <a:rPr lang="en-US" altLang="en-US" dirty="0" smtClean="0"/>
              <a:t>friend</a:t>
            </a:r>
          </a:p>
          <a:p>
            <a:pPr eaLnBrk="1" hangingPunct="1">
              <a:defRPr/>
            </a:pPr>
            <a:endParaRPr lang="en-US" altLang="en-US" dirty="0"/>
          </a:p>
          <a:p>
            <a:pPr eaLnBrk="1" hangingPunct="1">
              <a:defRPr/>
            </a:pPr>
            <a:r>
              <a:rPr lang="en-US" altLang="en-US" dirty="0" smtClean="0"/>
              <a:t>Only for 1or 2 lives</a:t>
            </a:r>
          </a:p>
          <a:p>
            <a:pPr eaLnBrk="1" hangingPunct="1">
              <a:defRPr/>
            </a:pPr>
            <a:endParaRPr lang="en-US" altLang="en-US" dirty="0" smtClean="0"/>
          </a:p>
          <a:p>
            <a:pPr eaLnBrk="1" hangingPunct="1">
              <a:defRPr/>
            </a:pPr>
            <a:endParaRPr lang="en-US" altLang="en-US" dirty="0" smtClean="0"/>
          </a:p>
          <a:p>
            <a:pPr marL="0" indent="0" eaLnBrk="1" hangingPunct="1">
              <a:buNone/>
              <a:defRPr/>
            </a:pPr>
            <a:endParaRPr lang="en-US" altLang="en-US" dirty="0" smtClean="0"/>
          </a:p>
          <a:p>
            <a:pPr eaLnBrk="1" hangingPunct="1">
              <a:defRPr/>
            </a:pPr>
            <a:endParaRPr lang="en-US" altLang="en-US" dirty="0" smtClean="0"/>
          </a:p>
          <a:p>
            <a:pPr marL="0" indent="0" eaLnBrk="1" hangingPunct="1">
              <a:buNone/>
              <a:defRPr/>
            </a:pPr>
            <a:endParaRPr lang="en-US" altLang="en-US" dirty="0" smtClean="0"/>
          </a:p>
        </p:txBody>
      </p:sp>
    </p:spTree>
    <p:extLst>
      <p:ext uri="{BB962C8B-B14F-4D97-AF65-F5344CB8AC3E}">
        <p14:creationId xmlns:p14="http://schemas.microsoft.com/office/powerpoint/2010/main" val="1150660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anim calcmode="lin" valueType="num">
                                      <p:cBhvr additive="base">
                                        <p:cTn id="19"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Players – (3. Beneficiary)</a:t>
            </a:r>
            <a:endParaRPr lang="en-US" b="1" dirty="0"/>
          </a:p>
        </p:txBody>
      </p:sp>
      <p:sp>
        <p:nvSpPr>
          <p:cNvPr id="33795" name="Content Placeholder 2"/>
          <p:cNvSpPr>
            <a:spLocks noGrp="1"/>
          </p:cNvSpPr>
          <p:nvPr>
            <p:ph sz="quarter" idx="1"/>
          </p:nvPr>
        </p:nvSpPr>
        <p:spPr>
          <a:xfrm>
            <a:off x="2438400" y="1905001"/>
            <a:ext cx="7391400" cy="4194175"/>
          </a:xfrm>
        </p:spPr>
        <p:txBody>
          <a:bodyPr/>
          <a:lstStyle/>
          <a:p>
            <a:endParaRPr lang="en-US" altLang="en-US" smtClean="0"/>
          </a:p>
          <a:p>
            <a:r>
              <a:rPr lang="en-US" altLang="en-US" smtClean="0"/>
              <a:t>Must be a charity</a:t>
            </a:r>
          </a:p>
          <a:p>
            <a:endParaRPr lang="en-US" altLang="en-US" smtClean="0"/>
          </a:p>
          <a:p>
            <a:r>
              <a:rPr lang="en-US" altLang="en-US" smtClean="0"/>
              <a:t>Donor cannot assign remainder to another charity</a:t>
            </a:r>
          </a:p>
        </p:txBody>
      </p:sp>
    </p:spTree>
    <p:extLst>
      <p:ext uri="{BB962C8B-B14F-4D97-AF65-F5344CB8AC3E}">
        <p14:creationId xmlns:p14="http://schemas.microsoft.com/office/powerpoint/2010/main" val="2031217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wipe(down)">
                                      <p:cBhvr>
                                        <p:cTn id="7" dur="500"/>
                                        <p:tgtEl>
                                          <p:spTgt spid="337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3795">
                                            <p:txEl>
                                              <p:pRg st="3" end="3"/>
                                            </p:txEl>
                                          </p:spTgt>
                                        </p:tgtEl>
                                        <p:attrNameLst>
                                          <p:attrName>style.visibility</p:attrName>
                                        </p:attrNameLst>
                                      </p:cBhvr>
                                      <p:to>
                                        <p:strVal val="visible"/>
                                      </p:to>
                                    </p:set>
                                    <p:animEffect transition="in" filter="wipe(down)">
                                      <p:cBhvr>
                                        <p:cTn id="12"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25625" y="228600"/>
            <a:ext cx="8534400" cy="609600"/>
          </a:xfrm>
        </p:spPr>
        <p:txBody>
          <a:bodyPr/>
          <a:lstStyle/>
          <a:p>
            <a:pPr eaLnBrk="1" hangingPunct="1"/>
            <a:r>
              <a:rPr lang="en-US" altLang="en-US" b="1" smtClean="0">
                <a:solidFill>
                  <a:srgbClr val="92D050"/>
                </a:solidFill>
              </a:rPr>
              <a:t>The 3 Stages</a:t>
            </a:r>
          </a:p>
        </p:txBody>
      </p:sp>
      <p:sp>
        <p:nvSpPr>
          <p:cNvPr id="3" name="Content Placeholder 2"/>
          <p:cNvSpPr>
            <a:spLocks noGrp="1"/>
          </p:cNvSpPr>
          <p:nvPr>
            <p:ph sz="quarter" idx="1"/>
          </p:nvPr>
        </p:nvSpPr>
        <p:spPr>
          <a:xfrm>
            <a:off x="2590801" y="2286001"/>
            <a:ext cx="7739063" cy="3813175"/>
          </a:xfrm>
        </p:spPr>
        <p:txBody>
          <a:bodyPr/>
          <a:lstStyle/>
          <a:p>
            <a:pPr marL="0" indent="0" eaLnBrk="1" hangingPunct="1">
              <a:buNone/>
              <a:defRPr/>
            </a:pPr>
            <a:r>
              <a:rPr lang="en-US" dirty="0" smtClean="0"/>
              <a:t>1.  </a:t>
            </a:r>
            <a:r>
              <a:rPr lang="en-US" i="1" dirty="0" smtClean="0">
                <a:solidFill>
                  <a:schemeClr val="accent3"/>
                </a:solidFill>
              </a:rPr>
              <a:t>Funding </a:t>
            </a:r>
            <a:r>
              <a:rPr lang="en-US" dirty="0" smtClean="0"/>
              <a:t>of the charitable gift annuity</a:t>
            </a:r>
            <a:endParaRPr lang="en-US" i="1" dirty="0" smtClean="0">
              <a:solidFill>
                <a:schemeClr val="accent3"/>
              </a:solidFill>
            </a:endParaRPr>
          </a:p>
          <a:p>
            <a:pPr eaLnBrk="1" hangingPunct="1">
              <a:defRPr/>
            </a:pPr>
            <a:endParaRPr lang="en-US" dirty="0" smtClean="0"/>
          </a:p>
          <a:p>
            <a:pPr marL="0" indent="0" eaLnBrk="1" hangingPunct="1">
              <a:buNone/>
              <a:defRPr/>
            </a:pPr>
            <a:r>
              <a:rPr lang="en-US" dirty="0" smtClean="0"/>
              <a:t>2.  </a:t>
            </a:r>
            <a:r>
              <a:rPr lang="en-US" i="1" dirty="0" smtClean="0">
                <a:solidFill>
                  <a:schemeClr val="accent3"/>
                </a:solidFill>
              </a:rPr>
              <a:t>Payout Period </a:t>
            </a:r>
            <a:r>
              <a:rPr lang="en-US" dirty="0" smtClean="0"/>
              <a:t>over life of annuitants</a:t>
            </a:r>
          </a:p>
          <a:p>
            <a:pPr marL="0" indent="0" eaLnBrk="1" hangingPunct="1">
              <a:buNone/>
              <a:defRPr/>
            </a:pPr>
            <a:endParaRPr lang="en-US" dirty="0" smtClean="0"/>
          </a:p>
          <a:p>
            <a:pPr marL="0" indent="0" eaLnBrk="1" hangingPunct="1">
              <a:buNone/>
              <a:defRPr/>
            </a:pPr>
            <a:r>
              <a:rPr lang="en-US" dirty="0" smtClean="0"/>
              <a:t>3.  </a:t>
            </a:r>
            <a:r>
              <a:rPr lang="en-US" i="1" dirty="0" smtClean="0">
                <a:solidFill>
                  <a:schemeClr val="accent3"/>
                </a:solidFill>
              </a:rPr>
              <a:t>Maturity</a:t>
            </a:r>
            <a:r>
              <a:rPr lang="en-US" dirty="0" smtClean="0"/>
              <a:t> of the charitable gift annuity</a:t>
            </a:r>
            <a:endParaRPr lang="en-US" dirty="0"/>
          </a:p>
        </p:txBody>
      </p:sp>
    </p:spTree>
    <p:extLst>
      <p:ext uri="{BB962C8B-B14F-4D97-AF65-F5344CB8AC3E}">
        <p14:creationId xmlns:p14="http://schemas.microsoft.com/office/powerpoint/2010/main" val="109928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Stages – (1.  Funding)</a:t>
            </a:r>
            <a:endParaRPr lang="en-US" b="1" dirty="0"/>
          </a:p>
        </p:txBody>
      </p:sp>
      <p:sp>
        <p:nvSpPr>
          <p:cNvPr id="3" name="Content Placeholder 2"/>
          <p:cNvSpPr>
            <a:spLocks noGrp="1"/>
          </p:cNvSpPr>
          <p:nvPr>
            <p:ph sz="quarter" idx="1"/>
          </p:nvPr>
        </p:nvSpPr>
        <p:spPr>
          <a:xfrm>
            <a:off x="2590800" y="1828801"/>
            <a:ext cx="7010400" cy="4270375"/>
          </a:xfrm>
        </p:spPr>
        <p:txBody>
          <a:bodyPr/>
          <a:lstStyle/>
          <a:p>
            <a:pPr marL="0" indent="0" algn="ctr">
              <a:buNone/>
            </a:pPr>
            <a:r>
              <a:rPr lang="en-US" altLang="en-US" b="1" i="1" smtClean="0"/>
              <a:t>Application Process</a:t>
            </a:r>
          </a:p>
          <a:p>
            <a:pPr marL="0" indent="0" algn="ctr">
              <a:buNone/>
            </a:pPr>
            <a:endParaRPr lang="en-US" altLang="en-US" b="1" i="1" smtClean="0"/>
          </a:p>
          <a:p>
            <a:pPr lvl="1"/>
            <a:r>
              <a:rPr lang="en-US" altLang="en-US" smtClean="0"/>
              <a:t>Full name(s) of annuitant(s)</a:t>
            </a:r>
          </a:p>
          <a:p>
            <a:pPr lvl="1"/>
            <a:r>
              <a:rPr lang="en-US" altLang="en-US" smtClean="0"/>
              <a:t>Residence address (and mailing, if different)</a:t>
            </a:r>
          </a:p>
          <a:p>
            <a:pPr lvl="1"/>
            <a:r>
              <a:rPr lang="en-US" altLang="en-US" smtClean="0"/>
              <a:t>Permission to make direct deposit payouts</a:t>
            </a:r>
          </a:p>
          <a:p>
            <a:pPr lvl="1"/>
            <a:r>
              <a:rPr lang="en-US" altLang="en-US" smtClean="0"/>
              <a:t>Dates of birth, and gender</a:t>
            </a:r>
          </a:p>
          <a:p>
            <a:pPr lvl="1"/>
            <a:r>
              <a:rPr lang="en-US" altLang="en-US" smtClean="0"/>
              <a:t>Social Security numbers for each annuitant</a:t>
            </a:r>
          </a:p>
          <a:p>
            <a:pPr lvl="1"/>
            <a:r>
              <a:rPr lang="en-US" altLang="en-US" smtClean="0"/>
              <a:t>City and state of birth </a:t>
            </a:r>
          </a:p>
          <a:p>
            <a:pPr lvl="1"/>
            <a:r>
              <a:rPr lang="en-US" altLang="en-US" smtClean="0"/>
              <a:t>Funding assets and value</a:t>
            </a:r>
          </a:p>
          <a:p>
            <a:pPr lvl="1"/>
            <a:r>
              <a:rPr lang="en-US" altLang="en-US" smtClean="0"/>
              <a:t>Restrictions or designations of residuum  </a:t>
            </a:r>
          </a:p>
        </p:txBody>
      </p:sp>
    </p:spTree>
    <p:extLst>
      <p:ext uri="{BB962C8B-B14F-4D97-AF65-F5344CB8AC3E}">
        <p14:creationId xmlns:p14="http://schemas.microsoft.com/office/powerpoint/2010/main" val="2911070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3 Stages – (1. Funding)</a:t>
            </a:r>
          </a:p>
        </p:txBody>
      </p:sp>
      <p:sp>
        <p:nvSpPr>
          <p:cNvPr id="22531" name="Rectangle 3"/>
          <p:cNvSpPr>
            <a:spLocks noGrp="1" noChangeArrowheads="1"/>
          </p:cNvSpPr>
          <p:nvPr>
            <p:ph sz="quarter" idx="1"/>
          </p:nvPr>
        </p:nvSpPr>
        <p:spPr>
          <a:xfrm>
            <a:off x="2057400" y="1981201"/>
            <a:ext cx="8077200" cy="4117975"/>
          </a:xfrm>
        </p:spPr>
        <p:txBody>
          <a:bodyPr/>
          <a:lstStyle/>
          <a:p>
            <a:pPr marL="0" indent="0" algn="ctr" eaLnBrk="1" hangingPunct="1">
              <a:lnSpc>
                <a:spcPct val="90000"/>
              </a:lnSpc>
              <a:buNone/>
              <a:defRPr/>
            </a:pPr>
            <a:r>
              <a:rPr lang="en-US" altLang="en-US" b="1" i="1" dirty="0" smtClean="0"/>
              <a:t>Funding Assets</a:t>
            </a:r>
          </a:p>
          <a:p>
            <a:pPr marL="0" indent="0" algn="ctr" eaLnBrk="1" hangingPunct="1">
              <a:lnSpc>
                <a:spcPct val="90000"/>
              </a:lnSpc>
              <a:buNone/>
              <a:defRPr/>
            </a:pPr>
            <a:endParaRPr lang="en-US" altLang="en-US" b="1" i="1" dirty="0" smtClean="0"/>
          </a:p>
          <a:p>
            <a:pPr eaLnBrk="1" hangingPunct="1">
              <a:lnSpc>
                <a:spcPct val="90000"/>
              </a:lnSpc>
              <a:defRPr/>
            </a:pPr>
            <a:r>
              <a:rPr lang="en-US" altLang="en-US" dirty="0" smtClean="0"/>
              <a:t>Cash is most common</a:t>
            </a:r>
          </a:p>
          <a:p>
            <a:pPr eaLnBrk="1" hangingPunct="1">
              <a:lnSpc>
                <a:spcPct val="90000"/>
              </a:lnSpc>
              <a:defRPr/>
            </a:pPr>
            <a:endParaRPr lang="en-US" altLang="en-US" dirty="0" smtClean="0"/>
          </a:p>
          <a:p>
            <a:pPr eaLnBrk="1" hangingPunct="1">
              <a:lnSpc>
                <a:spcPct val="90000"/>
              </a:lnSpc>
              <a:defRPr/>
            </a:pPr>
            <a:r>
              <a:rPr lang="en-US" altLang="en-US" dirty="0" smtClean="0"/>
              <a:t>Publicly listed securities </a:t>
            </a:r>
          </a:p>
          <a:p>
            <a:pPr lvl="1" eaLnBrk="1" hangingPunct="1">
              <a:lnSpc>
                <a:spcPct val="90000"/>
              </a:lnSpc>
              <a:defRPr/>
            </a:pPr>
            <a:r>
              <a:rPr lang="en-US" altLang="en-US" sz="2700" dirty="0"/>
              <a:t>Easily valued and marketable</a:t>
            </a:r>
          </a:p>
          <a:p>
            <a:pPr lvl="1" eaLnBrk="1" hangingPunct="1">
              <a:lnSpc>
                <a:spcPct val="90000"/>
              </a:lnSpc>
              <a:defRPr/>
            </a:pPr>
            <a:r>
              <a:rPr lang="en-US" altLang="en-US" sz="2700" dirty="0"/>
              <a:t>Get Donor Cost Basis</a:t>
            </a:r>
          </a:p>
          <a:p>
            <a:pPr lvl="1" eaLnBrk="1" hangingPunct="1">
              <a:lnSpc>
                <a:spcPct val="90000"/>
              </a:lnSpc>
              <a:defRPr/>
            </a:pPr>
            <a:r>
              <a:rPr lang="en-US" altLang="en-US" sz="2700" dirty="0"/>
              <a:t>FMV on day securities are transferred to charity</a:t>
            </a:r>
          </a:p>
        </p:txBody>
      </p:sp>
    </p:spTree>
    <p:extLst>
      <p:ext uri="{BB962C8B-B14F-4D97-AF65-F5344CB8AC3E}">
        <p14:creationId xmlns:p14="http://schemas.microsoft.com/office/powerpoint/2010/main" val="3515874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 calcmode="lin" valueType="num">
                                      <p:cBhvr additive="base">
                                        <p:cTn id="7"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4" end="4"/>
                                            </p:txEl>
                                          </p:spTgt>
                                        </p:tgtEl>
                                        <p:attrNameLst>
                                          <p:attrName>style.visibility</p:attrName>
                                        </p:attrNameLst>
                                      </p:cBhvr>
                                      <p:to>
                                        <p:strVal val="visible"/>
                                      </p:to>
                                    </p:set>
                                    <p:anim calcmode="lin" valueType="num">
                                      <p:cBhvr additive="base">
                                        <p:cTn id="13"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2531">
                                            <p:txEl>
                                              <p:pRg st="5" end="5"/>
                                            </p:txEl>
                                          </p:spTgt>
                                        </p:tgtEl>
                                        <p:attrNameLst>
                                          <p:attrName>style.visibility</p:attrName>
                                        </p:attrNameLst>
                                      </p:cBhvr>
                                      <p:to>
                                        <p:strVal val="visible"/>
                                      </p:to>
                                    </p:set>
                                    <p:anim calcmode="lin" valueType="num">
                                      <p:cBhvr additive="base">
                                        <p:cTn id="17"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2531">
                                            <p:txEl>
                                              <p:pRg st="6" end="6"/>
                                            </p:txEl>
                                          </p:spTgt>
                                        </p:tgtEl>
                                        <p:attrNameLst>
                                          <p:attrName>style.visibility</p:attrName>
                                        </p:attrNameLst>
                                      </p:cBhvr>
                                      <p:to>
                                        <p:strVal val="visible"/>
                                      </p:to>
                                    </p:set>
                                    <p:anim calcmode="lin" valueType="num">
                                      <p:cBhvr additive="base">
                                        <p:cTn id="21"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2531">
                                            <p:txEl>
                                              <p:pRg st="7" end="7"/>
                                            </p:txEl>
                                          </p:spTgt>
                                        </p:tgtEl>
                                        <p:attrNameLst>
                                          <p:attrName>style.visibility</p:attrName>
                                        </p:attrNameLst>
                                      </p:cBhvr>
                                      <p:to>
                                        <p:strVal val="visible"/>
                                      </p:to>
                                    </p:set>
                                    <p:anim calcmode="lin" valueType="num">
                                      <p:cBhvr additive="base">
                                        <p:cTn id="25"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Stages – (1. Funding)</a:t>
            </a:r>
            <a:endParaRPr lang="en-US" b="1" dirty="0"/>
          </a:p>
        </p:txBody>
      </p:sp>
      <p:sp>
        <p:nvSpPr>
          <p:cNvPr id="3" name="Content Placeholder 2"/>
          <p:cNvSpPr>
            <a:spLocks noGrp="1"/>
          </p:cNvSpPr>
          <p:nvPr>
            <p:ph sz="quarter" idx="1"/>
          </p:nvPr>
        </p:nvSpPr>
        <p:spPr>
          <a:xfrm>
            <a:off x="2057400" y="1981201"/>
            <a:ext cx="8077200" cy="4194175"/>
          </a:xfrm>
        </p:spPr>
        <p:txBody>
          <a:bodyPr/>
          <a:lstStyle/>
          <a:p>
            <a:pPr marL="0" indent="0" algn="ctr">
              <a:buNone/>
              <a:defRPr/>
            </a:pPr>
            <a:r>
              <a:rPr lang="en-US" b="1" i="1" dirty="0" smtClean="0"/>
              <a:t>Funding Assets</a:t>
            </a:r>
          </a:p>
          <a:p>
            <a:pPr>
              <a:defRPr/>
            </a:pPr>
            <a:endParaRPr lang="en-US" dirty="0"/>
          </a:p>
          <a:p>
            <a:pPr>
              <a:defRPr/>
            </a:pPr>
            <a:r>
              <a:rPr lang="en-US" dirty="0" smtClean="0"/>
              <a:t>IRAs</a:t>
            </a:r>
          </a:p>
          <a:p>
            <a:pPr lvl="1">
              <a:defRPr/>
            </a:pPr>
            <a:r>
              <a:rPr lang="en-US" sz="2700" dirty="0"/>
              <a:t>Cannot rollover IRA into CGA during life.</a:t>
            </a:r>
          </a:p>
          <a:p>
            <a:pPr lvl="1">
              <a:defRPr/>
            </a:pPr>
            <a:r>
              <a:rPr lang="en-US" sz="2700" dirty="0"/>
              <a:t>Can fund a CGA at death with IRA.</a:t>
            </a:r>
          </a:p>
          <a:p>
            <a:pPr lvl="1">
              <a:defRPr/>
            </a:pPr>
            <a:r>
              <a:rPr lang="en-US" sz="2700" dirty="0"/>
              <a:t>Can withdraw funds during life, pay the income tax, and then fund a CGA with the remainder (taking a charitable deduction.)</a:t>
            </a:r>
          </a:p>
          <a:p>
            <a:pPr lvl="1">
              <a:defRPr/>
            </a:pPr>
            <a:endParaRPr lang="en-US" sz="2700" dirty="0"/>
          </a:p>
          <a:p>
            <a:pPr>
              <a:defRPr/>
            </a:pPr>
            <a:endParaRPr lang="en-US" dirty="0"/>
          </a:p>
          <a:p>
            <a:pPr algn="ctr">
              <a:defRPr/>
            </a:pPr>
            <a:endParaRPr lang="en-US" b="1" i="1" dirty="0"/>
          </a:p>
        </p:txBody>
      </p:sp>
    </p:spTree>
    <p:extLst>
      <p:ext uri="{BB962C8B-B14F-4D97-AF65-F5344CB8AC3E}">
        <p14:creationId xmlns:p14="http://schemas.microsoft.com/office/powerpoint/2010/main" val="3281683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534400" cy="685800"/>
          </a:xfrm>
        </p:spPr>
        <p:txBody>
          <a:bodyPr/>
          <a:lstStyle/>
          <a:p>
            <a:pPr>
              <a:defRPr/>
            </a:pPr>
            <a:r>
              <a:rPr lang="en-US" b="1" dirty="0" smtClean="0"/>
              <a:t>The 3 Stages – (1. Funding)</a:t>
            </a:r>
            <a:endParaRPr lang="en-US" b="1" dirty="0"/>
          </a:p>
        </p:txBody>
      </p:sp>
      <p:sp>
        <p:nvSpPr>
          <p:cNvPr id="3" name="Content Placeholder 2"/>
          <p:cNvSpPr>
            <a:spLocks noGrp="1"/>
          </p:cNvSpPr>
          <p:nvPr>
            <p:ph sz="quarter" idx="1"/>
          </p:nvPr>
        </p:nvSpPr>
        <p:spPr>
          <a:xfrm>
            <a:off x="2209800" y="1981201"/>
            <a:ext cx="7772400" cy="4117975"/>
          </a:xfrm>
        </p:spPr>
        <p:txBody>
          <a:bodyPr/>
          <a:lstStyle/>
          <a:p>
            <a:pPr marL="0" indent="0" algn="ctr">
              <a:buNone/>
              <a:defRPr/>
            </a:pPr>
            <a:r>
              <a:rPr lang="en-US" b="1" i="1" dirty="0" smtClean="0"/>
              <a:t>Funding Assets</a:t>
            </a:r>
          </a:p>
          <a:p>
            <a:pPr>
              <a:defRPr/>
            </a:pPr>
            <a:endParaRPr lang="en-US" dirty="0" smtClean="0"/>
          </a:p>
          <a:p>
            <a:pPr>
              <a:defRPr/>
            </a:pPr>
            <a:r>
              <a:rPr lang="en-US" dirty="0" smtClean="0"/>
              <a:t>Real Estate (Risky)</a:t>
            </a:r>
          </a:p>
          <a:p>
            <a:pPr lvl="1">
              <a:defRPr/>
            </a:pPr>
            <a:r>
              <a:rPr lang="en-US" sz="2700" dirty="0"/>
              <a:t>May not sell before payments are required</a:t>
            </a:r>
          </a:p>
          <a:p>
            <a:pPr lvl="1">
              <a:defRPr/>
            </a:pPr>
            <a:r>
              <a:rPr lang="en-US" sz="2700" dirty="0"/>
              <a:t>Have to sell for less than appraisal value</a:t>
            </a:r>
          </a:p>
          <a:p>
            <a:pPr lvl="1">
              <a:defRPr/>
            </a:pPr>
            <a:r>
              <a:rPr lang="en-US" sz="2700" dirty="0"/>
              <a:t>You may not have a clear title</a:t>
            </a:r>
          </a:p>
          <a:p>
            <a:pPr lvl="1">
              <a:defRPr/>
            </a:pPr>
            <a:r>
              <a:rPr lang="en-US" sz="2700" dirty="0"/>
              <a:t>Environmental hazards could be discovered</a:t>
            </a:r>
          </a:p>
          <a:p>
            <a:pPr lvl="1">
              <a:defRPr/>
            </a:pPr>
            <a:r>
              <a:rPr lang="en-US" sz="2700" dirty="0"/>
              <a:t>Some states or organizations forbid</a:t>
            </a:r>
          </a:p>
        </p:txBody>
      </p:sp>
    </p:spTree>
    <p:extLst>
      <p:ext uri="{BB962C8B-B14F-4D97-AF65-F5344CB8AC3E}">
        <p14:creationId xmlns:p14="http://schemas.microsoft.com/office/powerpoint/2010/main" val="2988231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3 Stages – (1. Funding) </a:t>
            </a:r>
          </a:p>
        </p:txBody>
      </p:sp>
      <p:sp>
        <p:nvSpPr>
          <p:cNvPr id="22531" name="Rectangle 3"/>
          <p:cNvSpPr>
            <a:spLocks noGrp="1" noChangeArrowheads="1"/>
          </p:cNvSpPr>
          <p:nvPr>
            <p:ph sz="quarter" idx="1"/>
          </p:nvPr>
        </p:nvSpPr>
        <p:spPr>
          <a:xfrm>
            <a:off x="2057400" y="1981201"/>
            <a:ext cx="8077200" cy="4117975"/>
          </a:xfrm>
        </p:spPr>
        <p:txBody>
          <a:bodyPr/>
          <a:lstStyle/>
          <a:p>
            <a:pPr marL="0" indent="0" algn="ctr" eaLnBrk="1" hangingPunct="1">
              <a:lnSpc>
                <a:spcPct val="90000"/>
              </a:lnSpc>
              <a:buNone/>
              <a:defRPr/>
            </a:pPr>
            <a:r>
              <a:rPr lang="en-US" altLang="en-US" b="1" i="1" dirty="0" smtClean="0"/>
              <a:t>Funding Assets</a:t>
            </a:r>
          </a:p>
          <a:p>
            <a:pPr marL="0" indent="0" algn="ctr" eaLnBrk="1" hangingPunct="1">
              <a:lnSpc>
                <a:spcPct val="90000"/>
              </a:lnSpc>
              <a:buNone/>
              <a:defRPr/>
            </a:pPr>
            <a:endParaRPr lang="en-US" altLang="en-US" b="1" i="1" dirty="0" smtClean="0"/>
          </a:p>
          <a:p>
            <a:pPr eaLnBrk="1" hangingPunct="1">
              <a:lnSpc>
                <a:spcPct val="90000"/>
              </a:lnSpc>
              <a:defRPr/>
            </a:pPr>
            <a:r>
              <a:rPr lang="en-US" altLang="en-US" dirty="0" smtClean="0"/>
              <a:t>Real estate (Precautions)</a:t>
            </a:r>
          </a:p>
          <a:p>
            <a:pPr lvl="1" eaLnBrk="1" hangingPunct="1">
              <a:lnSpc>
                <a:spcPct val="90000"/>
              </a:lnSpc>
              <a:defRPr/>
            </a:pPr>
            <a:r>
              <a:rPr lang="en-US" altLang="en-US" sz="2700" dirty="0"/>
              <a:t>Get an appraisal</a:t>
            </a:r>
          </a:p>
          <a:p>
            <a:pPr lvl="1" eaLnBrk="1" hangingPunct="1">
              <a:lnSpc>
                <a:spcPct val="90000"/>
              </a:lnSpc>
              <a:defRPr/>
            </a:pPr>
            <a:r>
              <a:rPr lang="en-US" altLang="en-US" sz="2700" dirty="0"/>
              <a:t>Identify a buyer (make sure nothing signed!)</a:t>
            </a:r>
          </a:p>
          <a:p>
            <a:pPr lvl="1" eaLnBrk="1" hangingPunct="1">
              <a:lnSpc>
                <a:spcPct val="90000"/>
              </a:lnSpc>
              <a:defRPr/>
            </a:pPr>
            <a:r>
              <a:rPr lang="en-US" altLang="en-US" sz="2700" dirty="0"/>
              <a:t>Defer the beginning of the payouts</a:t>
            </a:r>
          </a:p>
          <a:p>
            <a:pPr lvl="1" eaLnBrk="1" hangingPunct="1">
              <a:lnSpc>
                <a:spcPct val="90000"/>
              </a:lnSpc>
              <a:defRPr/>
            </a:pPr>
            <a:r>
              <a:rPr lang="en-US" altLang="en-US" sz="2700" dirty="0"/>
              <a:t>Adjust the payout rate downwards</a:t>
            </a:r>
          </a:p>
          <a:p>
            <a:pPr lvl="1" eaLnBrk="1" hangingPunct="1">
              <a:lnSpc>
                <a:spcPct val="90000"/>
              </a:lnSpc>
              <a:defRPr/>
            </a:pPr>
            <a:r>
              <a:rPr lang="en-US" altLang="en-US" sz="2700" dirty="0"/>
              <a:t>NAD Policy: Check w Union PG&amp;TS Director/Officers</a:t>
            </a:r>
          </a:p>
        </p:txBody>
      </p:sp>
    </p:spTree>
    <p:extLst>
      <p:ext uri="{BB962C8B-B14F-4D97-AF65-F5344CB8AC3E}">
        <p14:creationId xmlns:p14="http://schemas.microsoft.com/office/powerpoint/2010/main" val="1988804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anim calcmode="lin" valueType="num">
                                      <p:cBhvr additive="base">
                                        <p:cTn id="7"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4" end="4"/>
                                            </p:txEl>
                                          </p:spTgt>
                                        </p:tgtEl>
                                        <p:attrNameLst>
                                          <p:attrName>style.visibility</p:attrName>
                                        </p:attrNameLst>
                                      </p:cBhvr>
                                      <p:to>
                                        <p:strVal val="visible"/>
                                      </p:to>
                                    </p:set>
                                    <p:anim calcmode="lin" valueType="num">
                                      <p:cBhvr additive="base">
                                        <p:cTn id="13"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anim calcmode="lin" valueType="num">
                                      <p:cBhvr additive="base">
                                        <p:cTn id="19"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6" end="6"/>
                                            </p:txEl>
                                          </p:spTgt>
                                        </p:tgtEl>
                                        <p:attrNameLst>
                                          <p:attrName>style.visibility</p:attrName>
                                        </p:attrNameLst>
                                      </p:cBhvr>
                                      <p:to>
                                        <p:strVal val="visible"/>
                                      </p:to>
                                    </p:set>
                                    <p:anim calcmode="lin" valueType="num">
                                      <p:cBhvr additive="base">
                                        <p:cTn id="25"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2531">
                                            <p:txEl>
                                              <p:pRg st="7" end="7"/>
                                            </p:txEl>
                                          </p:spTgt>
                                        </p:tgtEl>
                                        <p:attrNameLst>
                                          <p:attrName>style.visibility</p:attrName>
                                        </p:attrNameLst>
                                      </p:cBhvr>
                                      <p:to>
                                        <p:strVal val="visible"/>
                                      </p:to>
                                    </p:set>
                                    <p:anim calcmode="lin" valueType="num">
                                      <p:cBhvr additive="base">
                                        <p:cTn id="31"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825625" y="228600"/>
            <a:ext cx="8534400" cy="685800"/>
          </a:xfrm>
        </p:spPr>
        <p:txBody>
          <a:bodyPr/>
          <a:lstStyle/>
          <a:p>
            <a:pPr eaLnBrk="1" hangingPunct="1"/>
            <a:r>
              <a:rPr lang="en-US" altLang="en-US" sz="3200" b="1">
                <a:solidFill>
                  <a:srgbClr val="9D2512"/>
                </a:solidFill>
              </a:rPr>
              <a:t>The 3 Stages – (1. Funding)</a:t>
            </a:r>
            <a:endParaRPr lang="en-US" altLang="en-US" b="1" smtClean="0">
              <a:solidFill>
                <a:srgbClr val="9D2512"/>
              </a:solidFill>
            </a:endParaRPr>
          </a:p>
        </p:txBody>
      </p:sp>
      <p:sp>
        <p:nvSpPr>
          <p:cNvPr id="39939" name="Rectangle 3"/>
          <p:cNvSpPr>
            <a:spLocks noGrp="1" noChangeArrowheads="1"/>
          </p:cNvSpPr>
          <p:nvPr>
            <p:ph sz="quarter" idx="1"/>
          </p:nvPr>
        </p:nvSpPr>
        <p:spPr>
          <a:xfrm>
            <a:off x="1876426" y="1814514"/>
            <a:ext cx="8791575" cy="4052887"/>
          </a:xfrm>
        </p:spPr>
        <p:txBody>
          <a:bodyPr/>
          <a:lstStyle/>
          <a:p>
            <a:pPr eaLnBrk="1" hangingPunct="1">
              <a:lnSpc>
                <a:spcPct val="90000"/>
              </a:lnSpc>
              <a:buFontTx/>
              <a:buNone/>
            </a:pPr>
            <a:r>
              <a:rPr lang="en-US" altLang="en-US" sz="2400"/>
              <a:t>	The Donor is required to obtain “contemporaneous written acknowledgement” when the deduction is $250 or more</a:t>
            </a:r>
          </a:p>
          <a:p>
            <a:pPr eaLnBrk="1" hangingPunct="1">
              <a:lnSpc>
                <a:spcPct val="90000"/>
              </a:lnSpc>
              <a:buFontTx/>
              <a:buNone/>
            </a:pPr>
            <a:endParaRPr lang="en-US" altLang="en-US" sz="2400"/>
          </a:p>
          <a:p>
            <a:pPr eaLnBrk="1" hangingPunct="1">
              <a:lnSpc>
                <a:spcPct val="90000"/>
              </a:lnSpc>
            </a:pPr>
            <a:r>
              <a:rPr lang="en-US" altLang="en-US" sz="2400"/>
              <a:t>Use “No Goods or Services” letter as receipt</a:t>
            </a:r>
          </a:p>
          <a:p>
            <a:pPr lvl="1" eaLnBrk="1" hangingPunct="1">
              <a:lnSpc>
                <a:spcPct val="90000"/>
              </a:lnSpc>
            </a:pPr>
            <a:r>
              <a:rPr lang="en-US" altLang="en-US" sz="2000"/>
              <a:t>State charitable amount</a:t>
            </a:r>
          </a:p>
          <a:p>
            <a:pPr lvl="1" eaLnBrk="1" hangingPunct="1">
              <a:lnSpc>
                <a:spcPct val="90000"/>
              </a:lnSpc>
            </a:pPr>
            <a:r>
              <a:rPr lang="en-US" altLang="en-US" sz="2000"/>
              <a:t>Describe the asset transferred</a:t>
            </a:r>
          </a:p>
          <a:p>
            <a:pPr lvl="1" eaLnBrk="1" hangingPunct="1">
              <a:lnSpc>
                <a:spcPct val="90000"/>
              </a:lnSpc>
            </a:pPr>
            <a:r>
              <a:rPr lang="en-US" altLang="en-US" sz="2000"/>
              <a:t>Attach gift calculation sheet</a:t>
            </a:r>
          </a:p>
          <a:p>
            <a:pPr lvl="1" eaLnBrk="1" hangingPunct="1">
              <a:lnSpc>
                <a:spcPct val="90000"/>
              </a:lnSpc>
            </a:pPr>
            <a:endParaRPr lang="en-US" altLang="en-US" sz="2000"/>
          </a:p>
          <a:p>
            <a:pPr eaLnBrk="1" hangingPunct="1">
              <a:lnSpc>
                <a:spcPct val="90000"/>
              </a:lnSpc>
            </a:pPr>
            <a:r>
              <a:rPr lang="en-US" altLang="en-US" sz="2400"/>
              <a:t>Donor may need to file gift tax return </a:t>
            </a:r>
          </a:p>
          <a:p>
            <a:pPr lvl="1" eaLnBrk="1" hangingPunct="1">
              <a:lnSpc>
                <a:spcPct val="90000"/>
              </a:lnSpc>
            </a:pPr>
            <a:r>
              <a:rPr lang="en-US" altLang="en-US" sz="2000"/>
              <a:t>Form 709 (If charitable or non-annuitant gift is &gt; than annual exclusion)</a:t>
            </a:r>
          </a:p>
          <a:p>
            <a:pPr lvl="1" eaLnBrk="1" hangingPunct="1">
              <a:lnSpc>
                <a:spcPct val="90000"/>
              </a:lnSpc>
            </a:pPr>
            <a:r>
              <a:rPr lang="en-US" altLang="en-US" sz="2000"/>
              <a:t>Form 8283 and 8282 if needed</a:t>
            </a:r>
          </a:p>
          <a:p>
            <a:pPr eaLnBrk="1" hangingPunct="1">
              <a:lnSpc>
                <a:spcPct val="90000"/>
              </a:lnSpc>
              <a:buFontTx/>
              <a:buNone/>
            </a:pPr>
            <a:endParaRPr lang="en-US" altLang="en-US" sz="2400"/>
          </a:p>
        </p:txBody>
      </p:sp>
    </p:spTree>
    <p:extLst>
      <p:ext uri="{BB962C8B-B14F-4D97-AF65-F5344CB8AC3E}">
        <p14:creationId xmlns:p14="http://schemas.microsoft.com/office/powerpoint/2010/main" val="1770986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 calcmode="lin" valueType="num">
                                      <p:cBhvr additive="base">
                                        <p:cTn id="7"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9939">
                                            <p:txEl>
                                              <p:pRg st="3" end="3"/>
                                            </p:txEl>
                                          </p:spTgt>
                                        </p:tgtEl>
                                        <p:attrNameLst>
                                          <p:attrName>style.visibility</p:attrName>
                                        </p:attrNameLst>
                                      </p:cBhvr>
                                      <p:to>
                                        <p:strVal val="visible"/>
                                      </p:to>
                                    </p:set>
                                    <p:anim calcmode="lin" valueType="num">
                                      <p:cBhvr additive="base">
                                        <p:cTn id="11"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993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anim calcmode="lin" valueType="num">
                                      <p:cBhvr additive="base">
                                        <p:cTn id="15"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993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9939">
                                            <p:txEl>
                                              <p:pRg st="5" end="5"/>
                                            </p:txEl>
                                          </p:spTgt>
                                        </p:tgtEl>
                                        <p:attrNameLst>
                                          <p:attrName>style.visibility</p:attrName>
                                        </p:attrNameLst>
                                      </p:cBhvr>
                                      <p:to>
                                        <p:strVal val="visible"/>
                                      </p:to>
                                    </p:set>
                                    <p:anim calcmode="lin" valueType="num">
                                      <p:cBhvr additive="base">
                                        <p:cTn id="19" dur="5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9939">
                                            <p:txEl>
                                              <p:pRg st="7" end="7"/>
                                            </p:txEl>
                                          </p:spTgt>
                                        </p:tgtEl>
                                        <p:attrNameLst>
                                          <p:attrName>style.visibility</p:attrName>
                                        </p:attrNameLst>
                                      </p:cBhvr>
                                      <p:to>
                                        <p:strVal val="visible"/>
                                      </p:to>
                                    </p:set>
                                    <p:anim calcmode="lin" valueType="num">
                                      <p:cBhvr additive="base">
                                        <p:cTn id="25" dur="5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9939">
                                            <p:txEl>
                                              <p:pRg st="8" end="8"/>
                                            </p:txEl>
                                          </p:spTgt>
                                        </p:tgtEl>
                                        <p:attrNameLst>
                                          <p:attrName>style.visibility</p:attrName>
                                        </p:attrNameLst>
                                      </p:cBhvr>
                                      <p:to>
                                        <p:strVal val="visible"/>
                                      </p:to>
                                    </p:set>
                                    <p:anim calcmode="lin" valueType="num">
                                      <p:cBhvr additive="base">
                                        <p:cTn id="29" dur="500" fill="hold"/>
                                        <p:tgtEl>
                                          <p:spTgt spid="3993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9939">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9939">
                                            <p:txEl>
                                              <p:pRg st="9" end="9"/>
                                            </p:txEl>
                                          </p:spTgt>
                                        </p:tgtEl>
                                        <p:attrNameLst>
                                          <p:attrName>style.visibility</p:attrName>
                                        </p:attrNameLst>
                                      </p:cBhvr>
                                      <p:to>
                                        <p:strVal val="visible"/>
                                      </p:to>
                                    </p:set>
                                    <p:anim calcmode="lin" valueType="num">
                                      <p:cBhvr additive="base">
                                        <p:cTn id="33" dur="500" fill="hold"/>
                                        <p:tgtEl>
                                          <p:spTgt spid="39939">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993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The 3 Stages – (2. Payout Period)</a:t>
            </a:r>
          </a:p>
        </p:txBody>
      </p:sp>
      <p:sp>
        <p:nvSpPr>
          <p:cNvPr id="29699" name="Rectangle 3"/>
          <p:cNvSpPr>
            <a:spLocks noGrp="1" noChangeArrowheads="1"/>
          </p:cNvSpPr>
          <p:nvPr>
            <p:ph sz="quarter" idx="1"/>
          </p:nvPr>
        </p:nvSpPr>
        <p:spPr>
          <a:xfrm>
            <a:off x="2057401" y="1828801"/>
            <a:ext cx="8043863" cy="4346575"/>
          </a:xfrm>
        </p:spPr>
        <p:txBody>
          <a:bodyPr/>
          <a:lstStyle/>
          <a:p>
            <a:pPr marL="0" indent="0" algn="ctr" eaLnBrk="1" hangingPunct="1">
              <a:lnSpc>
                <a:spcPct val="90000"/>
              </a:lnSpc>
              <a:buNone/>
              <a:defRPr/>
            </a:pPr>
            <a:r>
              <a:rPr lang="en-US" altLang="en-US" b="1" i="1" dirty="0" smtClean="0"/>
              <a:t>2 Types of Annuities</a:t>
            </a:r>
          </a:p>
          <a:p>
            <a:pPr eaLnBrk="1" hangingPunct="1">
              <a:lnSpc>
                <a:spcPct val="90000"/>
              </a:lnSpc>
              <a:defRPr/>
            </a:pPr>
            <a:endParaRPr lang="en-US" altLang="en-US" b="1" i="1" dirty="0"/>
          </a:p>
          <a:p>
            <a:pPr eaLnBrk="1" hangingPunct="1">
              <a:lnSpc>
                <a:spcPct val="90000"/>
              </a:lnSpc>
              <a:defRPr/>
            </a:pPr>
            <a:r>
              <a:rPr lang="en-US" altLang="en-US" dirty="0" smtClean="0"/>
              <a:t>“Immediate” Annuity </a:t>
            </a:r>
          </a:p>
          <a:p>
            <a:pPr lvl="1" eaLnBrk="1" hangingPunct="1">
              <a:lnSpc>
                <a:spcPct val="90000"/>
              </a:lnSpc>
              <a:defRPr/>
            </a:pPr>
            <a:r>
              <a:rPr lang="en-US" altLang="en-US" dirty="0" smtClean="0"/>
              <a:t>Begin present period</a:t>
            </a:r>
          </a:p>
          <a:p>
            <a:pPr lvl="1" eaLnBrk="1" hangingPunct="1">
              <a:lnSpc>
                <a:spcPct val="90000"/>
              </a:lnSpc>
              <a:defRPr/>
            </a:pPr>
            <a:r>
              <a:rPr lang="en-US" altLang="en-US" dirty="0" smtClean="0"/>
              <a:t>Pro rata payment for current period</a:t>
            </a:r>
          </a:p>
          <a:p>
            <a:pPr lvl="1" eaLnBrk="1" hangingPunct="1">
              <a:lnSpc>
                <a:spcPct val="90000"/>
              </a:lnSpc>
              <a:defRPr/>
            </a:pPr>
            <a:r>
              <a:rPr lang="en-US" altLang="en-US" dirty="0" smtClean="0"/>
              <a:t>Next period gets full payment</a:t>
            </a:r>
          </a:p>
          <a:p>
            <a:pPr eaLnBrk="1" hangingPunct="1">
              <a:lnSpc>
                <a:spcPct val="90000"/>
              </a:lnSpc>
              <a:defRPr/>
            </a:pPr>
            <a:endParaRPr lang="en-US" altLang="en-US" dirty="0"/>
          </a:p>
          <a:p>
            <a:pPr eaLnBrk="1" hangingPunct="1">
              <a:lnSpc>
                <a:spcPct val="90000"/>
              </a:lnSpc>
              <a:defRPr/>
            </a:pPr>
            <a:r>
              <a:rPr lang="en-US" altLang="en-US" dirty="0" smtClean="0"/>
              <a:t>“Deferred” Annuity</a:t>
            </a:r>
          </a:p>
          <a:p>
            <a:pPr lvl="1" eaLnBrk="1" hangingPunct="1">
              <a:lnSpc>
                <a:spcPct val="90000"/>
              </a:lnSpc>
              <a:defRPr/>
            </a:pPr>
            <a:r>
              <a:rPr lang="en-US" altLang="en-US" dirty="0" smtClean="0"/>
              <a:t>More than one year between time property is gifted and date of first payment</a:t>
            </a:r>
          </a:p>
          <a:p>
            <a:pPr lvl="1" eaLnBrk="1" hangingPunct="1">
              <a:lnSpc>
                <a:spcPct val="90000"/>
              </a:lnSpc>
              <a:defRPr/>
            </a:pPr>
            <a:endParaRPr lang="en-US" altLang="en-US" dirty="0" smtClean="0"/>
          </a:p>
          <a:p>
            <a:pPr marL="274638" lvl="1" indent="0" eaLnBrk="1" hangingPunct="1">
              <a:lnSpc>
                <a:spcPct val="90000"/>
              </a:lnSpc>
              <a:buNone/>
              <a:defRPr/>
            </a:pPr>
            <a:endParaRPr lang="en-US" altLang="en-US" dirty="0" smtClean="0"/>
          </a:p>
          <a:p>
            <a:pPr lvl="1" eaLnBrk="1" hangingPunct="1">
              <a:lnSpc>
                <a:spcPct val="90000"/>
              </a:lnSpc>
              <a:defRPr/>
            </a:pPr>
            <a:endParaRPr lang="en-US" altLang="en-US" dirty="0"/>
          </a:p>
          <a:p>
            <a:pPr lvl="1" eaLnBrk="1" hangingPunct="1">
              <a:lnSpc>
                <a:spcPct val="90000"/>
              </a:lnSpc>
              <a:defRPr/>
            </a:pPr>
            <a:endParaRPr lang="en-US" altLang="en-US" dirty="0" smtClean="0"/>
          </a:p>
        </p:txBody>
      </p:sp>
    </p:spTree>
    <p:extLst>
      <p:ext uri="{BB962C8B-B14F-4D97-AF65-F5344CB8AC3E}">
        <p14:creationId xmlns:p14="http://schemas.microsoft.com/office/powerpoint/2010/main" val="717315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 calcmode="lin" valueType="num">
                                      <p:cBhvr additive="base">
                                        <p:cTn id="7"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anim calcmode="lin" valueType="num">
                                      <p:cBhvr additive="base">
                                        <p:cTn id="11"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anim calcmode="lin" valueType="num">
                                      <p:cBhvr additive="base">
                                        <p:cTn id="15"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9699">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9699">
                                            <p:txEl>
                                              <p:pRg st="5" end="5"/>
                                            </p:txEl>
                                          </p:spTgt>
                                        </p:tgtEl>
                                        <p:attrNameLst>
                                          <p:attrName>style.visibility</p:attrName>
                                        </p:attrNameLst>
                                      </p:cBhvr>
                                      <p:to>
                                        <p:strVal val="visible"/>
                                      </p:to>
                                    </p:set>
                                    <p:anim calcmode="lin" valueType="num">
                                      <p:cBhvr additive="base">
                                        <p:cTn id="19" dur="5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9699">
                                            <p:txEl>
                                              <p:pRg st="7" end="7"/>
                                            </p:txEl>
                                          </p:spTgt>
                                        </p:tgtEl>
                                        <p:attrNameLst>
                                          <p:attrName>style.visibility</p:attrName>
                                        </p:attrNameLst>
                                      </p:cBhvr>
                                      <p:to>
                                        <p:strVal val="visible"/>
                                      </p:to>
                                    </p:set>
                                    <p:anim calcmode="lin" valueType="num">
                                      <p:cBhvr additive="base">
                                        <p:cTn id="25" dur="500" fill="hold"/>
                                        <p:tgtEl>
                                          <p:spTgt spid="2969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9699">
                                            <p:txEl>
                                              <p:pRg st="8" end="8"/>
                                            </p:txEl>
                                          </p:spTgt>
                                        </p:tgtEl>
                                        <p:attrNameLst>
                                          <p:attrName>style.visibility</p:attrName>
                                        </p:attrNameLst>
                                      </p:cBhvr>
                                      <p:to>
                                        <p:strVal val="visible"/>
                                      </p:to>
                                    </p:set>
                                    <p:anim calcmode="lin" valueType="num">
                                      <p:cBhvr additive="base">
                                        <p:cTn id="29" dur="500" fill="hold"/>
                                        <p:tgtEl>
                                          <p:spTgt spid="2969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828800" y="228600"/>
            <a:ext cx="8534400" cy="685800"/>
          </a:xfrm>
        </p:spPr>
        <p:txBody>
          <a:bodyPr>
            <a:normAutofit/>
          </a:bodyPr>
          <a:lstStyle/>
          <a:p>
            <a:pPr eaLnBrk="1" fontAlgn="auto" hangingPunct="1">
              <a:spcAft>
                <a:spcPts val="0"/>
              </a:spcAft>
              <a:defRPr/>
            </a:pPr>
            <a:r>
              <a:rPr lang="en-US" altLang="en-US" sz="3200" b="1" dirty="0"/>
              <a:t>The 3 Features</a:t>
            </a:r>
          </a:p>
        </p:txBody>
      </p:sp>
      <p:sp>
        <p:nvSpPr>
          <p:cNvPr id="377859" name="Rectangle 3"/>
          <p:cNvSpPr>
            <a:spLocks noGrp="1" noChangeArrowheads="1"/>
          </p:cNvSpPr>
          <p:nvPr>
            <p:ph sz="quarter" idx="1"/>
          </p:nvPr>
        </p:nvSpPr>
        <p:spPr>
          <a:xfrm>
            <a:off x="4648201" y="2438401"/>
            <a:ext cx="5681663" cy="3660775"/>
          </a:xfrm>
        </p:spPr>
        <p:txBody>
          <a:bodyPr/>
          <a:lstStyle/>
          <a:p>
            <a:pPr marL="0" indent="0" eaLnBrk="1" hangingPunct="1">
              <a:buNone/>
              <a:defRPr/>
            </a:pPr>
            <a:r>
              <a:rPr lang="en-US" altLang="en-US" dirty="0" smtClean="0"/>
              <a:t>1.</a:t>
            </a:r>
            <a:r>
              <a:rPr lang="en-US" altLang="en-US" i="1" dirty="0" smtClean="0">
                <a:solidFill>
                  <a:schemeClr val="accent3"/>
                </a:solidFill>
              </a:rPr>
              <a:t>  Contract</a:t>
            </a:r>
            <a:r>
              <a:rPr lang="en-US" altLang="en-US" dirty="0" smtClean="0"/>
              <a:t> </a:t>
            </a:r>
          </a:p>
          <a:p>
            <a:pPr eaLnBrk="1" hangingPunct="1">
              <a:defRPr/>
            </a:pPr>
            <a:endParaRPr lang="en-US" altLang="en-US" dirty="0" smtClean="0"/>
          </a:p>
          <a:p>
            <a:pPr marL="0" indent="0" eaLnBrk="1" hangingPunct="1">
              <a:buNone/>
              <a:defRPr/>
            </a:pPr>
            <a:r>
              <a:rPr lang="en-US" altLang="en-US" dirty="0" smtClean="0"/>
              <a:t>2.</a:t>
            </a:r>
            <a:r>
              <a:rPr lang="en-US" altLang="en-US" i="1" dirty="0" smtClean="0">
                <a:solidFill>
                  <a:schemeClr val="accent3"/>
                </a:solidFill>
              </a:rPr>
              <a:t>  Fixed Payouts </a:t>
            </a:r>
          </a:p>
          <a:p>
            <a:pPr marL="0" indent="0" eaLnBrk="1" hangingPunct="1">
              <a:buNone/>
              <a:defRPr/>
            </a:pPr>
            <a:endParaRPr lang="en-US" altLang="en-US" dirty="0"/>
          </a:p>
          <a:p>
            <a:pPr marL="0" indent="0" eaLnBrk="1" hangingPunct="1">
              <a:buNone/>
              <a:defRPr/>
            </a:pPr>
            <a:r>
              <a:rPr lang="en-US" altLang="en-US" dirty="0" smtClean="0"/>
              <a:t>3.</a:t>
            </a:r>
            <a:r>
              <a:rPr lang="en-US" altLang="en-US" i="1" dirty="0" smtClean="0">
                <a:solidFill>
                  <a:schemeClr val="accent3"/>
                </a:solidFill>
              </a:rPr>
              <a:t>  Irrevocable Gift</a:t>
            </a:r>
            <a:endParaRPr lang="en-US" altLang="en-US" dirty="0" smtClean="0"/>
          </a:p>
          <a:p>
            <a:pPr marL="0" indent="0" algn="ctr" eaLnBrk="1" hangingPunct="1">
              <a:buNone/>
              <a:defRPr/>
            </a:pPr>
            <a:endParaRPr lang="en-US" altLang="en-US" dirty="0" smtClean="0"/>
          </a:p>
          <a:p>
            <a:pPr eaLnBrk="1" hangingPunct="1">
              <a:buFontTx/>
              <a:buNone/>
              <a:defRPr/>
            </a:pPr>
            <a:endParaRPr lang="en-US" altLang="en-US" dirty="0" smtClean="0"/>
          </a:p>
        </p:txBody>
      </p:sp>
    </p:spTree>
    <p:extLst>
      <p:ext uri="{BB962C8B-B14F-4D97-AF65-F5344CB8AC3E}">
        <p14:creationId xmlns:p14="http://schemas.microsoft.com/office/powerpoint/2010/main" val="4220017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fade">
                                      <p:cBhvr>
                                        <p:cTn id="7" dur="2000"/>
                                        <p:tgtEl>
                                          <p:spTgt spid="377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7859">
                                            <p:txEl>
                                              <p:pRg st="2" end="2"/>
                                            </p:txEl>
                                          </p:spTgt>
                                        </p:tgtEl>
                                        <p:attrNameLst>
                                          <p:attrName>style.visibility</p:attrName>
                                        </p:attrNameLst>
                                      </p:cBhvr>
                                      <p:to>
                                        <p:strVal val="visible"/>
                                      </p:to>
                                    </p:set>
                                    <p:animEffect transition="in" filter="fade">
                                      <p:cBhvr>
                                        <p:cTn id="12" dur="2000"/>
                                        <p:tgtEl>
                                          <p:spTgt spid="3778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7859">
                                            <p:txEl>
                                              <p:pRg st="4" end="4"/>
                                            </p:txEl>
                                          </p:spTgt>
                                        </p:tgtEl>
                                        <p:attrNameLst>
                                          <p:attrName>style.visibility</p:attrName>
                                        </p:attrNameLst>
                                      </p:cBhvr>
                                      <p:to>
                                        <p:strVal val="visible"/>
                                      </p:to>
                                    </p:set>
                                    <p:animEffect transition="in" filter="fade">
                                      <p:cBhvr>
                                        <p:cTn id="17" dur="2000"/>
                                        <p:tgtEl>
                                          <p:spTgt spid="377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Stages – (2. Payout Period)</a:t>
            </a:r>
            <a:endParaRPr lang="en-US" b="1" dirty="0"/>
          </a:p>
        </p:txBody>
      </p:sp>
      <p:sp>
        <p:nvSpPr>
          <p:cNvPr id="41987" name="Content Placeholder 2"/>
          <p:cNvSpPr>
            <a:spLocks noGrp="1"/>
          </p:cNvSpPr>
          <p:nvPr>
            <p:ph sz="quarter" idx="1"/>
          </p:nvPr>
        </p:nvSpPr>
        <p:spPr>
          <a:xfrm>
            <a:off x="2209800" y="1981201"/>
            <a:ext cx="7848600" cy="4194175"/>
          </a:xfrm>
        </p:spPr>
        <p:txBody>
          <a:bodyPr/>
          <a:lstStyle/>
          <a:p>
            <a:endParaRPr lang="en-US" altLang="en-US" smtClean="0"/>
          </a:p>
          <a:p>
            <a:r>
              <a:rPr lang="en-US" altLang="en-US" smtClean="0"/>
              <a:t>Deferred Annuity</a:t>
            </a:r>
          </a:p>
          <a:p>
            <a:pPr lvl="1"/>
            <a:r>
              <a:rPr lang="en-US" altLang="en-US" smtClean="0"/>
              <a:t>1.	Standard Deferred Annuity – Fixed Beginning Date</a:t>
            </a:r>
          </a:p>
          <a:p>
            <a:pPr lvl="1"/>
            <a:r>
              <a:rPr lang="en-US" altLang="en-US" smtClean="0"/>
              <a:t>2.  Deferred Annuity for a term of years (“Gap Filler”)</a:t>
            </a:r>
          </a:p>
          <a:p>
            <a:pPr lvl="1"/>
            <a:r>
              <a:rPr lang="en-US" altLang="en-US" smtClean="0"/>
              <a:t>3.  Flexible Deferred Annuity – Flexible Beginning Date</a:t>
            </a:r>
          </a:p>
          <a:p>
            <a:pPr lvl="1"/>
            <a:endParaRPr lang="en-US" altLang="en-US" smtClean="0"/>
          </a:p>
          <a:p>
            <a:r>
              <a:rPr lang="en-US" altLang="en-US" smtClean="0"/>
              <a:t>Deferred annuity pays a higher rate </a:t>
            </a:r>
          </a:p>
        </p:txBody>
      </p:sp>
    </p:spTree>
    <p:extLst>
      <p:ext uri="{BB962C8B-B14F-4D97-AF65-F5344CB8AC3E}">
        <p14:creationId xmlns:p14="http://schemas.microsoft.com/office/powerpoint/2010/main" val="1782151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animEffect transition="in" filter="wipe(down)">
                                      <p:cBhvr>
                                        <p:cTn id="7" dur="500"/>
                                        <p:tgtEl>
                                          <p:spTgt spid="4198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1987">
                                            <p:txEl>
                                              <p:pRg st="3" end="3"/>
                                            </p:txEl>
                                          </p:spTgt>
                                        </p:tgtEl>
                                        <p:attrNameLst>
                                          <p:attrName>style.visibility</p:attrName>
                                        </p:attrNameLst>
                                      </p:cBhvr>
                                      <p:to>
                                        <p:strVal val="visible"/>
                                      </p:to>
                                    </p:set>
                                    <p:animEffect transition="in" filter="wipe(down)">
                                      <p:cBhvr>
                                        <p:cTn id="12" dur="500"/>
                                        <p:tgtEl>
                                          <p:spTgt spid="4198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1987">
                                            <p:txEl>
                                              <p:pRg st="4" end="4"/>
                                            </p:txEl>
                                          </p:spTgt>
                                        </p:tgtEl>
                                        <p:attrNameLst>
                                          <p:attrName>style.visibility</p:attrName>
                                        </p:attrNameLst>
                                      </p:cBhvr>
                                      <p:to>
                                        <p:strVal val="visible"/>
                                      </p:to>
                                    </p:set>
                                    <p:animEffect transition="in" filter="wipe(down)">
                                      <p:cBhvr>
                                        <p:cTn id="17" dur="500"/>
                                        <p:tgtEl>
                                          <p:spTgt spid="4198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41987">
                                            <p:txEl>
                                              <p:pRg st="6" end="6"/>
                                            </p:txEl>
                                          </p:spTgt>
                                        </p:tgtEl>
                                        <p:attrNameLst>
                                          <p:attrName>style.visibility</p:attrName>
                                        </p:attrNameLst>
                                      </p:cBhvr>
                                      <p:to>
                                        <p:strVal val="visible"/>
                                      </p:to>
                                    </p:set>
                                    <p:animEffect transition="in" filter="wipe(down)">
                                      <p:cBhvr>
                                        <p:cTn id="22"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Stages – (2. Payout Period)</a:t>
            </a:r>
            <a:endParaRPr lang="en-US" b="1" dirty="0"/>
          </a:p>
        </p:txBody>
      </p:sp>
      <p:sp>
        <p:nvSpPr>
          <p:cNvPr id="3" name="Content Placeholder 2"/>
          <p:cNvSpPr>
            <a:spLocks noGrp="1"/>
          </p:cNvSpPr>
          <p:nvPr>
            <p:ph sz="quarter" idx="1"/>
          </p:nvPr>
        </p:nvSpPr>
        <p:spPr>
          <a:xfrm>
            <a:off x="2514600" y="2133601"/>
            <a:ext cx="7162800" cy="3965575"/>
          </a:xfrm>
        </p:spPr>
        <p:txBody>
          <a:bodyPr/>
          <a:lstStyle/>
          <a:p>
            <a:pPr marL="0" indent="0" algn="ctr">
              <a:buNone/>
              <a:defRPr/>
            </a:pPr>
            <a:r>
              <a:rPr lang="en-US" b="1" i="1" dirty="0" smtClean="0"/>
              <a:t>Tax Reporting Requirements</a:t>
            </a:r>
          </a:p>
          <a:p>
            <a:pPr marL="0" indent="0">
              <a:buNone/>
              <a:defRPr/>
            </a:pPr>
            <a:endParaRPr lang="en-US" dirty="0" smtClean="0"/>
          </a:p>
          <a:p>
            <a:pPr>
              <a:defRPr/>
            </a:pPr>
            <a:r>
              <a:rPr lang="en-US" dirty="0" smtClean="0"/>
              <a:t>Send a 1099-R to annuitant and IRS</a:t>
            </a:r>
          </a:p>
          <a:p>
            <a:pPr>
              <a:defRPr/>
            </a:pPr>
            <a:endParaRPr lang="en-US" dirty="0" smtClean="0"/>
          </a:p>
          <a:p>
            <a:pPr>
              <a:defRPr/>
            </a:pPr>
            <a:r>
              <a:rPr lang="en-US" dirty="0" smtClean="0"/>
              <a:t>Due to annuitant, January 31</a:t>
            </a:r>
            <a:r>
              <a:rPr lang="en-US" baseline="30000" dirty="0" smtClean="0"/>
              <a:t>st</a:t>
            </a:r>
            <a:endParaRPr lang="en-US" dirty="0" smtClean="0"/>
          </a:p>
          <a:p>
            <a:pPr>
              <a:defRPr/>
            </a:pPr>
            <a:endParaRPr lang="en-US" dirty="0"/>
          </a:p>
          <a:p>
            <a:pPr>
              <a:defRPr/>
            </a:pPr>
            <a:r>
              <a:rPr lang="en-US" dirty="0" smtClean="0"/>
              <a:t>Due to IRS, February 28</a:t>
            </a:r>
            <a:r>
              <a:rPr lang="en-US" baseline="30000" dirty="0" smtClean="0"/>
              <a:t>th</a:t>
            </a:r>
            <a:r>
              <a:rPr lang="en-US" dirty="0" smtClean="0"/>
              <a:t> (with 1096)</a:t>
            </a:r>
            <a:endParaRPr lang="en-US" dirty="0"/>
          </a:p>
        </p:txBody>
      </p:sp>
    </p:spTree>
    <p:extLst>
      <p:ext uri="{BB962C8B-B14F-4D97-AF65-F5344CB8AC3E}">
        <p14:creationId xmlns:p14="http://schemas.microsoft.com/office/powerpoint/2010/main" val="3176446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Stages – (3. Maturity)</a:t>
            </a:r>
            <a:endParaRPr lang="en-US" b="1" dirty="0"/>
          </a:p>
        </p:txBody>
      </p:sp>
      <p:sp>
        <p:nvSpPr>
          <p:cNvPr id="44035" name="Content Placeholder 2"/>
          <p:cNvSpPr>
            <a:spLocks noGrp="1"/>
          </p:cNvSpPr>
          <p:nvPr>
            <p:ph sz="quarter" idx="1"/>
          </p:nvPr>
        </p:nvSpPr>
        <p:spPr>
          <a:xfrm>
            <a:off x="1981200" y="1600200"/>
            <a:ext cx="8504238" cy="4572000"/>
          </a:xfrm>
        </p:spPr>
        <p:txBody>
          <a:bodyPr/>
          <a:lstStyle/>
          <a:p>
            <a:pPr>
              <a:defRPr/>
            </a:pPr>
            <a:endParaRPr lang="en-US" altLang="en-US" dirty="0" smtClean="0"/>
          </a:p>
          <a:p>
            <a:pPr>
              <a:defRPr/>
            </a:pPr>
            <a:endParaRPr lang="en-US" altLang="en-US" dirty="0"/>
          </a:p>
          <a:p>
            <a:pPr>
              <a:defRPr/>
            </a:pPr>
            <a:r>
              <a:rPr lang="en-US" altLang="en-US" dirty="0" smtClean="0"/>
              <a:t>Withdraw remainder of gift annuity from reserve</a:t>
            </a:r>
          </a:p>
          <a:p>
            <a:pPr marL="0" indent="0">
              <a:buNone/>
              <a:defRPr/>
            </a:pPr>
            <a:r>
              <a:rPr lang="en-US" altLang="en-US" dirty="0" smtClean="0"/>
              <a:t> </a:t>
            </a:r>
          </a:p>
          <a:p>
            <a:pPr>
              <a:defRPr/>
            </a:pPr>
            <a:r>
              <a:rPr lang="en-US" altLang="en-US" dirty="0" smtClean="0"/>
              <a:t>Make sure charity applies according to donors wish</a:t>
            </a:r>
          </a:p>
          <a:p>
            <a:pPr>
              <a:defRPr/>
            </a:pPr>
            <a:endParaRPr lang="en-US" altLang="en-US" dirty="0" smtClean="0"/>
          </a:p>
          <a:p>
            <a:pPr>
              <a:defRPr/>
            </a:pPr>
            <a:r>
              <a:rPr lang="en-US" altLang="en-US" dirty="0" smtClean="0"/>
              <a:t>Mark 1099-R as “final”</a:t>
            </a:r>
          </a:p>
        </p:txBody>
      </p:sp>
    </p:spTree>
    <p:extLst>
      <p:ext uri="{BB962C8B-B14F-4D97-AF65-F5344CB8AC3E}">
        <p14:creationId xmlns:p14="http://schemas.microsoft.com/office/powerpoint/2010/main" val="2676102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sz="3200" dirty="0"/>
              <a:t> </a:t>
            </a:r>
            <a:r>
              <a:rPr lang="en-US" sz="3200" b="1" dirty="0">
                <a:solidFill>
                  <a:srgbClr val="C00000"/>
                </a:solidFill>
              </a:rPr>
              <a:t>The 3 Possible Tax Benefits</a:t>
            </a:r>
          </a:p>
        </p:txBody>
      </p:sp>
      <p:sp>
        <p:nvSpPr>
          <p:cNvPr id="30723" name="Content Placeholder 2"/>
          <p:cNvSpPr>
            <a:spLocks noGrp="1"/>
          </p:cNvSpPr>
          <p:nvPr>
            <p:ph sz="quarter" idx="1"/>
          </p:nvPr>
        </p:nvSpPr>
        <p:spPr>
          <a:xfrm>
            <a:off x="3048001" y="2133601"/>
            <a:ext cx="7281863" cy="3965575"/>
          </a:xfrm>
        </p:spPr>
        <p:txBody>
          <a:bodyPr/>
          <a:lstStyle/>
          <a:p>
            <a:pPr marL="0" indent="0">
              <a:buNone/>
              <a:defRPr/>
            </a:pPr>
            <a:r>
              <a:rPr lang="en-US" altLang="en-US" dirty="0" smtClean="0"/>
              <a:t>1.  Charitable Deduction</a:t>
            </a:r>
          </a:p>
          <a:p>
            <a:pPr>
              <a:defRPr/>
            </a:pPr>
            <a:endParaRPr lang="en-US" altLang="en-US" dirty="0" smtClean="0"/>
          </a:p>
          <a:p>
            <a:pPr marL="0" indent="0">
              <a:buNone/>
              <a:defRPr/>
            </a:pPr>
            <a:r>
              <a:rPr lang="en-US" altLang="en-US" dirty="0" smtClean="0"/>
              <a:t>2.  Partial Tax-Free Payouts</a:t>
            </a:r>
          </a:p>
          <a:p>
            <a:pPr marL="0" indent="0">
              <a:buNone/>
              <a:defRPr/>
            </a:pPr>
            <a:endParaRPr lang="en-US" altLang="en-US" dirty="0"/>
          </a:p>
          <a:p>
            <a:pPr marL="0" indent="0">
              <a:buNone/>
              <a:defRPr/>
            </a:pPr>
            <a:r>
              <a:rPr lang="en-US" altLang="en-US" dirty="0" smtClean="0"/>
              <a:t>3.  Capital Gain Avoidance and Spread </a:t>
            </a:r>
          </a:p>
        </p:txBody>
      </p:sp>
    </p:spTree>
    <p:extLst>
      <p:ext uri="{BB962C8B-B14F-4D97-AF65-F5344CB8AC3E}">
        <p14:creationId xmlns:p14="http://schemas.microsoft.com/office/powerpoint/2010/main" val="3135488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8686800" cy="685800"/>
          </a:xfrm>
        </p:spPr>
        <p:txBody>
          <a:bodyPr/>
          <a:lstStyle/>
          <a:p>
            <a:pPr>
              <a:defRPr/>
            </a:pPr>
            <a:r>
              <a:rPr lang="en-US" sz="2800" b="1" dirty="0"/>
              <a:t>The 3 Tax Benefits – (1. Charitable Deduction</a:t>
            </a:r>
            <a:r>
              <a:rPr lang="en-US" sz="3200" dirty="0"/>
              <a:t>)</a:t>
            </a:r>
          </a:p>
        </p:txBody>
      </p:sp>
      <p:sp>
        <p:nvSpPr>
          <p:cNvPr id="3" name="Content Placeholder 2"/>
          <p:cNvSpPr>
            <a:spLocks noGrp="1"/>
          </p:cNvSpPr>
          <p:nvPr>
            <p:ph sz="quarter" idx="1"/>
          </p:nvPr>
        </p:nvSpPr>
        <p:spPr>
          <a:xfrm>
            <a:off x="1828800" y="1752601"/>
            <a:ext cx="8610600" cy="4346575"/>
          </a:xfrm>
        </p:spPr>
        <p:txBody>
          <a:bodyPr/>
          <a:lstStyle/>
          <a:p>
            <a:pPr>
              <a:defRPr/>
            </a:pPr>
            <a:r>
              <a:rPr lang="en-US" dirty="0" smtClean="0"/>
              <a:t>Gift portion of CGA qualifies for charitable deduction</a:t>
            </a:r>
          </a:p>
          <a:p>
            <a:pPr marL="0" indent="0">
              <a:buNone/>
              <a:defRPr/>
            </a:pPr>
            <a:r>
              <a:rPr lang="en-US" dirty="0" smtClean="0"/>
              <a:t>    calculated as follows:	</a:t>
            </a:r>
          </a:p>
          <a:p>
            <a:pPr marL="0" indent="0">
              <a:buNone/>
              <a:defRPr/>
            </a:pPr>
            <a:r>
              <a:rPr lang="en-US" dirty="0"/>
              <a:t>	</a:t>
            </a:r>
          </a:p>
          <a:p>
            <a:pPr marL="274638" lvl="1" indent="0">
              <a:buNone/>
              <a:defRPr/>
            </a:pPr>
            <a:r>
              <a:rPr lang="en-US" dirty="0" smtClean="0"/>
              <a:t>	FMV of Asset Transferred – PV of Income Interest =</a:t>
            </a:r>
          </a:p>
          <a:p>
            <a:pPr marL="274638" lvl="1" indent="0">
              <a:buNone/>
              <a:defRPr/>
            </a:pPr>
            <a:r>
              <a:rPr lang="en-US" dirty="0" smtClean="0"/>
              <a:t>	PV of Remainder Interest (or Charitable Deduction)</a:t>
            </a:r>
          </a:p>
          <a:p>
            <a:pPr marL="274638" lvl="1" indent="0">
              <a:buNone/>
              <a:defRPr/>
            </a:pPr>
            <a:endParaRPr lang="en-US" dirty="0"/>
          </a:p>
          <a:p>
            <a:pPr>
              <a:defRPr/>
            </a:pPr>
            <a:r>
              <a:rPr lang="en-US" dirty="0" smtClean="0"/>
              <a:t>The Remainder Interest must be at least 10% of gift</a:t>
            </a:r>
          </a:p>
          <a:p>
            <a:pPr>
              <a:defRPr/>
            </a:pPr>
            <a:endParaRPr lang="en-US" dirty="0"/>
          </a:p>
          <a:p>
            <a:pPr>
              <a:defRPr/>
            </a:pPr>
            <a:r>
              <a:rPr lang="en-US" dirty="0" smtClean="0"/>
              <a:t>Use gift calculation software</a:t>
            </a:r>
          </a:p>
          <a:p>
            <a:pPr marL="0" indent="0">
              <a:buNone/>
              <a:defRPr/>
            </a:pPr>
            <a:endParaRPr lang="en-US" dirty="0" smtClean="0"/>
          </a:p>
          <a:p>
            <a:pPr marL="274638" lvl="1" indent="0">
              <a:buNone/>
              <a:defRPr/>
            </a:pPr>
            <a:r>
              <a:rPr lang="en-US" dirty="0" smtClean="0"/>
              <a:t>	</a:t>
            </a:r>
          </a:p>
          <a:p>
            <a:pPr marL="274638" lvl="1" indent="0">
              <a:buNone/>
              <a:defRPr/>
            </a:pPr>
            <a:endParaRPr lang="en-US" dirty="0"/>
          </a:p>
        </p:txBody>
      </p:sp>
    </p:spTree>
    <p:extLst>
      <p:ext uri="{BB962C8B-B14F-4D97-AF65-F5344CB8AC3E}">
        <p14:creationId xmlns:p14="http://schemas.microsoft.com/office/powerpoint/2010/main" val="3745130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8686800" cy="685800"/>
          </a:xfrm>
        </p:spPr>
        <p:txBody>
          <a:bodyPr/>
          <a:lstStyle/>
          <a:p>
            <a:pPr>
              <a:defRPr/>
            </a:pPr>
            <a:r>
              <a:rPr lang="en-US" sz="2800" b="1" dirty="0"/>
              <a:t>The 3 Tax Benefits – (1. Charitable Deduction</a:t>
            </a:r>
            <a:r>
              <a:rPr lang="en-US" sz="2800" dirty="0"/>
              <a:t>)</a:t>
            </a:r>
          </a:p>
        </p:txBody>
      </p:sp>
      <p:sp>
        <p:nvSpPr>
          <p:cNvPr id="3" name="Content Placeholder 2"/>
          <p:cNvSpPr>
            <a:spLocks noGrp="1"/>
          </p:cNvSpPr>
          <p:nvPr>
            <p:ph sz="quarter" idx="1"/>
          </p:nvPr>
        </p:nvSpPr>
        <p:spPr>
          <a:xfrm>
            <a:off x="3810000" y="1600200"/>
            <a:ext cx="4724400" cy="4572000"/>
          </a:xfrm>
        </p:spPr>
        <p:txBody>
          <a:bodyPr/>
          <a:lstStyle/>
          <a:p>
            <a:pPr>
              <a:defRPr/>
            </a:pPr>
            <a:endParaRPr lang="en-US" dirty="0" smtClean="0"/>
          </a:p>
          <a:p>
            <a:pPr>
              <a:defRPr/>
            </a:pPr>
            <a:endParaRPr lang="en-US" dirty="0"/>
          </a:p>
          <a:p>
            <a:pPr>
              <a:defRPr/>
            </a:pPr>
            <a:r>
              <a:rPr lang="en-US" dirty="0" smtClean="0"/>
              <a:t>Cash Gift (50% of AGI)</a:t>
            </a:r>
          </a:p>
          <a:p>
            <a:pPr>
              <a:defRPr/>
            </a:pPr>
            <a:endParaRPr lang="en-US" dirty="0" smtClean="0"/>
          </a:p>
          <a:p>
            <a:pPr>
              <a:defRPr/>
            </a:pPr>
            <a:r>
              <a:rPr lang="en-US" dirty="0" smtClean="0"/>
              <a:t>LTCG Gift (30% of AGI)</a:t>
            </a:r>
          </a:p>
          <a:p>
            <a:pPr>
              <a:defRPr/>
            </a:pPr>
            <a:endParaRPr lang="en-US" dirty="0" smtClean="0"/>
          </a:p>
          <a:p>
            <a:pPr>
              <a:defRPr/>
            </a:pPr>
            <a:r>
              <a:rPr lang="en-US" dirty="0" smtClean="0"/>
              <a:t>Eligible for 5-year carryover</a:t>
            </a:r>
          </a:p>
          <a:p>
            <a:pPr>
              <a:defRPr/>
            </a:pPr>
            <a:endParaRPr lang="en-US" dirty="0"/>
          </a:p>
          <a:p>
            <a:pPr marL="0" indent="0">
              <a:buNone/>
              <a:defRPr/>
            </a:pPr>
            <a:endParaRPr lang="en-US" dirty="0"/>
          </a:p>
        </p:txBody>
      </p:sp>
    </p:spTree>
    <p:extLst>
      <p:ext uri="{BB962C8B-B14F-4D97-AF65-F5344CB8AC3E}">
        <p14:creationId xmlns:p14="http://schemas.microsoft.com/office/powerpoint/2010/main" val="2914588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52600" y="228600"/>
            <a:ext cx="8686800" cy="838200"/>
          </a:xfrm>
        </p:spPr>
        <p:txBody>
          <a:bodyPr>
            <a:normAutofit fontScale="90000"/>
          </a:bodyPr>
          <a:lstStyle/>
          <a:p>
            <a:pPr eaLnBrk="1" fontAlgn="auto" hangingPunct="1">
              <a:spcAft>
                <a:spcPts val="0"/>
              </a:spcAft>
              <a:defRPr/>
            </a:pPr>
            <a:r>
              <a:rPr lang="en-US" altLang="en-US" sz="3200" b="1" dirty="0"/>
              <a:t>The 3 Tax Benefits </a:t>
            </a:r>
            <a:br>
              <a:rPr lang="en-US" altLang="en-US" sz="3200" b="1" dirty="0"/>
            </a:br>
            <a:r>
              <a:rPr lang="en-US" altLang="en-US" sz="3200" b="1" dirty="0"/>
              <a:t>(Partial Tax-Free Payouts)</a:t>
            </a:r>
          </a:p>
        </p:txBody>
      </p:sp>
      <p:sp>
        <p:nvSpPr>
          <p:cNvPr id="47107" name="Rectangle 3"/>
          <p:cNvSpPr>
            <a:spLocks noGrp="1" noChangeArrowheads="1"/>
          </p:cNvSpPr>
          <p:nvPr>
            <p:ph sz="quarter" idx="1"/>
          </p:nvPr>
        </p:nvSpPr>
        <p:spPr>
          <a:xfrm>
            <a:off x="1828800" y="1676401"/>
            <a:ext cx="8610600" cy="4422775"/>
          </a:xfrm>
        </p:spPr>
        <p:txBody>
          <a:bodyPr/>
          <a:lstStyle/>
          <a:p>
            <a:pPr eaLnBrk="1" hangingPunct="1">
              <a:lnSpc>
                <a:spcPct val="80000"/>
              </a:lnSpc>
              <a:buFontTx/>
              <a:buNone/>
            </a:pPr>
            <a:endParaRPr lang="en-US" altLang="en-US" sz="2400"/>
          </a:p>
          <a:p>
            <a:pPr eaLnBrk="1" hangingPunct="1">
              <a:lnSpc>
                <a:spcPct val="80000"/>
              </a:lnSpc>
            </a:pPr>
            <a:r>
              <a:rPr lang="en-US" altLang="en-US" smtClean="0"/>
              <a:t>Annuity funded with cash:</a:t>
            </a:r>
          </a:p>
          <a:p>
            <a:pPr lvl="1" eaLnBrk="1" hangingPunct="1">
              <a:lnSpc>
                <a:spcPct val="80000"/>
              </a:lnSpc>
            </a:pPr>
            <a:r>
              <a:rPr lang="en-US" altLang="en-US" sz="2700"/>
              <a:t>Each payment is part</a:t>
            </a:r>
          </a:p>
          <a:p>
            <a:pPr lvl="2" eaLnBrk="1" hangingPunct="1">
              <a:lnSpc>
                <a:spcPct val="80000"/>
              </a:lnSpc>
            </a:pPr>
            <a:r>
              <a:rPr lang="en-US" altLang="en-US" sz="2700"/>
              <a:t>Ordinary income</a:t>
            </a:r>
          </a:p>
          <a:p>
            <a:pPr lvl="2" eaLnBrk="1" hangingPunct="1">
              <a:lnSpc>
                <a:spcPct val="80000"/>
              </a:lnSpc>
            </a:pPr>
            <a:r>
              <a:rPr lang="en-US" altLang="en-US" sz="2700"/>
              <a:t>Tax free return of principal</a:t>
            </a:r>
          </a:p>
          <a:p>
            <a:pPr lvl="2" eaLnBrk="1" hangingPunct="1">
              <a:lnSpc>
                <a:spcPct val="80000"/>
              </a:lnSpc>
            </a:pPr>
            <a:endParaRPr lang="en-US" altLang="en-US" sz="2700"/>
          </a:p>
          <a:p>
            <a:pPr eaLnBrk="1" hangingPunct="1">
              <a:lnSpc>
                <a:spcPct val="80000"/>
              </a:lnSpc>
            </a:pPr>
            <a:r>
              <a:rPr lang="en-US" altLang="en-US" smtClean="0"/>
              <a:t>Once principal has been repaid, all future payments are treated as ordinary income.</a:t>
            </a:r>
          </a:p>
          <a:p>
            <a:pPr eaLnBrk="1" hangingPunct="1">
              <a:lnSpc>
                <a:spcPct val="80000"/>
              </a:lnSpc>
            </a:pPr>
            <a:r>
              <a:rPr lang="en-US" altLang="en-US" smtClean="0"/>
              <a:t>If annuitant dies before reaching life expectancy, deduction for unrecovered basis can be taken on final decedent’s 1040, Schedule A. </a:t>
            </a:r>
          </a:p>
          <a:p>
            <a:pPr lvl="2" eaLnBrk="1" hangingPunct="1">
              <a:lnSpc>
                <a:spcPct val="80000"/>
              </a:lnSpc>
            </a:pPr>
            <a:endParaRPr lang="en-US" altLang="en-US" sz="2200"/>
          </a:p>
        </p:txBody>
      </p:sp>
    </p:spTree>
    <p:extLst>
      <p:ext uri="{BB962C8B-B14F-4D97-AF65-F5344CB8AC3E}">
        <p14:creationId xmlns:p14="http://schemas.microsoft.com/office/powerpoint/2010/main" val="3752984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fade">
                                      <p:cBhvr>
                                        <p:cTn id="7" dur="500"/>
                                        <p:tgtEl>
                                          <p:spTgt spid="4710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7107">
                                            <p:txEl>
                                              <p:pRg st="2" end="2"/>
                                            </p:txEl>
                                          </p:spTgt>
                                        </p:tgtEl>
                                        <p:attrNameLst>
                                          <p:attrName>style.visibility</p:attrName>
                                        </p:attrNameLst>
                                      </p:cBhvr>
                                      <p:to>
                                        <p:strVal val="visible"/>
                                      </p:to>
                                    </p:set>
                                    <p:animEffect transition="in" filter="fade">
                                      <p:cBhvr>
                                        <p:cTn id="10" dur="500"/>
                                        <p:tgtEl>
                                          <p:spTgt spid="4710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7107">
                                            <p:txEl>
                                              <p:pRg st="3" end="3"/>
                                            </p:txEl>
                                          </p:spTgt>
                                        </p:tgtEl>
                                        <p:attrNameLst>
                                          <p:attrName>style.visibility</p:attrName>
                                        </p:attrNameLst>
                                      </p:cBhvr>
                                      <p:to>
                                        <p:strVal val="visible"/>
                                      </p:to>
                                    </p:set>
                                    <p:animEffect transition="in" filter="fade">
                                      <p:cBhvr>
                                        <p:cTn id="13" dur="500"/>
                                        <p:tgtEl>
                                          <p:spTgt spid="47107">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7107">
                                            <p:txEl>
                                              <p:pRg st="4" end="4"/>
                                            </p:txEl>
                                          </p:spTgt>
                                        </p:tgtEl>
                                        <p:attrNameLst>
                                          <p:attrName>style.visibility</p:attrName>
                                        </p:attrNameLst>
                                      </p:cBhvr>
                                      <p:to>
                                        <p:strVal val="visible"/>
                                      </p:to>
                                    </p:set>
                                    <p:animEffect transition="in" filter="fade">
                                      <p:cBhvr>
                                        <p:cTn id="16" dur="500"/>
                                        <p:tgtEl>
                                          <p:spTgt spid="47107">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7107">
                                            <p:txEl>
                                              <p:pRg st="6" end="6"/>
                                            </p:txEl>
                                          </p:spTgt>
                                        </p:tgtEl>
                                        <p:attrNameLst>
                                          <p:attrName>style.visibility</p:attrName>
                                        </p:attrNameLst>
                                      </p:cBhvr>
                                      <p:to>
                                        <p:strVal val="visible"/>
                                      </p:to>
                                    </p:set>
                                    <p:animEffect transition="in" filter="fade">
                                      <p:cBhvr>
                                        <p:cTn id="21" dur="500"/>
                                        <p:tgtEl>
                                          <p:spTgt spid="47107">
                                            <p:txEl>
                                              <p:pRg st="6" end="6"/>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47107">
                                            <p:txEl>
                                              <p:pRg st="7" end="7"/>
                                            </p:txEl>
                                          </p:spTgt>
                                        </p:tgtEl>
                                        <p:attrNameLst>
                                          <p:attrName>style.visibility</p:attrName>
                                        </p:attrNameLst>
                                      </p:cBhvr>
                                      <p:to>
                                        <p:strVal val="visible"/>
                                      </p:to>
                                    </p:set>
                                    <p:animEffect transition="in" filter="fade">
                                      <p:cBhvr>
                                        <p:cTn id="26" dur="5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Tax Benefits – (3. Capital Gain) </a:t>
            </a:r>
            <a:endParaRPr lang="en-US" b="1" dirty="0"/>
          </a:p>
        </p:txBody>
      </p:sp>
      <p:sp>
        <p:nvSpPr>
          <p:cNvPr id="3" name="Content Placeholder 2"/>
          <p:cNvSpPr>
            <a:spLocks noGrp="1"/>
          </p:cNvSpPr>
          <p:nvPr>
            <p:ph sz="quarter" idx="1"/>
          </p:nvPr>
        </p:nvSpPr>
        <p:spPr>
          <a:xfrm>
            <a:off x="2209801" y="2133601"/>
            <a:ext cx="8120063" cy="3965575"/>
          </a:xfrm>
        </p:spPr>
        <p:txBody>
          <a:bodyPr/>
          <a:lstStyle/>
          <a:p>
            <a:pPr>
              <a:defRPr/>
            </a:pPr>
            <a:r>
              <a:rPr lang="en-US" dirty="0" smtClean="0"/>
              <a:t>Annuity funded with appreciated asset:</a:t>
            </a:r>
          </a:p>
          <a:p>
            <a:pPr lvl="1">
              <a:buFontTx/>
              <a:buChar char="-"/>
              <a:defRPr/>
            </a:pPr>
            <a:r>
              <a:rPr lang="en-US" sz="2700" dirty="0"/>
              <a:t>Each payment is part</a:t>
            </a:r>
          </a:p>
          <a:p>
            <a:pPr lvl="2">
              <a:buFontTx/>
              <a:buChar char="-"/>
              <a:defRPr/>
            </a:pPr>
            <a:r>
              <a:rPr lang="en-US" sz="2700" dirty="0"/>
              <a:t>Ordinary Income</a:t>
            </a:r>
          </a:p>
          <a:p>
            <a:pPr lvl="2">
              <a:buFontTx/>
              <a:buChar char="-"/>
              <a:defRPr/>
            </a:pPr>
            <a:r>
              <a:rPr lang="en-US" sz="2700" dirty="0"/>
              <a:t>Capital gain (spread over life expectancy, if donor is initial annuitant and non-assignable)</a:t>
            </a:r>
          </a:p>
          <a:p>
            <a:pPr lvl="2">
              <a:buFontTx/>
              <a:buChar char="-"/>
              <a:defRPr/>
            </a:pPr>
            <a:r>
              <a:rPr lang="en-US" sz="2700" dirty="0"/>
              <a:t>Small amount of tax free return of principal </a:t>
            </a:r>
          </a:p>
          <a:p>
            <a:pPr lvl="2">
              <a:buFontTx/>
              <a:buChar char="-"/>
              <a:defRPr/>
            </a:pPr>
            <a:endParaRPr lang="en-US" dirty="0"/>
          </a:p>
          <a:p>
            <a:pPr marL="0" indent="0">
              <a:buNone/>
              <a:defRPr/>
            </a:pPr>
            <a:endParaRPr lang="en-US" dirty="0"/>
          </a:p>
        </p:txBody>
      </p:sp>
    </p:spTree>
    <p:extLst>
      <p:ext uri="{BB962C8B-B14F-4D97-AF65-F5344CB8AC3E}">
        <p14:creationId xmlns:p14="http://schemas.microsoft.com/office/powerpoint/2010/main" val="26283443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State Regulation Requirements</a:t>
            </a:r>
            <a:endParaRPr lang="en-US" b="1" dirty="0"/>
          </a:p>
        </p:txBody>
      </p:sp>
      <p:sp>
        <p:nvSpPr>
          <p:cNvPr id="3" name="Content Placeholder 2"/>
          <p:cNvSpPr>
            <a:spLocks noGrp="1"/>
          </p:cNvSpPr>
          <p:nvPr>
            <p:ph sz="quarter" idx="1"/>
          </p:nvPr>
        </p:nvSpPr>
        <p:spPr>
          <a:xfrm>
            <a:off x="1825625" y="1527175"/>
            <a:ext cx="8504238" cy="4572000"/>
          </a:xfrm>
        </p:spPr>
        <p:txBody>
          <a:bodyPr/>
          <a:lstStyle/>
          <a:p>
            <a:pPr>
              <a:defRPr/>
            </a:pPr>
            <a:endParaRPr lang="en-US" dirty="0" smtClean="0"/>
          </a:p>
          <a:p>
            <a:pPr marL="0" indent="0">
              <a:buNone/>
              <a:defRPr/>
            </a:pPr>
            <a:r>
              <a:rPr lang="en-US" dirty="0" smtClean="0"/>
              <a:t>Four types of state regulation:</a:t>
            </a:r>
          </a:p>
          <a:p>
            <a:pPr>
              <a:defRPr/>
            </a:pPr>
            <a:endParaRPr lang="en-US" dirty="0" smtClean="0"/>
          </a:p>
          <a:p>
            <a:pPr marL="274638" lvl="1" indent="0">
              <a:buNone/>
              <a:defRPr/>
            </a:pPr>
            <a:r>
              <a:rPr lang="en-US" dirty="0" smtClean="0"/>
              <a:t>	</a:t>
            </a:r>
            <a:r>
              <a:rPr lang="en-US" dirty="0" smtClean="0">
                <a:solidFill>
                  <a:schemeClr val="tx1"/>
                </a:solidFill>
              </a:rPr>
              <a:t>1.	 Registration </a:t>
            </a:r>
            <a:r>
              <a:rPr lang="en-US" sz="1000" dirty="0"/>
              <a:t>– </a:t>
            </a:r>
            <a:r>
              <a:rPr lang="en-US" sz="1200" dirty="0"/>
              <a:t>Meet statutory requirements, file application for permit, 				                        submit annual report.</a:t>
            </a:r>
          </a:p>
          <a:p>
            <a:pPr marL="274638" lvl="1" indent="0">
              <a:buNone/>
              <a:defRPr/>
            </a:pPr>
            <a:r>
              <a:rPr lang="en-US" dirty="0" smtClean="0"/>
              <a:t>	</a:t>
            </a:r>
            <a:r>
              <a:rPr lang="en-US" dirty="0" smtClean="0">
                <a:solidFill>
                  <a:schemeClr val="tx1"/>
                </a:solidFill>
              </a:rPr>
              <a:t>2.	 Notification </a:t>
            </a:r>
            <a:r>
              <a:rPr lang="en-US" sz="1200" dirty="0"/>
              <a:t>– Meet statutory requirements, notify when issue first CGA in state</a:t>
            </a:r>
          </a:p>
          <a:p>
            <a:pPr marL="274638" lvl="1" indent="0">
              <a:buNone/>
              <a:defRPr/>
            </a:pPr>
            <a:r>
              <a:rPr lang="en-US" dirty="0" smtClean="0"/>
              <a:t>	</a:t>
            </a:r>
            <a:r>
              <a:rPr lang="en-US" dirty="0" smtClean="0">
                <a:solidFill>
                  <a:schemeClr val="tx1"/>
                </a:solidFill>
              </a:rPr>
              <a:t>3. 	 Conditional Exemption </a:t>
            </a:r>
            <a:r>
              <a:rPr lang="en-US" sz="1200" dirty="0"/>
              <a:t>– Meet statutory requirements</a:t>
            </a:r>
          </a:p>
          <a:p>
            <a:pPr marL="274638" lvl="1" indent="0">
              <a:buNone/>
              <a:defRPr/>
            </a:pPr>
            <a:r>
              <a:rPr lang="en-US" dirty="0" smtClean="0"/>
              <a:t>	</a:t>
            </a:r>
            <a:r>
              <a:rPr lang="en-US" dirty="0" smtClean="0">
                <a:solidFill>
                  <a:schemeClr val="tx1"/>
                </a:solidFill>
              </a:rPr>
              <a:t>4.   	 Silent </a:t>
            </a:r>
            <a:r>
              <a:rPr lang="en-US" sz="1200" dirty="0"/>
              <a:t>– Does not address CGAs or says they are exempt from state law	</a:t>
            </a:r>
          </a:p>
          <a:p>
            <a:pPr marL="274638" lvl="1" indent="0">
              <a:buNone/>
              <a:defRPr/>
            </a:pPr>
            <a:endParaRPr lang="en-US" dirty="0"/>
          </a:p>
          <a:p>
            <a:pPr marL="274638" lvl="1" indent="0">
              <a:buNone/>
              <a:defRPr/>
            </a:pPr>
            <a:r>
              <a:rPr lang="en-US" dirty="0" smtClean="0">
                <a:solidFill>
                  <a:schemeClr val="tx1"/>
                </a:solidFill>
              </a:rPr>
              <a:t>Based on State Donor is domiciled in at time of funding of CGA.</a:t>
            </a:r>
            <a:endParaRPr lang="en-US" dirty="0">
              <a:solidFill>
                <a:schemeClr val="tx1"/>
              </a:solidFill>
            </a:endParaRPr>
          </a:p>
        </p:txBody>
      </p:sp>
    </p:spTree>
    <p:extLst>
      <p:ext uri="{BB962C8B-B14F-4D97-AF65-F5344CB8AC3E}">
        <p14:creationId xmlns:p14="http://schemas.microsoft.com/office/powerpoint/2010/main" val="3691907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sz="quarter" idx="1"/>
          </p:nvPr>
        </p:nvSpPr>
        <p:spPr>
          <a:xfrm>
            <a:off x="1825625" y="1676401"/>
            <a:ext cx="8504238" cy="4422775"/>
          </a:xfrm>
        </p:spPr>
        <p:txBody>
          <a:bodyPr/>
          <a:lstStyle/>
          <a:p>
            <a:pPr marL="0" indent="0" algn="ctr">
              <a:buNone/>
            </a:pPr>
            <a:r>
              <a:rPr lang="en-US" altLang="en-US" smtClean="0"/>
              <a:t>Registration States</a:t>
            </a:r>
          </a:p>
          <a:p>
            <a:pPr marL="0" indent="0" algn="ctr">
              <a:buNone/>
            </a:pPr>
            <a:r>
              <a:rPr lang="en-US" altLang="en-US" sz="1400">
                <a:solidFill>
                  <a:schemeClr val="tx2"/>
                </a:solidFill>
              </a:rPr>
              <a:t>Alabama, Arkansas, California, Florida, Hawaii, Maryland, New Jersey, New York, North Dakota, Puerto Rico, Tennessee, Washington, Wisconsin</a:t>
            </a:r>
          </a:p>
          <a:p>
            <a:pPr marL="0" indent="0" algn="ctr">
              <a:buNone/>
            </a:pPr>
            <a:endParaRPr lang="en-US" altLang="en-US" sz="1400">
              <a:solidFill>
                <a:schemeClr val="accent2"/>
              </a:solidFill>
            </a:endParaRPr>
          </a:p>
          <a:p>
            <a:pPr marL="0" indent="0" algn="ctr">
              <a:buNone/>
            </a:pPr>
            <a:r>
              <a:rPr lang="en-US" altLang="en-US" smtClean="0"/>
              <a:t>Notification States</a:t>
            </a:r>
          </a:p>
          <a:p>
            <a:pPr marL="0" indent="0" algn="ctr">
              <a:buNone/>
            </a:pPr>
            <a:r>
              <a:rPr lang="en-US" altLang="en-US" sz="1400">
                <a:solidFill>
                  <a:schemeClr val="tx2"/>
                </a:solidFill>
              </a:rPr>
              <a:t>Alaska, Connecticut, Georgia, Idaho, Iowa, Mississippi, Missouri, Montana, Nevada, New Hampshire, New Mexico, North Carolina, Oklahoma, Texas, West Virginia</a:t>
            </a:r>
          </a:p>
          <a:p>
            <a:pPr marL="0" indent="0" algn="ctr">
              <a:buNone/>
            </a:pPr>
            <a:endParaRPr lang="en-US" altLang="en-US" sz="1400">
              <a:solidFill>
                <a:schemeClr val="accent2"/>
              </a:solidFill>
            </a:endParaRPr>
          </a:p>
          <a:p>
            <a:pPr marL="0" indent="0" algn="ctr">
              <a:buNone/>
            </a:pPr>
            <a:r>
              <a:rPr lang="en-US" altLang="en-US" smtClean="0"/>
              <a:t>Conditional Exempt States</a:t>
            </a:r>
          </a:p>
          <a:p>
            <a:pPr marL="0" indent="0" algn="ctr">
              <a:buNone/>
            </a:pPr>
            <a:r>
              <a:rPr lang="en-US" altLang="en-US" sz="1400">
                <a:solidFill>
                  <a:schemeClr val="tx2"/>
                </a:solidFill>
              </a:rPr>
              <a:t>Arizona, Colorado, Illinois, Indiana, Kansas, Kentucky, Louisiana, Maine, Massachusetts, Minnesota, Nebraska, Oregon, Pennsylvania, South Carolina, South Dakota, Utah, Vermont, Virginia</a:t>
            </a:r>
          </a:p>
          <a:p>
            <a:pPr marL="0" indent="0" algn="ctr">
              <a:buNone/>
            </a:pPr>
            <a:endParaRPr lang="en-US" altLang="en-US" sz="1400">
              <a:solidFill>
                <a:schemeClr val="tx2"/>
              </a:solidFill>
            </a:endParaRPr>
          </a:p>
          <a:p>
            <a:pPr marL="0" indent="0" algn="ctr">
              <a:buNone/>
            </a:pPr>
            <a:r>
              <a:rPr lang="en-US" altLang="en-US" smtClean="0"/>
              <a:t>Silent States</a:t>
            </a:r>
          </a:p>
          <a:p>
            <a:pPr marL="0" indent="0" algn="ctr">
              <a:buNone/>
            </a:pPr>
            <a:r>
              <a:rPr lang="en-US" altLang="en-US" sz="1400">
                <a:solidFill>
                  <a:schemeClr val="tx2"/>
                </a:solidFill>
              </a:rPr>
              <a:t>Delaware, District of Columbia, Michigan, Ohio, Rhode Island, Wyoming</a:t>
            </a:r>
          </a:p>
        </p:txBody>
      </p:sp>
      <p:sp>
        <p:nvSpPr>
          <p:cNvPr id="4" name="Title 3"/>
          <p:cNvSpPr>
            <a:spLocks noGrp="1"/>
          </p:cNvSpPr>
          <p:nvPr>
            <p:ph type="title"/>
          </p:nvPr>
        </p:nvSpPr>
        <p:spPr>
          <a:xfrm>
            <a:off x="1825625" y="228600"/>
            <a:ext cx="8534400" cy="685800"/>
          </a:xfrm>
        </p:spPr>
        <p:txBody>
          <a:bodyPr/>
          <a:lstStyle/>
          <a:p>
            <a:pPr>
              <a:defRPr/>
            </a:pPr>
            <a:r>
              <a:rPr lang="en-US" b="1" dirty="0" smtClean="0"/>
              <a:t>Regulation Type by State</a:t>
            </a:r>
            <a:endParaRPr lang="en-US" b="1" dirty="0"/>
          </a:p>
        </p:txBody>
      </p:sp>
    </p:spTree>
    <p:extLst>
      <p:ext uri="{BB962C8B-B14F-4D97-AF65-F5344CB8AC3E}">
        <p14:creationId xmlns:p14="http://schemas.microsoft.com/office/powerpoint/2010/main" val="21975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828800" y="152401"/>
            <a:ext cx="8534400" cy="758825"/>
          </a:xfrm>
        </p:spPr>
        <p:txBody>
          <a:bodyPr/>
          <a:lstStyle/>
          <a:p>
            <a:pPr eaLnBrk="1" hangingPunct="1"/>
            <a:r>
              <a:rPr lang="en-US" altLang="en-US" sz="3200" b="1">
                <a:solidFill>
                  <a:srgbClr val="C00000"/>
                </a:solidFill>
              </a:rPr>
              <a:t>The 3 Players</a:t>
            </a:r>
          </a:p>
        </p:txBody>
      </p:sp>
      <p:sp>
        <p:nvSpPr>
          <p:cNvPr id="15363" name="Rectangle 3"/>
          <p:cNvSpPr>
            <a:spLocks noGrp="1" noChangeArrowheads="1"/>
          </p:cNvSpPr>
          <p:nvPr>
            <p:ph sz="quarter" idx="1"/>
          </p:nvPr>
        </p:nvSpPr>
        <p:spPr>
          <a:xfrm>
            <a:off x="4953001" y="2438401"/>
            <a:ext cx="5376863" cy="3660775"/>
          </a:xfrm>
        </p:spPr>
        <p:txBody>
          <a:bodyPr/>
          <a:lstStyle/>
          <a:p>
            <a:pPr marL="0" indent="0" eaLnBrk="1" hangingPunct="1">
              <a:buNone/>
              <a:defRPr/>
            </a:pPr>
            <a:r>
              <a:rPr lang="en-US" altLang="en-US" dirty="0" smtClean="0"/>
              <a:t>1.  </a:t>
            </a:r>
            <a:r>
              <a:rPr lang="en-US" altLang="en-US" i="1" dirty="0" smtClean="0">
                <a:solidFill>
                  <a:schemeClr val="accent3"/>
                </a:solidFill>
              </a:rPr>
              <a:t>Donor</a:t>
            </a:r>
          </a:p>
          <a:p>
            <a:pPr marL="0" indent="0" eaLnBrk="1" hangingPunct="1">
              <a:buNone/>
              <a:defRPr/>
            </a:pPr>
            <a:endParaRPr lang="en-US" altLang="en-US" dirty="0" smtClean="0"/>
          </a:p>
          <a:p>
            <a:pPr marL="0" indent="0" eaLnBrk="1" hangingPunct="1">
              <a:buNone/>
              <a:defRPr/>
            </a:pPr>
            <a:r>
              <a:rPr lang="en-US" altLang="en-US" dirty="0" smtClean="0"/>
              <a:t>2.  </a:t>
            </a:r>
            <a:r>
              <a:rPr lang="en-US" altLang="en-US" i="1" dirty="0" smtClean="0">
                <a:solidFill>
                  <a:schemeClr val="accent3"/>
                </a:solidFill>
              </a:rPr>
              <a:t>Annuitant</a:t>
            </a:r>
            <a:r>
              <a:rPr lang="en-US" altLang="en-US" dirty="0" smtClean="0"/>
              <a:t> </a:t>
            </a:r>
          </a:p>
          <a:p>
            <a:pPr marL="0" indent="0" eaLnBrk="1" hangingPunct="1">
              <a:buNone/>
              <a:defRPr/>
            </a:pPr>
            <a:r>
              <a:rPr lang="en-US" altLang="en-US" dirty="0" smtClean="0"/>
              <a:t> </a:t>
            </a:r>
          </a:p>
          <a:p>
            <a:pPr marL="0" indent="0" eaLnBrk="1" hangingPunct="1">
              <a:buNone/>
              <a:defRPr/>
            </a:pPr>
            <a:r>
              <a:rPr lang="en-US" altLang="en-US" dirty="0" smtClean="0"/>
              <a:t>3.  </a:t>
            </a:r>
            <a:r>
              <a:rPr lang="en-US" altLang="en-US" i="1" dirty="0" smtClean="0">
                <a:solidFill>
                  <a:schemeClr val="accent3"/>
                </a:solidFill>
              </a:rPr>
              <a:t>Beneficiary</a:t>
            </a:r>
            <a:r>
              <a:rPr lang="en-US" altLang="en-US" dirty="0" smtClean="0"/>
              <a:t> </a:t>
            </a:r>
          </a:p>
        </p:txBody>
      </p:sp>
    </p:spTree>
    <p:extLst>
      <p:ext uri="{BB962C8B-B14F-4D97-AF65-F5344CB8AC3E}">
        <p14:creationId xmlns:p14="http://schemas.microsoft.com/office/powerpoint/2010/main" val="3966256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2000"/>
                                        <p:tgtEl>
                                          <p:spTgt spid="15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fade">
                                      <p:cBhvr>
                                        <p:cTn id="17" dur="20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Charitable Gift Annuity Risks</a:t>
            </a:r>
            <a:endParaRPr lang="en-US" b="1" dirty="0"/>
          </a:p>
        </p:txBody>
      </p:sp>
      <p:sp>
        <p:nvSpPr>
          <p:cNvPr id="58371" name="Content Placeholder 2"/>
          <p:cNvSpPr>
            <a:spLocks noGrp="1"/>
          </p:cNvSpPr>
          <p:nvPr>
            <p:ph sz="quarter" idx="1"/>
          </p:nvPr>
        </p:nvSpPr>
        <p:spPr>
          <a:xfrm>
            <a:off x="2133601" y="1905001"/>
            <a:ext cx="8196263" cy="4194175"/>
          </a:xfrm>
        </p:spPr>
        <p:txBody>
          <a:bodyPr/>
          <a:lstStyle/>
          <a:p>
            <a:r>
              <a:rPr lang="en-US" altLang="en-US" smtClean="0"/>
              <a:t>Risk to Donor</a:t>
            </a:r>
          </a:p>
          <a:p>
            <a:pPr lvl="1"/>
            <a:r>
              <a:rPr lang="en-US" altLang="en-US" smtClean="0"/>
              <a:t>Inflation causes purchasing power of payouts to decline</a:t>
            </a:r>
          </a:p>
          <a:p>
            <a:pPr lvl="1"/>
            <a:r>
              <a:rPr lang="en-US" altLang="en-US" smtClean="0"/>
              <a:t>Charity could dissolve</a:t>
            </a:r>
          </a:p>
          <a:p>
            <a:pPr lvl="1"/>
            <a:endParaRPr lang="en-US" altLang="en-US" smtClean="0"/>
          </a:p>
          <a:p>
            <a:r>
              <a:rPr lang="en-US" altLang="en-US" smtClean="0"/>
              <a:t>Risk to Charity</a:t>
            </a:r>
          </a:p>
          <a:p>
            <a:pPr lvl="1"/>
            <a:r>
              <a:rPr lang="en-US" altLang="en-US" smtClean="0"/>
              <a:t>Mortality Risk – Donor lives longer than life expectancy</a:t>
            </a:r>
          </a:p>
          <a:p>
            <a:pPr lvl="1"/>
            <a:r>
              <a:rPr lang="en-US" altLang="en-US" smtClean="0"/>
              <a:t>Investment Risk – Charity earns insufficient return</a:t>
            </a:r>
          </a:p>
          <a:p>
            <a:pPr lvl="1"/>
            <a:r>
              <a:rPr lang="en-US" altLang="en-US" smtClean="0"/>
              <a:t>Expense Risk – Cost of administering CGA too high</a:t>
            </a:r>
          </a:p>
          <a:p>
            <a:endParaRPr lang="en-US" altLang="en-US" smtClean="0"/>
          </a:p>
        </p:txBody>
      </p:sp>
    </p:spTree>
    <p:extLst>
      <p:ext uri="{BB962C8B-B14F-4D97-AF65-F5344CB8AC3E}">
        <p14:creationId xmlns:p14="http://schemas.microsoft.com/office/powerpoint/2010/main" val="22022071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25625" y="228600"/>
            <a:ext cx="8534400" cy="685800"/>
          </a:xfrm>
        </p:spPr>
        <p:txBody>
          <a:bodyPr>
            <a:normAutofit/>
          </a:bodyPr>
          <a:lstStyle/>
          <a:p>
            <a:pPr eaLnBrk="1" fontAlgn="auto" hangingPunct="1">
              <a:spcAft>
                <a:spcPts val="0"/>
              </a:spcAft>
              <a:defRPr/>
            </a:pPr>
            <a:r>
              <a:rPr lang="en-US" altLang="en-US" sz="3200" b="1" dirty="0"/>
              <a:t>3 Attractive Qualities</a:t>
            </a:r>
          </a:p>
        </p:txBody>
      </p:sp>
      <p:sp>
        <p:nvSpPr>
          <p:cNvPr id="34819" name="Rectangle 3"/>
          <p:cNvSpPr>
            <a:spLocks noGrp="1" noChangeArrowheads="1"/>
          </p:cNvSpPr>
          <p:nvPr>
            <p:ph sz="quarter" idx="1"/>
          </p:nvPr>
        </p:nvSpPr>
        <p:spPr>
          <a:xfrm>
            <a:off x="2286000" y="2286001"/>
            <a:ext cx="7620000" cy="3813175"/>
          </a:xfrm>
        </p:spPr>
        <p:txBody>
          <a:bodyPr/>
          <a:lstStyle/>
          <a:p>
            <a:pPr marL="0" indent="0" eaLnBrk="1" hangingPunct="1">
              <a:lnSpc>
                <a:spcPct val="80000"/>
              </a:lnSpc>
              <a:buNone/>
              <a:defRPr/>
            </a:pPr>
            <a:r>
              <a:rPr lang="en-US" altLang="en-US" sz="2800" dirty="0"/>
              <a:t>1.  Easy to understand</a:t>
            </a:r>
          </a:p>
          <a:p>
            <a:pPr eaLnBrk="1" hangingPunct="1">
              <a:lnSpc>
                <a:spcPct val="80000"/>
              </a:lnSpc>
              <a:defRPr/>
            </a:pPr>
            <a:endParaRPr lang="en-US" altLang="en-US" sz="2800" dirty="0"/>
          </a:p>
          <a:p>
            <a:pPr marL="0" indent="0" eaLnBrk="1" hangingPunct="1">
              <a:lnSpc>
                <a:spcPct val="80000"/>
              </a:lnSpc>
              <a:buNone/>
              <a:defRPr/>
            </a:pPr>
            <a:r>
              <a:rPr lang="en-US" altLang="en-US" sz="2800" dirty="0"/>
              <a:t>2.  Simple and cost effective to administer</a:t>
            </a:r>
          </a:p>
          <a:p>
            <a:pPr eaLnBrk="1" hangingPunct="1">
              <a:lnSpc>
                <a:spcPct val="80000"/>
              </a:lnSpc>
              <a:defRPr/>
            </a:pPr>
            <a:endParaRPr lang="en-US" altLang="en-US" sz="2800" dirty="0"/>
          </a:p>
          <a:p>
            <a:pPr marL="0" indent="0" eaLnBrk="1" hangingPunct="1">
              <a:lnSpc>
                <a:spcPct val="80000"/>
              </a:lnSpc>
              <a:buNone/>
              <a:defRPr/>
            </a:pPr>
            <a:r>
              <a:rPr lang="en-US" altLang="en-US" sz="2800" dirty="0"/>
              <a:t>3.  Good return (attractive rates)</a:t>
            </a:r>
          </a:p>
          <a:p>
            <a:pPr eaLnBrk="1" hangingPunct="1">
              <a:lnSpc>
                <a:spcPct val="80000"/>
              </a:lnSpc>
              <a:defRPr/>
            </a:pPr>
            <a:endParaRPr lang="en-US" altLang="en-US" sz="2800" dirty="0"/>
          </a:p>
          <a:p>
            <a:pPr marL="0" indent="0" eaLnBrk="1" hangingPunct="1">
              <a:lnSpc>
                <a:spcPct val="80000"/>
              </a:lnSpc>
              <a:buNone/>
              <a:defRPr/>
            </a:pPr>
            <a:endParaRPr lang="en-US" altLang="en-US" sz="2800" dirty="0"/>
          </a:p>
          <a:p>
            <a:pPr eaLnBrk="1" hangingPunct="1">
              <a:lnSpc>
                <a:spcPct val="80000"/>
              </a:lnSpc>
              <a:defRPr/>
            </a:pPr>
            <a:endParaRPr lang="en-US" altLang="en-US" sz="2800" dirty="0"/>
          </a:p>
          <a:p>
            <a:pPr marL="0" indent="0" eaLnBrk="1" hangingPunct="1">
              <a:lnSpc>
                <a:spcPct val="80000"/>
              </a:lnSpc>
              <a:buNone/>
              <a:defRPr/>
            </a:pPr>
            <a:endParaRPr lang="en-US" altLang="en-US" sz="2800" dirty="0"/>
          </a:p>
        </p:txBody>
      </p:sp>
    </p:spTree>
    <p:extLst>
      <p:ext uri="{BB962C8B-B14F-4D97-AF65-F5344CB8AC3E}">
        <p14:creationId xmlns:p14="http://schemas.microsoft.com/office/powerpoint/2010/main" val="1470889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481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48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34819">
                                            <p:txEl>
                                              <p:pRg st="2" end="2"/>
                                            </p:txEl>
                                          </p:spTgt>
                                        </p:tgtEl>
                                        <p:attrNameLst>
                                          <p:attrName>style.visibility</p:attrName>
                                        </p:attrNameLst>
                                      </p:cBhvr>
                                      <p:to>
                                        <p:strVal val="visible"/>
                                      </p:to>
                                    </p:set>
                                    <p:anim calcmode="lin" valueType="num">
                                      <p:cBhvr>
                                        <p:cTn id="14" dur="5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481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481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34819">
                                            <p:txEl>
                                              <p:pRg st="4" end="4"/>
                                            </p:txEl>
                                          </p:spTgt>
                                        </p:tgtEl>
                                        <p:attrNameLst>
                                          <p:attrName>style.visibility</p:attrName>
                                        </p:attrNameLst>
                                      </p:cBhvr>
                                      <p:to>
                                        <p:strVal val="visible"/>
                                      </p:to>
                                    </p:set>
                                    <p:anim calcmode="lin" valueType="num">
                                      <p:cBhvr>
                                        <p:cTn id="21" dur="500" fill="hold"/>
                                        <p:tgtEl>
                                          <p:spTgt spid="34819">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4819">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dirty="0" smtClean="0"/>
              <a:t> </a:t>
            </a:r>
            <a:r>
              <a:rPr lang="en-US" b="1" dirty="0" smtClean="0"/>
              <a:t>3 More </a:t>
            </a:r>
            <a:r>
              <a:rPr lang="en-US" sz="3200" b="1" dirty="0"/>
              <a:t>Attractive Qualities</a:t>
            </a:r>
          </a:p>
        </p:txBody>
      </p:sp>
      <p:sp>
        <p:nvSpPr>
          <p:cNvPr id="3" name="Content Placeholder 2"/>
          <p:cNvSpPr>
            <a:spLocks noGrp="1"/>
          </p:cNvSpPr>
          <p:nvPr>
            <p:ph sz="quarter" idx="1"/>
          </p:nvPr>
        </p:nvSpPr>
        <p:spPr>
          <a:xfrm>
            <a:off x="2362201" y="2057401"/>
            <a:ext cx="7967663" cy="4041775"/>
          </a:xfrm>
        </p:spPr>
        <p:txBody>
          <a:bodyPr/>
          <a:lstStyle/>
          <a:p>
            <a:pPr marL="514350" indent="-514350">
              <a:buClr>
                <a:srgbClr val="002060"/>
              </a:buClr>
              <a:buFont typeface="+mj-lt"/>
              <a:buAutoNum type="arabicPeriod"/>
              <a:defRPr/>
            </a:pPr>
            <a:r>
              <a:rPr lang="en-US" dirty="0" smtClean="0"/>
              <a:t>Provides </a:t>
            </a:r>
            <a:r>
              <a:rPr lang="en-US" dirty="0" smtClean="0"/>
              <a:t>income tax benefits for donor and annuitant.</a:t>
            </a:r>
          </a:p>
          <a:p>
            <a:pPr marL="514350" indent="-514350">
              <a:buClr>
                <a:srgbClr val="002060"/>
              </a:buClr>
              <a:buFont typeface="+mj-lt"/>
              <a:buAutoNum type="arabicPeriod"/>
              <a:defRPr/>
            </a:pPr>
            <a:endParaRPr lang="en-US" dirty="0"/>
          </a:p>
          <a:p>
            <a:pPr marL="514350" indent="-514350">
              <a:buClr>
                <a:srgbClr val="002060"/>
              </a:buClr>
              <a:buFont typeface="+mj-lt"/>
              <a:buAutoNum type="arabicPeriod"/>
              <a:defRPr/>
            </a:pPr>
            <a:r>
              <a:rPr lang="en-US" dirty="0" smtClean="0"/>
              <a:t>Allows </a:t>
            </a:r>
            <a:r>
              <a:rPr lang="en-US" dirty="0" smtClean="0"/>
              <a:t>for partial forgiveness and partial deference of capital gains.</a:t>
            </a:r>
          </a:p>
          <a:p>
            <a:pPr marL="514350" indent="-514350">
              <a:buClr>
                <a:srgbClr val="002060"/>
              </a:buClr>
              <a:buFont typeface="+mj-lt"/>
              <a:buAutoNum type="arabicPeriod"/>
              <a:defRPr/>
            </a:pPr>
            <a:endParaRPr lang="en-US" dirty="0"/>
          </a:p>
          <a:p>
            <a:pPr marL="514350" indent="-514350">
              <a:buClr>
                <a:srgbClr val="002060"/>
              </a:buClr>
              <a:buFont typeface="+mj-lt"/>
              <a:buAutoNum type="arabicPeriod"/>
              <a:defRPr/>
            </a:pPr>
            <a:r>
              <a:rPr lang="en-US" dirty="0" smtClean="0"/>
              <a:t>Provides </a:t>
            </a:r>
            <a:r>
              <a:rPr lang="en-US" dirty="0" smtClean="0"/>
              <a:t>opportunity to convert low-income-producing assets to higher income stream.</a:t>
            </a:r>
          </a:p>
          <a:p>
            <a:pPr>
              <a:defRPr/>
            </a:pPr>
            <a:endParaRPr lang="en-US" dirty="0" smtClean="0"/>
          </a:p>
          <a:p>
            <a:pPr marL="0" indent="0">
              <a:buNone/>
              <a:defRPr/>
            </a:pPr>
            <a:endParaRPr lang="en-US" dirty="0" smtClean="0"/>
          </a:p>
          <a:p>
            <a:pPr>
              <a:defRPr/>
            </a:pPr>
            <a:endParaRPr lang="en-US" dirty="0" smtClean="0"/>
          </a:p>
          <a:p>
            <a:pPr marL="0" indent="0">
              <a:buNone/>
              <a:defRPr/>
            </a:pPr>
            <a:endParaRPr lang="en-US" dirty="0" smtClean="0"/>
          </a:p>
          <a:p>
            <a:pPr>
              <a:defRPr/>
            </a:pPr>
            <a:endParaRPr lang="en-US" dirty="0" smtClean="0"/>
          </a:p>
          <a:p>
            <a:pPr marL="0" indent="0">
              <a:buNone/>
              <a:defRPr/>
            </a:pPr>
            <a:endParaRPr lang="en-US" dirty="0" smtClean="0"/>
          </a:p>
        </p:txBody>
      </p:sp>
    </p:spTree>
    <p:extLst>
      <p:ext uri="{BB962C8B-B14F-4D97-AF65-F5344CB8AC3E}">
        <p14:creationId xmlns:p14="http://schemas.microsoft.com/office/powerpoint/2010/main" val="1544613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sz="3200" b="1" dirty="0"/>
              <a:t>Even 3 More Attractive Qualities!</a:t>
            </a:r>
          </a:p>
        </p:txBody>
      </p:sp>
      <p:sp>
        <p:nvSpPr>
          <p:cNvPr id="36867" name="Content Placeholder 2"/>
          <p:cNvSpPr>
            <a:spLocks noGrp="1"/>
          </p:cNvSpPr>
          <p:nvPr>
            <p:ph sz="quarter" idx="1"/>
          </p:nvPr>
        </p:nvSpPr>
        <p:spPr>
          <a:xfrm>
            <a:off x="2133601" y="2133601"/>
            <a:ext cx="8196263" cy="3965575"/>
          </a:xfrm>
        </p:spPr>
        <p:txBody>
          <a:bodyPr/>
          <a:lstStyle/>
          <a:p>
            <a:pPr marL="514350" indent="-514350">
              <a:buClr>
                <a:srgbClr val="002060"/>
              </a:buClr>
              <a:buFont typeface="+mj-lt"/>
              <a:buAutoNum type="arabicPeriod"/>
              <a:defRPr/>
            </a:pPr>
            <a:r>
              <a:rPr lang="en-US" altLang="en-US" dirty="0" smtClean="0"/>
              <a:t>Ability </a:t>
            </a:r>
            <a:r>
              <a:rPr lang="en-US" altLang="en-US" dirty="0" smtClean="0"/>
              <a:t>to direct annuity payouts to person other than donor.</a:t>
            </a:r>
          </a:p>
          <a:p>
            <a:pPr marL="514350" indent="-514350">
              <a:buClr>
                <a:srgbClr val="002060"/>
              </a:buClr>
              <a:buFont typeface="+mj-lt"/>
              <a:buAutoNum type="arabicPeriod"/>
              <a:defRPr/>
            </a:pPr>
            <a:endParaRPr lang="en-US" altLang="en-US" dirty="0" smtClean="0"/>
          </a:p>
          <a:p>
            <a:pPr marL="514350" indent="-514350">
              <a:buClr>
                <a:srgbClr val="002060"/>
              </a:buClr>
              <a:buFont typeface="+mj-lt"/>
              <a:buAutoNum type="arabicPeriod"/>
              <a:defRPr/>
            </a:pPr>
            <a:r>
              <a:rPr lang="en-US" altLang="en-US" dirty="0" smtClean="0"/>
              <a:t>Offers </a:t>
            </a:r>
            <a:r>
              <a:rPr lang="en-US" altLang="en-US" dirty="0" smtClean="0"/>
              <a:t>planning flexibility with deferred annuity options.</a:t>
            </a:r>
          </a:p>
          <a:p>
            <a:pPr marL="731838" lvl="1" indent="-457200">
              <a:buClr>
                <a:srgbClr val="002060"/>
              </a:buClr>
              <a:buFont typeface="+mj-lt"/>
              <a:buAutoNum type="arabicPeriod"/>
              <a:defRPr/>
            </a:pPr>
            <a:endParaRPr lang="en-US" altLang="en-US" dirty="0" smtClean="0"/>
          </a:p>
          <a:p>
            <a:pPr marL="514350" indent="-514350">
              <a:buClr>
                <a:srgbClr val="002060"/>
              </a:buClr>
              <a:buFont typeface="+mj-lt"/>
              <a:buAutoNum type="arabicPeriod"/>
              <a:defRPr/>
            </a:pPr>
            <a:r>
              <a:rPr lang="en-US" altLang="en-US" dirty="0" smtClean="0"/>
              <a:t>Can </a:t>
            </a:r>
            <a:r>
              <a:rPr lang="en-US" altLang="en-US" dirty="0"/>
              <a:t>be </a:t>
            </a:r>
            <a:r>
              <a:rPr lang="en-US" altLang="en-US" dirty="0" smtClean="0"/>
              <a:t>created during </a:t>
            </a:r>
            <a:r>
              <a:rPr lang="en-US" altLang="en-US" dirty="0"/>
              <a:t>life or by Will or Trust at death.</a:t>
            </a:r>
          </a:p>
          <a:p>
            <a:pPr marL="731838" lvl="1" indent="-457200">
              <a:buClr>
                <a:srgbClr val="002060"/>
              </a:buClr>
              <a:buFont typeface="+mj-lt"/>
              <a:buAutoNum type="arabicPeriod"/>
              <a:defRPr/>
            </a:pPr>
            <a:endParaRPr lang="en-US" altLang="en-US" dirty="0" smtClean="0"/>
          </a:p>
        </p:txBody>
      </p:sp>
    </p:spTree>
    <p:extLst>
      <p:ext uri="{BB962C8B-B14F-4D97-AF65-F5344CB8AC3E}">
        <p14:creationId xmlns:p14="http://schemas.microsoft.com/office/powerpoint/2010/main" val="2114670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 calcmode="lin" valueType="num">
                                      <p:cBhvr>
                                        <p:cTn id="14" dur="500" fill="hold"/>
                                        <p:tgtEl>
                                          <p:spTgt spid="3686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686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686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36867">
                                            <p:txEl>
                                              <p:pRg st="4" end="4"/>
                                            </p:txEl>
                                          </p:spTgt>
                                        </p:tgtEl>
                                        <p:attrNameLst>
                                          <p:attrName>style.visibility</p:attrName>
                                        </p:attrNameLst>
                                      </p:cBhvr>
                                      <p:to>
                                        <p:strVal val="visible"/>
                                      </p:to>
                                    </p:set>
                                    <p:anim calcmode="lin" valueType="num">
                                      <p:cBhvr>
                                        <p:cTn id="21" dur="500" fill="hold"/>
                                        <p:tgtEl>
                                          <p:spTgt spid="36867">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6867">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ctrTitle"/>
          </p:nvPr>
        </p:nvSpPr>
        <p:spPr>
          <a:xfrm>
            <a:off x="2209800" y="381000"/>
            <a:ext cx="7772400" cy="1219200"/>
          </a:xfrm>
        </p:spPr>
        <p:txBody>
          <a:bodyPr/>
          <a:lstStyle/>
          <a:p>
            <a:pPr eaLnBrk="1" hangingPunct="1"/>
            <a:r>
              <a:rPr lang="en-US" altLang="en-US" sz="5400" b="1"/>
              <a:t>The End</a:t>
            </a:r>
          </a:p>
        </p:txBody>
      </p:sp>
      <p:sp>
        <p:nvSpPr>
          <p:cNvPr id="2" name="Subtitle 1"/>
          <p:cNvSpPr>
            <a:spLocks noGrp="1"/>
          </p:cNvSpPr>
          <p:nvPr>
            <p:ph type="subTitle" idx="1"/>
          </p:nvPr>
        </p:nvSpPr>
        <p:spPr/>
        <p:txBody>
          <a:bodyPr/>
          <a:lstStyle/>
          <a:p>
            <a:pPr>
              <a:defRPr/>
            </a:pPr>
            <a:endParaRPr lang="en-US" dirty="0" smtClean="0"/>
          </a:p>
          <a:p>
            <a:pPr>
              <a:defRPr/>
            </a:pPr>
            <a:endParaRPr lang="en-US" dirty="0"/>
          </a:p>
          <a:p>
            <a:pPr>
              <a:defRPr/>
            </a:pPr>
            <a:endParaRPr lang="en-US" dirty="0" smtClean="0"/>
          </a:p>
          <a:p>
            <a:pPr>
              <a:defRPr/>
            </a:pPr>
            <a:endParaRPr lang="en-US" dirty="0"/>
          </a:p>
          <a:p>
            <a:pPr>
              <a:defRPr/>
            </a:pPr>
            <a:r>
              <a:rPr lang="en-US" dirty="0" smtClean="0"/>
              <a:t>Let’s Review</a:t>
            </a:r>
          </a:p>
        </p:txBody>
      </p:sp>
    </p:spTree>
    <p:extLst>
      <p:ext uri="{BB962C8B-B14F-4D97-AF65-F5344CB8AC3E}">
        <p14:creationId xmlns:p14="http://schemas.microsoft.com/office/powerpoint/2010/main" val="42538500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09600"/>
          </a:xfrm>
        </p:spPr>
        <p:txBody>
          <a:bodyPr/>
          <a:lstStyle/>
          <a:p>
            <a:pPr eaLnBrk="1" hangingPunct="1">
              <a:defRPr/>
            </a:pPr>
            <a:r>
              <a:rPr lang="en-US" b="1" dirty="0" smtClean="0">
                <a:solidFill>
                  <a:srgbClr val="C00000"/>
                </a:solidFill>
              </a:rPr>
              <a:t>The 3 Sta</a:t>
            </a:r>
            <a:r>
              <a:rPr lang="en-US" b="1" dirty="0" smtClean="0"/>
              <a:t>ges</a:t>
            </a:r>
            <a:endParaRPr lang="en-US" b="1" dirty="0"/>
          </a:p>
        </p:txBody>
      </p:sp>
      <p:sp>
        <p:nvSpPr>
          <p:cNvPr id="3" name="Content Placeholder 2"/>
          <p:cNvSpPr>
            <a:spLocks noGrp="1"/>
          </p:cNvSpPr>
          <p:nvPr>
            <p:ph sz="quarter" idx="1"/>
          </p:nvPr>
        </p:nvSpPr>
        <p:spPr>
          <a:xfrm>
            <a:off x="4876801" y="2438401"/>
            <a:ext cx="5453063" cy="3660775"/>
          </a:xfrm>
        </p:spPr>
        <p:txBody>
          <a:bodyPr/>
          <a:lstStyle/>
          <a:p>
            <a:pPr marL="0" indent="0" eaLnBrk="1" hangingPunct="1">
              <a:buNone/>
              <a:defRPr/>
            </a:pPr>
            <a:r>
              <a:rPr lang="en-US" dirty="0" smtClean="0"/>
              <a:t>1.  </a:t>
            </a:r>
            <a:r>
              <a:rPr lang="en-US" i="1" dirty="0" smtClean="0">
                <a:solidFill>
                  <a:schemeClr val="accent3"/>
                </a:solidFill>
              </a:rPr>
              <a:t>Funding</a:t>
            </a:r>
          </a:p>
          <a:p>
            <a:pPr marL="0" indent="0" eaLnBrk="1" hangingPunct="1">
              <a:buNone/>
              <a:defRPr/>
            </a:pPr>
            <a:endParaRPr lang="en-US" dirty="0" smtClean="0"/>
          </a:p>
          <a:p>
            <a:pPr marL="0" indent="0" eaLnBrk="1" hangingPunct="1">
              <a:buNone/>
              <a:defRPr/>
            </a:pPr>
            <a:r>
              <a:rPr lang="en-US" dirty="0" smtClean="0"/>
              <a:t>2.  </a:t>
            </a:r>
            <a:r>
              <a:rPr lang="en-US" i="1" dirty="0" smtClean="0">
                <a:solidFill>
                  <a:schemeClr val="accent3"/>
                </a:solidFill>
              </a:rPr>
              <a:t>Payout Period </a:t>
            </a:r>
            <a:endParaRPr lang="en-US" dirty="0" smtClean="0"/>
          </a:p>
          <a:p>
            <a:pPr marL="0" indent="0" eaLnBrk="1" hangingPunct="1">
              <a:buNone/>
              <a:defRPr/>
            </a:pPr>
            <a:endParaRPr lang="en-US" dirty="0" smtClean="0"/>
          </a:p>
          <a:p>
            <a:pPr marL="0" indent="0" eaLnBrk="1" hangingPunct="1">
              <a:buNone/>
              <a:defRPr/>
            </a:pPr>
            <a:r>
              <a:rPr lang="en-US" dirty="0" smtClean="0"/>
              <a:t>3.  </a:t>
            </a:r>
            <a:r>
              <a:rPr lang="en-US" i="1" dirty="0" smtClean="0">
                <a:solidFill>
                  <a:schemeClr val="accent3"/>
                </a:solidFill>
              </a:rPr>
              <a:t>Maturity</a:t>
            </a:r>
            <a:r>
              <a:rPr lang="en-US" dirty="0" smtClean="0"/>
              <a:t> </a:t>
            </a:r>
            <a:endParaRPr lang="en-US" dirty="0"/>
          </a:p>
        </p:txBody>
      </p:sp>
    </p:spTree>
    <p:extLst>
      <p:ext uri="{BB962C8B-B14F-4D97-AF65-F5344CB8AC3E}">
        <p14:creationId xmlns:p14="http://schemas.microsoft.com/office/powerpoint/2010/main" val="1517972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5625" y="228600"/>
            <a:ext cx="8534400" cy="685800"/>
          </a:xfrm>
        </p:spPr>
        <p:txBody>
          <a:bodyPr/>
          <a:lstStyle/>
          <a:p>
            <a:r>
              <a:rPr lang="en-US" altLang="en-US" sz="3200" b="1">
                <a:solidFill>
                  <a:srgbClr val="C00000"/>
                </a:solidFill>
              </a:rPr>
              <a:t>The 3 Features</a:t>
            </a:r>
          </a:p>
        </p:txBody>
      </p:sp>
      <p:sp>
        <p:nvSpPr>
          <p:cNvPr id="3" name="Content Placeholder 2"/>
          <p:cNvSpPr>
            <a:spLocks noGrp="1"/>
          </p:cNvSpPr>
          <p:nvPr>
            <p:ph sz="quarter" idx="1"/>
          </p:nvPr>
        </p:nvSpPr>
        <p:spPr>
          <a:xfrm>
            <a:off x="2895601" y="2286001"/>
            <a:ext cx="7434263" cy="3813175"/>
          </a:xfrm>
        </p:spPr>
        <p:txBody>
          <a:bodyPr/>
          <a:lstStyle/>
          <a:p>
            <a:pPr marL="0" indent="0" eaLnBrk="1" hangingPunct="1">
              <a:buNone/>
              <a:defRPr/>
            </a:pPr>
            <a:r>
              <a:rPr lang="en-US" altLang="en-US" dirty="0" smtClean="0"/>
              <a:t>1.  </a:t>
            </a:r>
            <a:r>
              <a:rPr lang="en-US" altLang="en-US" i="1" dirty="0" smtClean="0">
                <a:solidFill>
                  <a:schemeClr val="accent3"/>
                </a:solidFill>
              </a:rPr>
              <a:t>Contract</a:t>
            </a:r>
            <a:r>
              <a:rPr lang="en-US" altLang="en-US" dirty="0" smtClean="0"/>
              <a:t> </a:t>
            </a:r>
            <a:r>
              <a:rPr lang="en-US" altLang="en-US" dirty="0"/>
              <a:t>between Donor and Charity</a:t>
            </a:r>
          </a:p>
          <a:p>
            <a:pPr marL="0" indent="0" eaLnBrk="1" hangingPunct="1">
              <a:buNone/>
              <a:defRPr/>
            </a:pPr>
            <a:endParaRPr lang="en-US" altLang="en-US" dirty="0" smtClean="0"/>
          </a:p>
          <a:p>
            <a:pPr marL="0" indent="0" eaLnBrk="1" hangingPunct="1">
              <a:buNone/>
              <a:defRPr/>
            </a:pPr>
            <a:r>
              <a:rPr lang="en-US" altLang="en-US" dirty="0" smtClean="0"/>
              <a:t>2.  </a:t>
            </a:r>
            <a:r>
              <a:rPr lang="en-US" altLang="en-US" i="1" dirty="0" smtClean="0">
                <a:solidFill>
                  <a:schemeClr val="accent3"/>
                </a:solidFill>
              </a:rPr>
              <a:t>Fixed </a:t>
            </a:r>
            <a:r>
              <a:rPr lang="en-US" altLang="en-US" i="1" dirty="0">
                <a:solidFill>
                  <a:schemeClr val="accent3"/>
                </a:solidFill>
              </a:rPr>
              <a:t>Payouts </a:t>
            </a:r>
            <a:r>
              <a:rPr lang="en-US" altLang="en-US" dirty="0"/>
              <a:t>made to Annuitant</a:t>
            </a:r>
          </a:p>
          <a:p>
            <a:pPr eaLnBrk="1" hangingPunct="1">
              <a:defRPr/>
            </a:pPr>
            <a:endParaRPr lang="en-US" altLang="en-US" dirty="0"/>
          </a:p>
          <a:p>
            <a:pPr marL="0" indent="0" eaLnBrk="1" hangingPunct="1">
              <a:buNone/>
              <a:defRPr/>
            </a:pPr>
            <a:r>
              <a:rPr lang="en-US" altLang="en-US" dirty="0" smtClean="0"/>
              <a:t>3.  </a:t>
            </a:r>
            <a:r>
              <a:rPr lang="en-US" altLang="en-US" i="1" dirty="0" smtClean="0">
                <a:solidFill>
                  <a:schemeClr val="accent3"/>
                </a:solidFill>
              </a:rPr>
              <a:t>Irrevocable </a:t>
            </a:r>
            <a:r>
              <a:rPr lang="en-US" altLang="en-US" i="1" dirty="0">
                <a:solidFill>
                  <a:schemeClr val="accent3"/>
                </a:solidFill>
              </a:rPr>
              <a:t>Gift </a:t>
            </a:r>
            <a:r>
              <a:rPr lang="en-US" altLang="en-US" dirty="0"/>
              <a:t>from Donor</a:t>
            </a:r>
          </a:p>
          <a:p>
            <a:pPr>
              <a:defRPr/>
            </a:pPr>
            <a:endParaRPr lang="en-US" dirty="0"/>
          </a:p>
        </p:txBody>
      </p:sp>
    </p:spTree>
    <p:extLst>
      <p:ext uri="{BB962C8B-B14F-4D97-AF65-F5344CB8AC3E}">
        <p14:creationId xmlns:p14="http://schemas.microsoft.com/office/powerpoint/2010/main" val="1485426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25625" y="228600"/>
            <a:ext cx="8534400" cy="685800"/>
          </a:xfrm>
        </p:spPr>
        <p:txBody>
          <a:bodyPr/>
          <a:lstStyle/>
          <a:p>
            <a:pPr eaLnBrk="1" hangingPunct="1"/>
            <a:r>
              <a:rPr lang="en-US" altLang="en-US" sz="3200" b="1">
                <a:solidFill>
                  <a:srgbClr val="C00000"/>
                </a:solidFill>
              </a:rPr>
              <a:t>The 3 Features - (1. Contract)</a:t>
            </a:r>
          </a:p>
        </p:txBody>
      </p:sp>
      <p:sp>
        <p:nvSpPr>
          <p:cNvPr id="18435" name="Rectangle 3"/>
          <p:cNvSpPr>
            <a:spLocks noGrp="1" noChangeArrowheads="1"/>
          </p:cNvSpPr>
          <p:nvPr>
            <p:ph sz="quarter" idx="1"/>
          </p:nvPr>
        </p:nvSpPr>
        <p:spPr>
          <a:xfrm>
            <a:off x="2057400" y="2590800"/>
            <a:ext cx="8077200" cy="3505200"/>
          </a:xfrm>
        </p:spPr>
        <p:txBody>
          <a:bodyPr/>
          <a:lstStyle/>
          <a:p>
            <a:pPr marL="0" indent="0" algn="ctr" eaLnBrk="1" hangingPunct="1">
              <a:buNone/>
              <a:defRPr/>
            </a:pPr>
            <a:r>
              <a:rPr lang="en-US" altLang="en-US" dirty="0" smtClean="0"/>
              <a:t>A Charitable Gift Annuity is a </a:t>
            </a:r>
            <a:r>
              <a:rPr lang="en-US" altLang="en-US" u="sng" dirty="0" smtClean="0"/>
              <a:t>contract,</a:t>
            </a:r>
            <a:endParaRPr lang="en-US" altLang="en-US" dirty="0" smtClean="0"/>
          </a:p>
          <a:p>
            <a:pPr marL="0" indent="0" algn="ctr" eaLnBrk="1" hangingPunct="1">
              <a:buNone/>
              <a:defRPr/>
            </a:pPr>
            <a:r>
              <a:rPr lang="en-US" altLang="en-US" i="1" dirty="0" smtClean="0"/>
              <a:t>not a trust</a:t>
            </a:r>
            <a:r>
              <a:rPr lang="en-US" altLang="en-US" dirty="0" smtClean="0"/>
              <a:t>, between a Donor and a Charity. </a:t>
            </a:r>
            <a:endParaRPr lang="en-US" altLang="en-US" dirty="0"/>
          </a:p>
          <a:p>
            <a:pPr marL="0" indent="0" algn="ctr" eaLnBrk="1" hangingPunct="1">
              <a:buNone/>
              <a:defRPr/>
            </a:pPr>
            <a:endParaRPr lang="en-US" altLang="en-US" dirty="0" smtClean="0"/>
          </a:p>
          <a:p>
            <a:pPr eaLnBrk="1" hangingPunct="1">
              <a:defRPr/>
            </a:pPr>
            <a:endParaRPr lang="en-US" altLang="en-US" dirty="0" smtClean="0"/>
          </a:p>
          <a:p>
            <a:pPr marL="0" indent="0" eaLnBrk="1" hangingPunct="1">
              <a:buNone/>
              <a:defRPr/>
            </a:pPr>
            <a:endParaRPr lang="en-US" altLang="en-US" dirty="0" smtClean="0"/>
          </a:p>
          <a:p>
            <a:pPr marL="0" indent="0" eaLnBrk="1" hangingPunct="1">
              <a:buNone/>
              <a:defRPr/>
            </a:pPr>
            <a:endParaRPr lang="en-US" altLang="en-US" dirty="0" smtClean="0"/>
          </a:p>
          <a:p>
            <a:pPr marL="0" indent="0" eaLnBrk="1" hangingPunct="1">
              <a:buNone/>
              <a:defRPr/>
            </a:pPr>
            <a:endParaRPr lang="en-US" altLang="en-US" dirty="0" smtClean="0"/>
          </a:p>
        </p:txBody>
      </p:sp>
    </p:spTree>
    <p:extLst>
      <p:ext uri="{BB962C8B-B14F-4D97-AF65-F5344CB8AC3E}">
        <p14:creationId xmlns:p14="http://schemas.microsoft.com/office/powerpoint/2010/main" val="398454736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eaLnBrk="1" hangingPunct="1">
              <a:defRPr/>
            </a:pPr>
            <a:r>
              <a:rPr lang="en-US" b="1" dirty="0" smtClean="0">
                <a:solidFill>
                  <a:schemeClr val="accent3"/>
                </a:solidFill>
              </a:rPr>
              <a:t>The 3 Features – (2. Fixed Payouts</a:t>
            </a:r>
            <a:r>
              <a:rPr lang="en-US" dirty="0" smtClean="0">
                <a:solidFill>
                  <a:schemeClr val="accent3"/>
                </a:solidFill>
              </a:rPr>
              <a:t>)</a:t>
            </a:r>
            <a:endParaRPr lang="en-US" dirty="0">
              <a:solidFill>
                <a:schemeClr val="accent3"/>
              </a:solidFill>
            </a:endParaRPr>
          </a:p>
        </p:txBody>
      </p:sp>
      <p:sp>
        <p:nvSpPr>
          <p:cNvPr id="20483" name="Content Placeholder 2"/>
          <p:cNvSpPr>
            <a:spLocks noGrp="1"/>
          </p:cNvSpPr>
          <p:nvPr>
            <p:ph sz="quarter" idx="1"/>
          </p:nvPr>
        </p:nvSpPr>
        <p:spPr>
          <a:xfrm>
            <a:off x="2514600" y="2057401"/>
            <a:ext cx="7239000" cy="4041775"/>
          </a:xfrm>
        </p:spPr>
        <p:txBody>
          <a:bodyPr/>
          <a:lstStyle/>
          <a:p>
            <a:pPr marL="0" indent="0" algn="ctr" eaLnBrk="1" hangingPunct="1">
              <a:buNone/>
              <a:defRPr/>
            </a:pPr>
            <a:r>
              <a:rPr lang="en-US" altLang="en-US" b="1" i="1" dirty="0" smtClean="0"/>
              <a:t>Charity’s Obligation</a:t>
            </a:r>
          </a:p>
          <a:p>
            <a:pPr eaLnBrk="1" hangingPunct="1">
              <a:defRPr/>
            </a:pPr>
            <a:endParaRPr lang="en-US" altLang="en-US" dirty="0" smtClean="0"/>
          </a:p>
          <a:p>
            <a:pPr eaLnBrk="1" hangingPunct="1">
              <a:defRPr/>
            </a:pPr>
            <a:r>
              <a:rPr lang="en-US" altLang="en-US" dirty="0" smtClean="0"/>
              <a:t>Charity promises to pay</a:t>
            </a:r>
          </a:p>
          <a:p>
            <a:pPr lvl="1" eaLnBrk="1" hangingPunct="1">
              <a:defRPr/>
            </a:pPr>
            <a:r>
              <a:rPr lang="en-US" altLang="en-US" dirty="0" smtClean="0"/>
              <a:t>Fixed annuity payments </a:t>
            </a:r>
          </a:p>
          <a:p>
            <a:pPr lvl="1" eaLnBrk="1" hangingPunct="1">
              <a:defRPr/>
            </a:pPr>
            <a:r>
              <a:rPr lang="en-US" altLang="en-US" dirty="0" smtClean="0"/>
              <a:t>For duration of one or two lives (not more)</a:t>
            </a:r>
          </a:p>
          <a:p>
            <a:pPr eaLnBrk="1" hangingPunct="1">
              <a:defRPr/>
            </a:pPr>
            <a:r>
              <a:rPr lang="en-US" altLang="en-US" dirty="0" smtClean="0"/>
              <a:t>Charity has general liability</a:t>
            </a:r>
          </a:p>
          <a:p>
            <a:pPr lvl="1" eaLnBrk="1" hangingPunct="1">
              <a:defRPr/>
            </a:pPr>
            <a:r>
              <a:rPr lang="en-US" altLang="en-US" dirty="0" smtClean="0"/>
              <a:t>Most charities maintain a reserve fund</a:t>
            </a:r>
          </a:p>
          <a:p>
            <a:pPr lvl="1" eaLnBrk="1" hangingPunct="1">
              <a:defRPr/>
            </a:pPr>
            <a:r>
              <a:rPr lang="en-US" altLang="en-US" dirty="0" smtClean="0"/>
              <a:t>All assets of charity are exposed</a:t>
            </a:r>
          </a:p>
          <a:p>
            <a:pPr lvl="1" eaLnBrk="1" hangingPunct="1">
              <a:defRPr/>
            </a:pPr>
            <a:endParaRPr lang="en-US" altLang="en-US" dirty="0" smtClean="0"/>
          </a:p>
          <a:p>
            <a:pPr lvl="1" eaLnBrk="1" hangingPunct="1">
              <a:defRPr/>
            </a:pPr>
            <a:endParaRPr lang="en-US" altLang="en-US" dirty="0" smtClean="0"/>
          </a:p>
        </p:txBody>
      </p:sp>
    </p:spTree>
    <p:extLst>
      <p:ext uri="{BB962C8B-B14F-4D97-AF65-F5344CB8AC3E}">
        <p14:creationId xmlns:p14="http://schemas.microsoft.com/office/powerpoint/2010/main" val="754803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Effect transition="in" filter="fade">
                                      <p:cBhvr>
                                        <p:cTn id="7" dur="1000"/>
                                        <p:tgtEl>
                                          <p:spTgt spid="20483">
                                            <p:txEl>
                                              <p:pRg st="2" end="2"/>
                                            </p:txEl>
                                          </p:spTgt>
                                        </p:tgtEl>
                                      </p:cBhvr>
                                    </p:animEffect>
                                    <p:anim calcmode="lin" valueType="num">
                                      <p:cBhvr>
                                        <p:cTn id="8"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483">
                                            <p:txEl>
                                              <p:pRg st="3" end="3"/>
                                            </p:txEl>
                                          </p:spTgt>
                                        </p:tgtEl>
                                        <p:attrNameLst>
                                          <p:attrName>style.visibility</p:attrName>
                                        </p:attrNameLst>
                                      </p:cBhvr>
                                      <p:to>
                                        <p:strVal val="visible"/>
                                      </p:to>
                                    </p:set>
                                    <p:animEffect transition="in" filter="fade">
                                      <p:cBhvr>
                                        <p:cTn id="12" dur="1000"/>
                                        <p:tgtEl>
                                          <p:spTgt spid="20483">
                                            <p:txEl>
                                              <p:pRg st="3" end="3"/>
                                            </p:txEl>
                                          </p:spTgt>
                                        </p:tgtEl>
                                      </p:cBhvr>
                                    </p:animEffect>
                                    <p:anim calcmode="lin" valueType="num">
                                      <p:cBhvr>
                                        <p:cTn id="13"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048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fade">
                                      <p:cBhvr>
                                        <p:cTn id="17" dur="1000"/>
                                        <p:tgtEl>
                                          <p:spTgt spid="20483">
                                            <p:txEl>
                                              <p:pRg st="4" end="4"/>
                                            </p:txEl>
                                          </p:spTgt>
                                        </p:tgtEl>
                                      </p:cBhvr>
                                    </p:animEffect>
                                    <p:anim calcmode="lin" valueType="num">
                                      <p:cBhvr>
                                        <p:cTn id="18"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20483">
                                            <p:txEl>
                                              <p:pRg st="5" end="5"/>
                                            </p:txEl>
                                          </p:spTgt>
                                        </p:tgtEl>
                                        <p:attrNameLst>
                                          <p:attrName>style.visibility</p:attrName>
                                        </p:attrNameLst>
                                      </p:cBhvr>
                                      <p:to>
                                        <p:strVal val="visible"/>
                                      </p:to>
                                    </p:set>
                                    <p:animEffect transition="in" filter="fade">
                                      <p:cBhvr>
                                        <p:cTn id="24" dur="1000"/>
                                        <p:tgtEl>
                                          <p:spTgt spid="20483">
                                            <p:txEl>
                                              <p:pRg st="5" end="5"/>
                                            </p:txEl>
                                          </p:spTgt>
                                        </p:tgtEl>
                                      </p:cBhvr>
                                    </p:animEffect>
                                    <p:anim calcmode="lin" valueType="num">
                                      <p:cBhvr>
                                        <p:cTn id="25"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048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483">
                                            <p:txEl>
                                              <p:pRg st="6" end="6"/>
                                            </p:txEl>
                                          </p:spTgt>
                                        </p:tgtEl>
                                        <p:attrNameLst>
                                          <p:attrName>style.visibility</p:attrName>
                                        </p:attrNameLst>
                                      </p:cBhvr>
                                      <p:to>
                                        <p:strVal val="visible"/>
                                      </p:to>
                                    </p:set>
                                    <p:animEffect transition="in" filter="fade">
                                      <p:cBhvr>
                                        <p:cTn id="29" dur="1000"/>
                                        <p:tgtEl>
                                          <p:spTgt spid="20483">
                                            <p:txEl>
                                              <p:pRg st="6" end="6"/>
                                            </p:txEl>
                                          </p:spTgt>
                                        </p:tgtEl>
                                      </p:cBhvr>
                                    </p:animEffect>
                                    <p:anim calcmode="lin" valueType="num">
                                      <p:cBhvr>
                                        <p:cTn id="30" dur="1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2048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0483">
                                            <p:txEl>
                                              <p:pRg st="7" end="7"/>
                                            </p:txEl>
                                          </p:spTgt>
                                        </p:tgtEl>
                                        <p:attrNameLst>
                                          <p:attrName>style.visibility</p:attrName>
                                        </p:attrNameLst>
                                      </p:cBhvr>
                                      <p:to>
                                        <p:strVal val="visible"/>
                                      </p:to>
                                    </p:set>
                                    <p:animEffect transition="in" filter="fade">
                                      <p:cBhvr>
                                        <p:cTn id="34" dur="1000"/>
                                        <p:tgtEl>
                                          <p:spTgt spid="20483">
                                            <p:txEl>
                                              <p:pRg st="7" end="7"/>
                                            </p:txEl>
                                          </p:spTgt>
                                        </p:tgtEl>
                                      </p:cBhvr>
                                    </p:animEffect>
                                    <p:anim calcmode="lin" valueType="num">
                                      <p:cBhvr>
                                        <p:cTn id="35" dur="10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2048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5" y="228600"/>
            <a:ext cx="8534400" cy="685800"/>
          </a:xfrm>
        </p:spPr>
        <p:txBody>
          <a:bodyPr/>
          <a:lstStyle/>
          <a:p>
            <a:pPr>
              <a:defRPr/>
            </a:pPr>
            <a:r>
              <a:rPr lang="en-US" b="1" dirty="0" smtClean="0"/>
              <a:t>The 3 Features – (2. Fixed Payouts)</a:t>
            </a:r>
            <a:endParaRPr lang="en-US" b="1" dirty="0"/>
          </a:p>
        </p:txBody>
      </p:sp>
      <p:sp>
        <p:nvSpPr>
          <p:cNvPr id="24579" name="Content Placeholder 2"/>
          <p:cNvSpPr>
            <a:spLocks noGrp="1"/>
          </p:cNvSpPr>
          <p:nvPr>
            <p:ph sz="quarter" idx="1"/>
          </p:nvPr>
        </p:nvSpPr>
        <p:spPr>
          <a:xfrm>
            <a:off x="1905000" y="2057401"/>
            <a:ext cx="8504238" cy="3965575"/>
          </a:xfrm>
        </p:spPr>
        <p:txBody>
          <a:bodyPr/>
          <a:lstStyle/>
          <a:p>
            <a:pPr marL="0" indent="0" algn="ctr">
              <a:buNone/>
            </a:pPr>
            <a:r>
              <a:rPr lang="en-US" altLang="en-US" b="1" i="1" smtClean="0"/>
              <a:t>Determining the Annuity Amount</a:t>
            </a:r>
          </a:p>
          <a:p>
            <a:pPr marL="0" indent="0" algn="ctr">
              <a:buNone/>
            </a:pPr>
            <a:endParaRPr lang="en-US" altLang="en-US" smtClean="0"/>
          </a:p>
          <a:p>
            <a:pPr marL="0" indent="0" algn="ctr">
              <a:buNone/>
            </a:pPr>
            <a:r>
              <a:rPr lang="en-US" altLang="en-US" smtClean="0"/>
              <a:t>FMV of Assets Transferred  X</a:t>
            </a:r>
          </a:p>
          <a:p>
            <a:pPr marL="0" indent="0" algn="ctr">
              <a:buNone/>
            </a:pPr>
            <a:r>
              <a:rPr lang="en-US" altLang="en-US" smtClean="0"/>
              <a:t>Annuity Rate  =</a:t>
            </a:r>
          </a:p>
          <a:p>
            <a:pPr marL="0" indent="0" algn="ctr">
              <a:buNone/>
            </a:pPr>
            <a:r>
              <a:rPr lang="en-US" altLang="en-US" i="1" smtClean="0"/>
              <a:t>Annual Annuity Amount</a:t>
            </a:r>
          </a:p>
          <a:p>
            <a:pPr marL="0" indent="0" algn="ctr">
              <a:buNone/>
            </a:pPr>
            <a:endParaRPr lang="en-US" altLang="en-US" i="1" smtClean="0"/>
          </a:p>
          <a:p>
            <a:pPr marL="0" indent="0" algn="ctr">
              <a:buNone/>
            </a:pPr>
            <a:endParaRPr lang="en-US" altLang="en-US" i="1" smtClean="0"/>
          </a:p>
        </p:txBody>
      </p:sp>
    </p:spTree>
    <p:extLst>
      <p:ext uri="{BB962C8B-B14F-4D97-AF65-F5344CB8AC3E}">
        <p14:creationId xmlns:p14="http://schemas.microsoft.com/office/powerpoint/2010/main" val="42650127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1567</Words>
  <Application>Microsoft Office PowerPoint</Application>
  <PresentationFormat>Custom</PresentationFormat>
  <Paragraphs>351</Paragraphs>
  <Slides>44</Slides>
  <Notes>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Civic</vt:lpstr>
      <vt:lpstr>Charitable Gift Annuities</vt:lpstr>
      <vt:lpstr>  Charitable Gift Annuities</vt:lpstr>
      <vt:lpstr>The 3 Features</vt:lpstr>
      <vt:lpstr>The 3 Players</vt:lpstr>
      <vt:lpstr>The 3 Stages</vt:lpstr>
      <vt:lpstr>The 3 Features</vt:lpstr>
      <vt:lpstr>The 3 Features - (1. Contract)</vt:lpstr>
      <vt:lpstr>The 3 Features – (2. Fixed Payouts)</vt:lpstr>
      <vt:lpstr>The 3 Features – (2. Fixed Payouts)</vt:lpstr>
      <vt:lpstr>The 3 Features – (2. Payouts)</vt:lpstr>
      <vt:lpstr>The 5 Features – (2. Payouts)</vt:lpstr>
      <vt:lpstr>The Investment Features</vt:lpstr>
      <vt:lpstr>The 3 Features – (2. Fixed Payouts)</vt:lpstr>
      <vt:lpstr>The 3 Features – (2. Payouts)</vt:lpstr>
      <vt:lpstr>The 3 Features – (3. Irrevocable Gift)</vt:lpstr>
      <vt:lpstr>The 3 Features – (3. Irrevocable Gift)</vt:lpstr>
      <vt:lpstr>The 3 Features – (3. Irrevocable Gift)</vt:lpstr>
      <vt:lpstr>The 3 Players</vt:lpstr>
      <vt:lpstr>The 3 Players – (1. Donor)</vt:lpstr>
      <vt:lpstr>The 3 Players – (2. Annuitant)</vt:lpstr>
      <vt:lpstr>The 3 Players – (3. Beneficiary)</vt:lpstr>
      <vt:lpstr>The 3 Stages</vt:lpstr>
      <vt:lpstr>The 3 Stages – (1.  Funding)</vt:lpstr>
      <vt:lpstr>The 3 Stages – (1. Funding)</vt:lpstr>
      <vt:lpstr>The 3 Stages – (1. Funding)</vt:lpstr>
      <vt:lpstr>The 3 Stages – (1. Funding)</vt:lpstr>
      <vt:lpstr>The 3 Stages – (1. Funding) </vt:lpstr>
      <vt:lpstr>The 3 Stages – (1. Funding)</vt:lpstr>
      <vt:lpstr>The 3 Stages – (2. Payout Period)</vt:lpstr>
      <vt:lpstr>The 3 Stages – (2. Payout Period)</vt:lpstr>
      <vt:lpstr>The 3 Stages – (2. Payout Period)</vt:lpstr>
      <vt:lpstr>The 3 Stages – (3. Maturity)</vt:lpstr>
      <vt:lpstr> The 3 Possible Tax Benefits</vt:lpstr>
      <vt:lpstr>The 3 Tax Benefits – (1. Charitable Deduction)</vt:lpstr>
      <vt:lpstr>The 3 Tax Benefits – (1. Charitable Deduction)</vt:lpstr>
      <vt:lpstr>The 3 Tax Benefits  (Partial Tax-Free Payouts)</vt:lpstr>
      <vt:lpstr>The 3 Tax Benefits – (3. Capital Gain) </vt:lpstr>
      <vt:lpstr>State Regulation Requirements</vt:lpstr>
      <vt:lpstr>Regulation Type by State</vt:lpstr>
      <vt:lpstr>Charitable Gift Annuity Risks</vt:lpstr>
      <vt:lpstr>3 Attractive Qualities</vt:lpstr>
      <vt:lpstr> 3 More Attractive Qualities</vt:lpstr>
      <vt:lpstr>Even 3 More Attractive Qualities!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Dodge, Gary</dc:creator>
  <cp:lastModifiedBy>Cameron, Gwendolyn J.</cp:lastModifiedBy>
  <cp:revision>2</cp:revision>
  <dcterms:created xsi:type="dcterms:W3CDTF">2015-05-19T21:42:01Z</dcterms:created>
  <dcterms:modified xsi:type="dcterms:W3CDTF">2015-05-21T12:45:28Z</dcterms:modified>
</cp:coreProperties>
</file>