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60" r:id="rId4"/>
    <p:sldId id="281" r:id="rId5"/>
    <p:sldId id="261" r:id="rId6"/>
    <p:sldId id="282" r:id="rId7"/>
    <p:sldId id="262" r:id="rId8"/>
    <p:sldId id="283" r:id="rId9"/>
    <p:sldId id="258" r:id="rId10"/>
    <p:sldId id="284" r:id="rId11"/>
    <p:sldId id="263" r:id="rId12"/>
    <p:sldId id="285" r:id="rId13"/>
    <p:sldId id="259" r:id="rId14"/>
    <p:sldId id="264" r:id="rId15"/>
    <p:sldId id="265" r:id="rId16"/>
    <p:sldId id="293" r:id="rId17"/>
    <p:sldId id="286" r:id="rId18"/>
    <p:sldId id="266" r:id="rId19"/>
    <p:sldId id="287" r:id="rId20"/>
    <p:sldId id="267" r:id="rId21"/>
    <p:sldId id="268" r:id="rId22"/>
    <p:sldId id="269" r:id="rId23"/>
    <p:sldId id="288" r:id="rId24"/>
    <p:sldId id="296" r:id="rId25"/>
    <p:sldId id="289" r:id="rId26"/>
    <p:sldId id="297" r:id="rId27"/>
    <p:sldId id="270" r:id="rId28"/>
    <p:sldId id="302" r:id="rId29"/>
    <p:sldId id="298" r:id="rId30"/>
    <p:sldId id="271" r:id="rId31"/>
    <p:sldId id="272" r:id="rId32"/>
    <p:sldId id="290" r:id="rId33"/>
    <p:sldId id="303" r:id="rId34"/>
    <p:sldId id="273" r:id="rId35"/>
    <p:sldId id="275" r:id="rId36"/>
    <p:sldId id="299" r:id="rId37"/>
    <p:sldId id="291" r:id="rId38"/>
    <p:sldId id="277" r:id="rId39"/>
    <p:sldId id="292" r:id="rId40"/>
    <p:sldId id="278" r:id="rId41"/>
    <p:sldId id="279" r:id="rId42"/>
    <p:sldId id="300" r:id="rId43"/>
    <p:sldId id="274" r:id="rId44"/>
    <p:sldId id="301" r:id="rId45"/>
    <p:sldId id="294" r:id="rId46"/>
    <p:sldId id="295" r:id="rId47"/>
    <p:sldId id="28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364644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81702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6623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1790930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5280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172482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876974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349683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398138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CA1A-C92D-446C-9C69-317CC3CD03C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488614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13CA1A-C92D-446C-9C69-317CC3CD03CE}"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1210823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13CA1A-C92D-446C-9C69-317CC3CD03CE}"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2619255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13CA1A-C92D-446C-9C69-317CC3CD03CE}"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231320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3CA1A-C92D-446C-9C69-317CC3CD03CE}"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95771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3CA1A-C92D-446C-9C69-317CC3CD03CE}"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60368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3CA1A-C92D-446C-9C69-317CC3CD03CE}"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EE0AA-A228-4B2D-9757-4EA756B8F03E}" type="slidenum">
              <a:rPr lang="en-US" smtClean="0"/>
              <a:t>‹#›</a:t>
            </a:fld>
            <a:endParaRPr lang="en-US"/>
          </a:p>
        </p:txBody>
      </p:sp>
    </p:spTree>
    <p:extLst>
      <p:ext uri="{BB962C8B-B14F-4D97-AF65-F5344CB8AC3E}">
        <p14:creationId xmlns:p14="http://schemas.microsoft.com/office/powerpoint/2010/main" val="360948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13CA1A-C92D-446C-9C69-317CC3CD03CE}" type="datetimeFigureOut">
              <a:rPr lang="en-US" smtClean="0"/>
              <a:t>5/19/2015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39EE0AA-A228-4B2D-9757-4EA756B8F03E}" type="slidenum">
              <a:rPr lang="en-US" smtClean="0"/>
              <a:t>‹#›</a:t>
            </a:fld>
            <a:endParaRPr lang="en-US"/>
          </a:p>
        </p:txBody>
      </p:sp>
    </p:spTree>
    <p:extLst>
      <p:ext uri="{BB962C8B-B14F-4D97-AF65-F5344CB8AC3E}">
        <p14:creationId xmlns:p14="http://schemas.microsoft.com/office/powerpoint/2010/main" val="2307914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hyperlink" Target="http://www.irs.gov/Retirement-Plans/Plan-Sponsor/Salary-Reduction-Simplified-Employee-Pension-Plan-(SARSEP)" TargetMode="External"/><Relationship Id="rId3" Type="http://schemas.openxmlformats.org/officeDocument/2006/relationships/hyperlink" Target="http://www.irs.gov/Retirement-Plans/Roth-IRAs" TargetMode="External"/><Relationship Id="rId7" Type="http://schemas.openxmlformats.org/officeDocument/2006/relationships/hyperlink" Target="http://www.irs.gov/Retirement-Plans/Plan-Sponsor/Simplified-Employee-Pension-Plan-(SEP)" TargetMode="External"/><Relationship Id="rId2" Type="http://schemas.openxmlformats.org/officeDocument/2006/relationships/hyperlink" Target="http://www.irs.gov/Retirement-Plans/Individual-Retirement-Arrangements-(IRAs)-1" TargetMode="External"/><Relationship Id="rId1" Type="http://schemas.openxmlformats.org/officeDocument/2006/relationships/slideLayout" Target="../slideLayouts/slideLayout2.xml"/><Relationship Id="rId6" Type="http://schemas.openxmlformats.org/officeDocument/2006/relationships/hyperlink" Target="http://www.irs.gov/Retirement-Plans/Plan-Sponsor/SIMPLE-IRA-Plan" TargetMode="External"/><Relationship Id="rId5" Type="http://schemas.openxmlformats.org/officeDocument/2006/relationships/hyperlink" Target="http://www.irs.gov/Retirement-Plans/IRC-403(b)-Tax-Sheltered-Annuity-Plans" TargetMode="External"/><Relationship Id="rId4" Type="http://schemas.openxmlformats.org/officeDocument/2006/relationships/hyperlink" Target="http://www.irs.gov/Retirement-Plans/401(k)-Plans" TargetMode="External"/><Relationship Id="rId9" Type="http://schemas.openxmlformats.org/officeDocument/2006/relationships/hyperlink" Target="http://www.irs.gov/Retirement-Plans/Plan-Sponsor/Payroll-Deduction-IRA"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irs.gov/Retirement-Plans/409A-Nonqualified-Deferred-Compensation-Plans" TargetMode="External"/><Relationship Id="rId3" Type="http://schemas.openxmlformats.org/officeDocument/2006/relationships/hyperlink" Target="http://www.irs.gov/Retirement-Plans/Choosing-a-Retirement-Plan:-Defined-Benefit-Plan" TargetMode="External"/><Relationship Id="rId7" Type="http://schemas.openxmlformats.org/officeDocument/2006/relationships/hyperlink" Target="http://www.irs.gov/Retirement-Plans/IRC-457(b)-Deferred-Compensation-Plans" TargetMode="External"/><Relationship Id="rId2" Type="http://schemas.openxmlformats.org/officeDocument/2006/relationships/hyperlink" Target="http://www.irs.gov/Retirement-Plans/Choosing-a-Retirement-Plan:-Profit-Sharing-Plan" TargetMode="External"/><Relationship Id="rId1" Type="http://schemas.openxmlformats.org/officeDocument/2006/relationships/slideLayout" Target="../slideLayouts/slideLayout7.xml"/><Relationship Id="rId6" Type="http://schemas.openxmlformats.org/officeDocument/2006/relationships/hyperlink" Target="http://www.irs.gov/Retirement-Plans/Governmental-Plans-under-Internal-Revenue-Code-Section-401(a)" TargetMode="External"/><Relationship Id="rId5" Type="http://schemas.openxmlformats.org/officeDocument/2006/relationships/hyperlink" Target="http://www.irs.gov/Retirement-Plans/Employee-Stock-Ownership-Plans-(ESOPs)" TargetMode="External"/><Relationship Id="rId4" Type="http://schemas.openxmlformats.org/officeDocument/2006/relationships/hyperlink" Target="http://www.irs.gov/Retirement-Plans/Choosing-a-Retirement-Plan:-Money-Purchase-Plan"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43" y="2057400"/>
            <a:ext cx="8610600" cy="1600199"/>
          </a:xfrm>
        </p:spPr>
        <p:txBody>
          <a:bodyPr/>
          <a:lstStyle/>
          <a:p>
            <a:pPr algn="ctr"/>
            <a:r>
              <a:rPr lang="en-US" sz="4000" b="1" dirty="0" smtClean="0">
                <a:solidFill>
                  <a:schemeClr val="accent5">
                    <a:lumMod val="75000"/>
                  </a:schemeClr>
                </a:solidFill>
                <a:latin typeface="Arial" panose="020B0604020202020204" pitchFamily="34" charset="0"/>
                <a:cs typeface="Arial" panose="020B0604020202020204" pitchFamily="34" charset="0"/>
              </a:rPr>
              <a:t>ASSETS </a:t>
            </a:r>
            <a:br>
              <a:rPr lang="en-US" sz="4000" b="1" dirty="0" smtClean="0">
                <a:solidFill>
                  <a:schemeClr val="accent5">
                    <a:lumMod val="75000"/>
                  </a:schemeClr>
                </a:solidFill>
                <a:latin typeface="Arial" panose="020B0604020202020204" pitchFamily="34" charset="0"/>
                <a:cs typeface="Arial" panose="020B0604020202020204" pitchFamily="34" charset="0"/>
              </a:rPr>
            </a:br>
            <a:r>
              <a:rPr lang="en-US" sz="4000" b="1" dirty="0" smtClean="0">
                <a:solidFill>
                  <a:schemeClr val="accent5">
                    <a:lumMod val="75000"/>
                  </a:schemeClr>
                </a:solidFill>
                <a:latin typeface="Arial" panose="020B0604020202020204" pitchFamily="34" charset="0"/>
                <a:cs typeface="Arial" panose="020B0604020202020204" pitchFamily="34" charset="0"/>
              </a:rPr>
              <a:t>Acceptable in Trusts</a:t>
            </a:r>
            <a:r>
              <a:rPr lang="en-US" dirty="0" smtClean="0"/>
              <a:t> </a:t>
            </a:r>
            <a:endParaRPr lang="en-US" dirty="0"/>
          </a:p>
        </p:txBody>
      </p:sp>
    </p:spTree>
    <p:extLst>
      <p:ext uri="{BB962C8B-B14F-4D97-AF65-F5344CB8AC3E}">
        <p14:creationId xmlns:p14="http://schemas.microsoft.com/office/powerpoint/2010/main" val="275387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7315200" cy="5943600"/>
          </a:xfrm>
        </p:spPr>
        <p:txBody>
          <a:bodyPr>
            <a:noAutofit/>
          </a:bodyPr>
          <a:lstStyle/>
          <a:p>
            <a:r>
              <a:rPr lang="en-US" sz="2400" dirty="0"/>
              <a:t>Commercial paper is not usually backed by any form of collateral, so only firms with high-quality debt ratings will easily find buyers without having to offer a substantial discount (higher cost) for the debt issue. </a:t>
            </a:r>
            <a:br>
              <a:rPr lang="en-US" sz="2400" dirty="0"/>
            </a:br>
            <a:r>
              <a:rPr lang="en-US" sz="2400" dirty="0"/>
              <a:t/>
            </a:r>
            <a:br>
              <a:rPr lang="en-US" sz="2400" dirty="0"/>
            </a:br>
            <a:r>
              <a:rPr lang="en-US" sz="2400" dirty="0"/>
              <a:t>A major benefit of commercial paper is that it does not need to be registered with the Securities and Exchange </a:t>
            </a:r>
            <a:r>
              <a:rPr lang="en-US" sz="2400" dirty="0" smtClean="0"/>
              <a:t>Commission (SEC</a:t>
            </a:r>
            <a:r>
              <a:rPr lang="en-US" sz="2400" dirty="0"/>
              <a:t>) as long as it matures before nine months (270 days), making it a very cost-effective means of financing. The proceeds from this type of financing can only be used on current assets (inventories) and are not allowed to be used on fixed assets, such as a new plant, without SEC </a:t>
            </a:r>
            <a:r>
              <a:rPr lang="en-US" sz="2400" dirty="0" smtClean="0"/>
              <a:t>involvement.</a:t>
            </a:r>
            <a:endParaRPr lang="en-US" sz="2400" dirty="0"/>
          </a:p>
        </p:txBody>
      </p:sp>
    </p:spTree>
    <p:extLst>
      <p:ext uri="{BB962C8B-B14F-4D97-AF65-F5344CB8AC3E}">
        <p14:creationId xmlns:p14="http://schemas.microsoft.com/office/powerpoint/2010/main" val="564190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153400" cy="1154097"/>
          </a:xfrm>
        </p:spPr>
        <p:txBody>
          <a:bodyPr>
            <a:normAutofit fontScale="90000"/>
          </a:bodyPr>
          <a:lstStyle/>
          <a:p>
            <a:pPr algn="ctr"/>
            <a:r>
              <a:rPr lang="en-US" b="1" dirty="0" smtClean="0"/>
              <a:t>Other Money </a:t>
            </a:r>
            <a:r>
              <a:rPr lang="en-US" b="1" dirty="0" smtClean="0"/>
              <a:t/>
            </a:r>
            <a:br>
              <a:rPr lang="en-US" b="1" dirty="0" smtClean="0"/>
            </a:br>
            <a:r>
              <a:rPr lang="en-US" b="1" dirty="0"/>
              <a:t>M</a:t>
            </a:r>
            <a:r>
              <a:rPr lang="en-US" b="1" dirty="0" smtClean="0"/>
              <a:t>arket Instruments</a:t>
            </a:r>
            <a:endParaRPr lang="en-US" b="1" dirty="0"/>
          </a:p>
        </p:txBody>
      </p:sp>
      <p:sp>
        <p:nvSpPr>
          <p:cNvPr id="3" name="Content Placeholder 2"/>
          <p:cNvSpPr>
            <a:spLocks noGrp="1"/>
          </p:cNvSpPr>
          <p:nvPr>
            <p:ph idx="1"/>
          </p:nvPr>
        </p:nvSpPr>
        <p:spPr>
          <a:xfrm>
            <a:off x="381000" y="1828800"/>
            <a:ext cx="7010400" cy="5410199"/>
          </a:xfrm>
        </p:spPr>
        <p:txBody>
          <a:bodyPr>
            <a:normAutofit/>
          </a:bodyPr>
          <a:lstStyle/>
          <a:p>
            <a:pPr marL="0" indent="0" algn="ctr">
              <a:buNone/>
            </a:pPr>
            <a:r>
              <a:rPr lang="en-US" sz="2800" u="sng" dirty="0" smtClean="0"/>
              <a:t>Community Credit Unions</a:t>
            </a:r>
          </a:p>
          <a:p>
            <a:pPr marL="45720" indent="0">
              <a:buNone/>
            </a:pPr>
            <a:r>
              <a:rPr lang="en-US" sz="2400" dirty="0" smtClean="0"/>
              <a:t>Member-owned </a:t>
            </a:r>
            <a:r>
              <a:rPr lang="en-US" sz="2400" dirty="0"/>
              <a:t>financial co-operative. These institutions are created and operated by its members and profits are shared amongst the </a:t>
            </a:r>
            <a:r>
              <a:rPr lang="en-US" sz="2400" dirty="0" smtClean="0"/>
              <a:t>owners.</a:t>
            </a:r>
            <a:endParaRPr lang="en-US" sz="2600" u="sng" dirty="0">
              <a:solidFill>
                <a:prstClr val="black"/>
              </a:solidFill>
            </a:endParaRPr>
          </a:p>
          <a:p>
            <a:pPr marL="0" indent="0">
              <a:buNone/>
            </a:pPr>
            <a:r>
              <a:rPr lang="en-US" sz="2400" dirty="0" smtClean="0"/>
              <a:t>As </a:t>
            </a:r>
            <a:r>
              <a:rPr lang="en-US" sz="2400" dirty="0"/>
              <a:t>soon as you </a:t>
            </a:r>
            <a:r>
              <a:rPr lang="en-US" sz="2400" u="sng" dirty="0" smtClean="0"/>
              <a:t>deposit</a:t>
            </a:r>
            <a:r>
              <a:rPr lang="en-US" sz="2400" dirty="0" smtClean="0"/>
              <a:t> </a:t>
            </a:r>
            <a:r>
              <a:rPr lang="en-US" sz="2400" dirty="0"/>
              <a:t>funds into a credit union account, you become a partial owner and participate in the union's profitability. Credit unions are formed by large corporations and organizations for their employees and members.</a:t>
            </a:r>
          </a:p>
          <a:p>
            <a:endParaRPr lang="en-US" dirty="0" smtClean="0"/>
          </a:p>
          <a:p>
            <a:endParaRPr lang="en-US" sz="2800" dirty="0"/>
          </a:p>
        </p:txBody>
      </p:sp>
    </p:spTree>
    <p:extLst>
      <p:ext uri="{BB962C8B-B14F-4D97-AF65-F5344CB8AC3E}">
        <p14:creationId xmlns:p14="http://schemas.microsoft.com/office/powerpoint/2010/main" val="1160172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457200"/>
            <a:ext cx="7048500" cy="6172200"/>
          </a:xfrm>
        </p:spPr>
        <p:txBody>
          <a:bodyPr>
            <a:normAutofit fontScale="92500" lnSpcReduction="20000"/>
          </a:bodyPr>
          <a:lstStyle/>
          <a:p>
            <a:pPr marL="0" lvl="0" indent="0" algn="ctr">
              <a:lnSpc>
                <a:spcPct val="120000"/>
              </a:lnSpc>
              <a:spcBef>
                <a:spcPts val="1200"/>
              </a:spcBef>
              <a:spcAft>
                <a:spcPts val="1200"/>
              </a:spcAft>
              <a:buNone/>
            </a:pPr>
            <a:r>
              <a:rPr lang="en-US" sz="3300" u="sng" dirty="0">
                <a:solidFill>
                  <a:prstClr val="black"/>
                </a:solidFill>
              </a:rPr>
              <a:t>Revolving Funds</a:t>
            </a:r>
          </a:p>
          <a:p>
            <a:r>
              <a:rPr lang="en-US" sz="2400" dirty="0" smtClean="0"/>
              <a:t>is </a:t>
            </a:r>
            <a:r>
              <a:rPr lang="en-US" sz="2400" dirty="0"/>
              <a:t>a fund or account that remains available to finance an organization's continuing operations without any </a:t>
            </a:r>
            <a:r>
              <a:rPr lang="en-US" sz="2400" dirty="0" smtClean="0"/>
              <a:t>fiscal year limitation</a:t>
            </a:r>
            <a:r>
              <a:rPr lang="en-US" sz="2400" dirty="0"/>
              <a:t>, because the organization replenishes the fund by repaying money used from the account. Revolving funds have been used to support both government and non-profit operations</a:t>
            </a:r>
            <a:r>
              <a:rPr lang="en-US" sz="2400" dirty="0" smtClean="0"/>
              <a:t>.</a:t>
            </a:r>
          </a:p>
          <a:p>
            <a:endParaRPr lang="en-US" dirty="0"/>
          </a:p>
          <a:p>
            <a:r>
              <a:rPr lang="en-US" sz="2400" dirty="0"/>
              <a:t>There are several situations in which such funds would be particularly helpful. One example would be funding sources for historic preservation projects. A non-profit preservation organization would establish a fund to receive donations and other capital which is used by the organization to purchase endangered </a:t>
            </a:r>
            <a:r>
              <a:rPr lang="en-US" sz="2400" dirty="0" smtClean="0"/>
              <a:t>property. </a:t>
            </a:r>
            <a:r>
              <a:rPr lang="en-US" sz="2400" dirty="0"/>
              <a:t>Some organizations also make </a:t>
            </a:r>
            <a:r>
              <a:rPr lang="en-US" sz="2400" dirty="0" smtClean="0"/>
              <a:t>loans </a:t>
            </a:r>
            <a:r>
              <a:rPr lang="en-US" sz="2400" dirty="0"/>
              <a:t>for </a:t>
            </a:r>
            <a:r>
              <a:rPr lang="en-US" sz="2400" dirty="0" smtClean="0"/>
              <a:t>new construction or building renovations, </a:t>
            </a:r>
            <a:r>
              <a:rPr lang="en-US" sz="2400" dirty="0"/>
              <a:t>which then replenish the revolving funds as those loans are repaid. </a:t>
            </a:r>
          </a:p>
        </p:txBody>
      </p:sp>
    </p:spTree>
    <p:extLst>
      <p:ext uri="{BB962C8B-B14F-4D97-AF65-F5344CB8AC3E}">
        <p14:creationId xmlns:p14="http://schemas.microsoft.com/office/powerpoint/2010/main" val="286020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858000" cy="1154097"/>
          </a:xfrm>
        </p:spPr>
        <p:txBody>
          <a:bodyPr>
            <a:normAutofit fontScale="90000"/>
          </a:bodyPr>
          <a:lstStyle/>
          <a:p>
            <a:pPr algn="ctr"/>
            <a:r>
              <a:rPr lang="en-US" sz="3600" b="1" dirty="0" smtClean="0"/>
              <a:t>Personal Effects</a:t>
            </a:r>
            <a:br>
              <a:rPr lang="en-US" sz="3600" b="1" dirty="0" smtClean="0"/>
            </a:br>
            <a:r>
              <a:rPr lang="en-US" sz="3600" b="1" dirty="0" smtClean="0"/>
              <a:t>Household Goods</a:t>
            </a:r>
            <a:endParaRPr lang="en-US" sz="3600" b="1" dirty="0"/>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52400" y="1981200"/>
            <a:ext cx="3124200" cy="3124200"/>
          </a:xfrm>
        </p:spPr>
      </p:pic>
      <p:sp>
        <p:nvSpPr>
          <p:cNvPr id="5" name="Content Placeholder 4"/>
          <p:cNvSpPr>
            <a:spLocks noGrp="1"/>
          </p:cNvSpPr>
          <p:nvPr>
            <p:ph sz="half" idx="2"/>
          </p:nvPr>
        </p:nvSpPr>
        <p:spPr>
          <a:xfrm>
            <a:off x="3581400" y="1600200"/>
            <a:ext cx="4038600" cy="4267200"/>
          </a:xfrm>
        </p:spPr>
        <p:txBody>
          <a:bodyPr>
            <a:normAutofit/>
          </a:bodyPr>
          <a:lstStyle/>
          <a:p>
            <a:pPr marL="45720" indent="0">
              <a:buNone/>
            </a:pPr>
            <a:r>
              <a:rPr lang="en-US" sz="2400" dirty="0" smtClean="0"/>
              <a:t>clothes – shoes – luggage pictures – plants - dinner</a:t>
            </a:r>
          </a:p>
          <a:p>
            <a:pPr marL="45720" indent="0">
              <a:buNone/>
            </a:pPr>
            <a:r>
              <a:rPr lang="en-US" sz="2400" dirty="0" smtClean="0"/>
              <a:t>ware – silverware – plants – toys – yard tools – lawn mower – furniture – scooter appliances – bicycles – kayak – antiques – laptop computer – iPod –car/truck </a:t>
            </a:r>
          </a:p>
          <a:p>
            <a:pPr marL="45720" indent="0">
              <a:buNone/>
            </a:pPr>
            <a:r>
              <a:rPr lang="en-US" sz="2400" dirty="0" smtClean="0"/>
              <a:t>Food in pantry – lawn care products - livestock </a:t>
            </a:r>
            <a:endParaRPr lang="en-US" sz="2400" dirty="0"/>
          </a:p>
        </p:txBody>
      </p:sp>
    </p:spTree>
    <p:extLst>
      <p:ext uri="{BB962C8B-B14F-4D97-AF65-F5344CB8AC3E}">
        <p14:creationId xmlns:p14="http://schemas.microsoft.com/office/powerpoint/2010/main" val="3207252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5486400" cy="1154097"/>
          </a:xfrm>
        </p:spPr>
        <p:txBody>
          <a:bodyPr/>
          <a:lstStyle/>
          <a:p>
            <a:pPr algn="ctr"/>
            <a:r>
              <a:rPr lang="en-US" b="1" dirty="0" smtClean="0"/>
              <a:t>Securities</a:t>
            </a:r>
            <a:endParaRPr lang="en-US" b="1" dirty="0"/>
          </a:p>
        </p:txBody>
      </p:sp>
      <p:sp>
        <p:nvSpPr>
          <p:cNvPr id="5" name="Content Placeholder 4"/>
          <p:cNvSpPr>
            <a:spLocks noGrp="1"/>
          </p:cNvSpPr>
          <p:nvPr>
            <p:ph idx="1"/>
          </p:nvPr>
        </p:nvSpPr>
        <p:spPr>
          <a:xfrm>
            <a:off x="381000" y="1600200"/>
            <a:ext cx="7048500" cy="4043916"/>
          </a:xfrm>
        </p:spPr>
        <p:txBody>
          <a:bodyPr>
            <a:normAutofit/>
          </a:bodyPr>
          <a:lstStyle/>
          <a:p>
            <a:r>
              <a:rPr lang="en-US" sz="2800" dirty="0" smtClean="0"/>
              <a:t>Stocks </a:t>
            </a:r>
          </a:p>
          <a:p>
            <a:pPr lvl="1">
              <a:buFont typeface="Wingdings" panose="05000000000000000000" pitchFamily="2" charset="2"/>
              <a:buChar char="§"/>
            </a:pPr>
            <a:r>
              <a:rPr lang="en-US" sz="2600" dirty="0" smtClean="0"/>
              <a:t>Preferred – Common – Closely Held </a:t>
            </a:r>
          </a:p>
          <a:p>
            <a:r>
              <a:rPr lang="en-US" sz="2800" dirty="0" smtClean="0"/>
              <a:t>Bonds</a:t>
            </a:r>
          </a:p>
          <a:p>
            <a:pPr lvl="1">
              <a:buFont typeface="Wingdings" panose="05000000000000000000" pitchFamily="2" charset="2"/>
              <a:buChar char="§"/>
            </a:pPr>
            <a:r>
              <a:rPr lang="en-US" sz="2600" dirty="0" smtClean="0"/>
              <a:t>Commercial – State Government – Municipal   </a:t>
            </a:r>
          </a:p>
          <a:p>
            <a:r>
              <a:rPr lang="en-US" sz="2800" dirty="0" smtClean="0"/>
              <a:t>United States Saving Bonds</a:t>
            </a:r>
          </a:p>
          <a:p>
            <a:r>
              <a:rPr lang="en-US" sz="2800" dirty="0" smtClean="0"/>
              <a:t>Notes Receivable</a:t>
            </a:r>
            <a:endParaRPr lang="en-US" sz="2800" dirty="0"/>
          </a:p>
        </p:txBody>
      </p:sp>
    </p:spTree>
    <p:extLst>
      <p:ext uri="{BB962C8B-B14F-4D97-AF65-F5344CB8AC3E}">
        <p14:creationId xmlns:p14="http://schemas.microsoft.com/office/powerpoint/2010/main" val="4152804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5791200" cy="914400"/>
          </a:xfrm>
        </p:spPr>
        <p:txBody>
          <a:bodyPr/>
          <a:lstStyle/>
          <a:p>
            <a:pPr algn="ctr"/>
            <a:r>
              <a:rPr lang="en-US" b="1" dirty="0" smtClean="0"/>
              <a:t>Stocks</a:t>
            </a:r>
            <a:r>
              <a:rPr lang="en-US" dirty="0" smtClean="0"/>
              <a:t> </a:t>
            </a:r>
            <a:endParaRPr lang="en-US" dirty="0"/>
          </a:p>
        </p:txBody>
      </p:sp>
      <p:sp>
        <p:nvSpPr>
          <p:cNvPr id="3" name="Content Placeholder 2"/>
          <p:cNvSpPr>
            <a:spLocks noGrp="1"/>
          </p:cNvSpPr>
          <p:nvPr>
            <p:ph idx="1"/>
          </p:nvPr>
        </p:nvSpPr>
        <p:spPr>
          <a:xfrm>
            <a:off x="152400" y="1371600"/>
            <a:ext cx="7239000" cy="4251960"/>
          </a:xfrm>
        </p:spPr>
        <p:txBody>
          <a:bodyPr>
            <a:noAutofit/>
          </a:bodyPr>
          <a:lstStyle/>
          <a:p>
            <a:r>
              <a:rPr lang="en-US" sz="2400" dirty="0"/>
              <a:t>A type of security that signifies ownership in a corporation and represents a claim on part of the corporation's assets and earnings. </a:t>
            </a:r>
            <a:br>
              <a:rPr lang="en-US" sz="2400" dirty="0"/>
            </a:br>
            <a:r>
              <a:rPr lang="en-US" sz="2400" dirty="0" smtClean="0"/>
              <a:t>There </a:t>
            </a:r>
            <a:r>
              <a:rPr lang="en-US" sz="2400" dirty="0"/>
              <a:t>are two main types of </a:t>
            </a:r>
            <a:r>
              <a:rPr lang="en-US" sz="2400" u="sng" dirty="0">
                <a:hlinkClick r:id="" action="ppaction://hlinkfile"/>
              </a:rPr>
              <a:t>stock</a:t>
            </a:r>
            <a:r>
              <a:rPr lang="en-US" sz="2400" dirty="0"/>
              <a:t>: common and preferred. </a:t>
            </a:r>
            <a:endParaRPr lang="en-US" sz="2400" dirty="0" smtClean="0"/>
          </a:p>
          <a:p>
            <a:r>
              <a:rPr lang="en-US" sz="2400" u="sng" dirty="0" smtClean="0"/>
              <a:t>Common </a:t>
            </a:r>
            <a:r>
              <a:rPr lang="en-US" sz="2400" u="sng" dirty="0"/>
              <a:t>stock </a:t>
            </a:r>
            <a:r>
              <a:rPr lang="en-US" sz="2400" dirty="0"/>
              <a:t>usually entitles the owner to vote at shareholders' meetings and to receive dividends. </a:t>
            </a:r>
          </a:p>
        </p:txBody>
      </p:sp>
    </p:spTree>
    <p:extLst>
      <p:ext uri="{BB962C8B-B14F-4D97-AF65-F5344CB8AC3E}">
        <p14:creationId xmlns:p14="http://schemas.microsoft.com/office/powerpoint/2010/main" val="4105782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7086600" cy="4114800"/>
          </a:xfrm>
        </p:spPr>
        <p:txBody>
          <a:bodyPr>
            <a:normAutofit/>
          </a:bodyPr>
          <a:lstStyle/>
          <a:p>
            <a:pPr lvl="0">
              <a:buClr>
                <a:schemeClr val="accent2"/>
              </a:buClr>
            </a:pPr>
            <a:r>
              <a:rPr lang="en-US" sz="2400" u="sng" dirty="0">
                <a:solidFill>
                  <a:prstClr val="black"/>
                </a:solidFill>
              </a:rPr>
              <a:t>Preferred stock </a:t>
            </a:r>
            <a:r>
              <a:rPr lang="en-US" sz="2400" dirty="0">
                <a:solidFill>
                  <a:prstClr val="black"/>
                </a:solidFill>
              </a:rPr>
              <a:t>generally does not have voting rights, but has a higher claim on assets and earnings than the common shares. For example, owners of preferred stock receive dividends before common shareholders and have priority in the event that a company goes bankrupt and is liquidated. </a:t>
            </a:r>
            <a:br>
              <a:rPr lang="en-US" sz="2400" dirty="0">
                <a:solidFill>
                  <a:prstClr val="black"/>
                </a:solidFill>
              </a:rPr>
            </a:br>
            <a:r>
              <a:rPr lang="en-US" sz="2400" dirty="0">
                <a:solidFill>
                  <a:prstClr val="black"/>
                </a:solidFill>
              </a:rPr>
              <a:t/>
            </a:r>
            <a:br>
              <a:rPr lang="en-US" sz="2400" dirty="0">
                <a:solidFill>
                  <a:prstClr val="black"/>
                </a:solidFill>
              </a:rPr>
            </a:br>
            <a:r>
              <a:rPr lang="en-US" sz="2400" dirty="0">
                <a:solidFill>
                  <a:prstClr val="black"/>
                </a:solidFill>
              </a:rPr>
              <a:t>Also known as "shares" or "equity."</a:t>
            </a:r>
          </a:p>
          <a:p>
            <a:endParaRPr lang="en-US" dirty="0"/>
          </a:p>
        </p:txBody>
      </p:sp>
    </p:spTree>
    <p:extLst>
      <p:ext uri="{BB962C8B-B14F-4D97-AF65-F5344CB8AC3E}">
        <p14:creationId xmlns:p14="http://schemas.microsoft.com/office/powerpoint/2010/main" val="2920739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7239000" cy="5943599"/>
          </a:xfrm>
        </p:spPr>
        <p:txBody>
          <a:bodyPr>
            <a:noAutofit/>
          </a:bodyPr>
          <a:lstStyle/>
          <a:p>
            <a:r>
              <a:rPr lang="en-US" sz="2800" dirty="0"/>
              <a:t>A holder of stock (a </a:t>
            </a:r>
            <a:r>
              <a:rPr lang="en-US" sz="2800" u="sng" dirty="0" smtClean="0"/>
              <a:t>shareholder</a:t>
            </a:r>
            <a:r>
              <a:rPr lang="en-US" sz="2800" dirty="0" smtClean="0"/>
              <a:t>) </a:t>
            </a:r>
            <a:r>
              <a:rPr lang="en-US" sz="2800" dirty="0"/>
              <a:t>has a claim to a part of the corporation's assets and earnings. In other words, a shareholder is an owner of a company. Ownership is determined by the number of shares a person owns relative to the number of outstanding shares. For example, if a company has 1,000 shares of stock outstanding and one person owns 100 shares, that person would own and have claim to 10% of the company's assets.</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2936854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6324600" cy="925497"/>
          </a:xfrm>
        </p:spPr>
        <p:txBody>
          <a:bodyPr/>
          <a:lstStyle/>
          <a:p>
            <a:pPr algn="ctr"/>
            <a:r>
              <a:rPr lang="en-US" b="1" dirty="0" smtClean="0"/>
              <a:t>Definition of Bonds</a:t>
            </a:r>
            <a:endParaRPr lang="en-US" b="1" dirty="0"/>
          </a:p>
        </p:txBody>
      </p:sp>
      <p:sp>
        <p:nvSpPr>
          <p:cNvPr id="3" name="Content Placeholder 2"/>
          <p:cNvSpPr>
            <a:spLocks noGrp="1"/>
          </p:cNvSpPr>
          <p:nvPr>
            <p:ph idx="1"/>
          </p:nvPr>
        </p:nvSpPr>
        <p:spPr>
          <a:xfrm>
            <a:off x="152400" y="1143000"/>
            <a:ext cx="7315200" cy="5562599"/>
          </a:xfrm>
        </p:spPr>
        <p:txBody>
          <a:bodyPr>
            <a:normAutofit lnSpcReduction="10000"/>
          </a:bodyPr>
          <a:lstStyle/>
          <a:p>
            <a:r>
              <a:rPr lang="en-US" sz="2800" dirty="0"/>
              <a:t>A debt investment in which an investor loans money to an entity (corporate or governmental) that borrows the funds for a defined period of time at a fixed interest rate. Bonds are used by companies, municipalities, states and U.S. and foreign governments to finance a variety of projects and activities. </a:t>
            </a:r>
            <a:br>
              <a:rPr lang="en-US" sz="2800" dirty="0"/>
            </a:br>
            <a:r>
              <a:rPr lang="en-US" sz="2800" dirty="0"/>
              <a:t/>
            </a:r>
            <a:br>
              <a:rPr lang="en-US" sz="2800" dirty="0"/>
            </a:br>
            <a:r>
              <a:rPr lang="en-US" sz="2800" dirty="0"/>
              <a:t>Bonds are commonly referred to as fixed-income securities and are one of the three main asset classes, along with </a:t>
            </a:r>
            <a:r>
              <a:rPr lang="en-US" sz="2800" u="sng" dirty="0">
                <a:hlinkClick r:id="" action="ppaction://hlinkfile"/>
              </a:rPr>
              <a:t>stocks</a:t>
            </a:r>
            <a:r>
              <a:rPr lang="en-US" sz="2800" dirty="0"/>
              <a:t> and cash equivalents.</a:t>
            </a:r>
          </a:p>
        </p:txBody>
      </p:sp>
    </p:spTree>
    <p:extLst>
      <p:ext uri="{BB962C8B-B14F-4D97-AF65-F5344CB8AC3E}">
        <p14:creationId xmlns:p14="http://schemas.microsoft.com/office/powerpoint/2010/main" val="138740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7162800" cy="6172200"/>
          </a:xfrm>
        </p:spPr>
        <p:txBody>
          <a:bodyPr>
            <a:noAutofit/>
          </a:bodyPr>
          <a:lstStyle/>
          <a:p>
            <a:r>
              <a:rPr lang="en-US" sz="2400" dirty="0"/>
              <a:t>The indebted entity (issuer) issues a bond that states the interest rate (coupon) that will be paid and when the loaned funds </a:t>
            </a:r>
            <a:r>
              <a:rPr lang="en-US" sz="2400" dirty="0" smtClean="0"/>
              <a:t>(bond </a:t>
            </a:r>
            <a:r>
              <a:rPr lang="en-US" sz="2400" dirty="0"/>
              <a:t>principal) are to be returned (maturity date). Interest on bonds is usually paid every six months (semi-annually). The main categories of bonds are corporate bonds, municipal bonds, and U.S. Treasury bonds, notes and bills, which are collectively referred to as simply "Treasuries." </a:t>
            </a:r>
            <a:br>
              <a:rPr lang="en-US" sz="2400" dirty="0"/>
            </a:br>
            <a:r>
              <a:rPr lang="en-US" sz="2400" dirty="0"/>
              <a:t/>
            </a:r>
            <a:br>
              <a:rPr lang="en-US" sz="2400" dirty="0"/>
            </a:br>
            <a:r>
              <a:rPr lang="en-US" sz="2400" dirty="0"/>
              <a:t>Two features of a bond </a:t>
            </a:r>
            <a:r>
              <a:rPr lang="en-US" sz="2400" dirty="0" smtClean="0"/>
              <a:t>- credit quality </a:t>
            </a:r>
            <a:r>
              <a:rPr lang="en-US" sz="2400" dirty="0"/>
              <a:t>and duration - are the principal determinants of a bond's interest rate. Bond maturities range from a 90-day Treasury bill to a 30-year government bond. Corporate and municipals are typically in the three to 10-year range.</a:t>
            </a:r>
          </a:p>
        </p:txBody>
      </p:sp>
    </p:spTree>
    <p:extLst>
      <p:ext uri="{BB962C8B-B14F-4D97-AF65-F5344CB8AC3E}">
        <p14:creationId xmlns:p14="http://schemas.microsoft.com/office/powerpoint/2010/main" val="3263463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1154097"/>
          </a:xfrm>
        </p:spPr>
        <p:txBody>
          <a:bodyPr/>
          <a:lstStyle/>
          <a:p>
            <a:r>
              <a:rPr lang="en-US" b="1" dirty="0" smtClean="0">
                <a:solidFill>
                  <a:schemeClr val="accent5">
                    <a:lumMod val="75000"/>
                  </a:schemeClr>
                </a:solidFill>
              </a:rPr>
              <a:t>Cash and Cash Equivalents</a:t>
            </a:r>
            <a:endParaRPr lang="en-US" b="1" dirty="0">
              <a:solidFill>
                <a:schemeClr val="accent5">
                  <a:lumMod val="75000"/>
                </a:schemeClr>
              </a:solidFill>
            </a:endParaRPr>
          </a:p>
        </p:txBody>
      </p:sp>
      <p:sp>
        <p:nvSpPr>
          <p:cNvPr id="3" name="Content Placeholder 2"/>
          <p:cNvSpPr>
            <a:spLocks noGrp="1"/>
          </p:cNvSpPr>
          <p:nvPr>
            <p:ph idx="1"/>
          </p:nvPr>
        </p:nvSpPr>
        <p:spPr>
          <a:xfrm>
            <a:off x="228600" y="1066800"/>
            <a:ext cx="7162800" cy="5257800"/>
          </a:xfrm>
          <a:noFill/>
        </p:spPr>
        <p:txBody>
          <a:bodyPr>
            <a:noAutofit/>
          </a:bodyPr>
          <a:lstStyle/>
          <a:p>
            <a:pPr marL="0" indent="0" algn="ctr">
              <a:buNone/>
            </a:pPr>
            <a:r>
              <a:rPr lang="en-US" sz="2800" b="1" dirty="0" smtClean="0">
                <a:solidFill>
                  <a:schemeClr val="accent5">
                    <a:lumMod val="75000"/>
                  </a:schemeClr>
                </a:solidFill>
              </a:rPr>
              <a:t>Definition: “Investment </a:t>
            </a:r>
            <a:r>
              <a:rPr lang="en-US" sz="2800" b="1" dirty="0">
                <a:solidFill>
                  <a:schemeClr val="accent5">
                    <a:lumMod val="75000"/>
                  </a:schemeClr>
                </a:solidFill>
              </a:rPr>
              <a:t>securities that are short-term, have high credit quality and are highly </a:t>
            </a:r>
            <a:r>
              <a:rPr lang="en-US" sz="2800" b="1" dirty="0" smtClean="0">
                <a:solidFill>
                  <a:schemeClr val="accent5">
                    <a:lumMod val="75000"/>
                  </a:schemeClr>
                </a:solidFill>
              </a:rPr>
              <a:t>liquid</a:t>
            </a:r>
            <a:r>
              <a:rPr lang="en-US" sz="2800" b="1" dirty="0" smtClean="0">
                <a:solidFill>
                  <a:schemeClr val="accent5">
                    <a:lumMod val="75000"/>
                  </a:schemeClr>
                </a:solidFill>
              </a:rPr>
              <a:t>”</a:t>
            </a:r>
          </a:p>
          <a:p>
            <a:pPr marL="0" indent="0">
              <a:spcBef>
                <a:spcPts val="1800"/>
              </a:spcBef>
              <a:buNone/>
            </a:pPr>
            <a:r>
              <a:rPr lang="en-US" sz="2800" b="1" dirty="0" smtClean="0">
                <a:solidFill>
                  <a:schemeClr val="accent6">
                    <a:lumMod val="50000"/>
                  </a:schemeClr>
                </a:solidFill>
              </a:rPr>
              <a:t>Cash </a:t>
            </a:r>
            <a:r>
              <a:rPr lang="en-US" sz="2800" b="1" dirty="0">
                <a:solidFill>
                  <a:schemeClr val="accent6">
                    <a:lumMod val="50000"/>
                  </a:schemeClr>
                </a:solidFill>
              </a:rPr>
              <a:t>equivalents </a:t>
            </a:r>
            <a:r>
              <a:rPr lang="en-US" sz="2800" b="1" dirty="0" smtClean="0">
                <a:solidFill>
                  <a:schemeClr val="accent6">
                    <a:lumMod val="50000"/>
                  </a:schemeClr>
                </a:solidFill>
              </a:rPr>
              <a:t>include</a:t>
            </a:r>
            <a:r>
              <a:rPr lang="en-US" sz="2800" b="1" dirty="0" smtClean="0">
                <a:solidFill>
                  <a:schemeClr val="tx1"/>
                </a:solidFill>
              </a:rPr>
              <a:t>:</a:t>
            </a:r>
          </a:p>
          <a:p>
            <a:r>
              <a:rPr lang="en-US" sz="2800" dirty="0" smtClean="0">
                <a:solidFill>
                  <a:schemeClr val="accent6">
                    <a:lumMod val="50000"/>
                  </a:schemeClr>
                </a:solidFill>
              </a:rPr>
              <a:t> </a:t>
            </a:r>
            <a:r>
              <a:rPr lang="en-US" sz="2800" dirty="0">
                <a:solidFill>
                  <a:schemeClr val="accent6">
                    <a:lumMod val="50000"/>
                  </a:schemeClr>
                </a:solidFill>
              </a:rPr>
              <a:t>U.S. government Treasury </a:t>
            </a:r>
            <a:r>
              <a:rPr lang="en-US" sz="2800" dirty="0" smtClean="0">
                <a:solidFill>
                  <a:schemeClr val="accent6">
                    <a:lumMod val="50000"/>
                  </a:schemeClr>
                </a:solidFill>
              </a:rPr>
              <a:t>bills</a:t>
            </a:r>
          </a:p>
          <a:p>
            <a:r>
              <a:rPr lang="en-US" sz="2800" dirty="0" smtClean="0">
                <a:solidFill>
                  <a:schemeClr val="accent6">
                    <a:lumMod val="50000"/>
                  </a:schemeClr>
                </a:solidFill>
              </a:rPr>
              <a:t>bank </a:t>
            </a:r>
            <a:r>
              <a:rPr lang="en-US" sz="2800" dirty="0">
                <a:solidFill>
                  <a:schemeClr val="accent6">
                    <a:lumMod val="50000"/>
                  </a:schemeClr>
                </a:solidFill>
              </a:rPr>
              <a:t>certificates of </a:t>
            </a:r>
            <a:r>
              <a:rPr lang="en-US" sz="2800" dirty="0" smtClean="0">
                <a:solidFill>
                  <a:schemeClr val="accent6">
                    <a:lumMod val="50000"/>
                  </a:schemeClr>
                </a:solidFill>
              </a:rPr>
              <a:t>deposit</a:t>
            </a:r>
          </a:p>
          <a:p>
            <a:r>
              <a:rPr lang="en-US" sz="2800" dirty="0" smtClean="0">
                <a:solidFill>
                  <a:schemeClr val="accent6">
                    <a:lumMod val="50000"/>
                  </a:schemeClr>
                </a:solidFill>
              </a:rPr>
              <a:t>bankers</a:t>
            </a:r>
            <a:r>
              <a:rPr lang="en-US" sz="2800" dirty="0">
                <a:solidFill>
                  <a:schemeClr val="accent6">
                    <a:lumMod val="50000"/>
                  </a:schemeClr>
                </a:solidFill>
              </a:rPr>
              <a:t>' </a:t>
            </a:r>
            <a:r>
              <a:rPr lang="en-US" sz="2800" dirty="0" smtClean="0">
                <a:solidFill>
                  <a:schemeClr val="accent6">
                    <a:lumMod val="50000"/>
                  </a:schemeClr>
                </a:solidFill>
              </a:rPr>
              <a:t>acceptances</a:t>
            </a:r>
          </a:p>
          <a:p>
            <a:r>
              <a:rPr lang="en-US" sz="2800" dirty="0" smtClean="0">
                <a:solidFill>
                  <a:schemeClr val="accent6">
                    <a:lumMod val="50000"/>
                  </a:schemeClr>
                </a:solidFill>
              </a:rPr>
              <a:t>corporate </a:t>
            </a:r>
            <a:r>
              <a:rPr lang="en-US" sz="2800" dirty="0">
                <a:solidFill>
                  <a:schemeClr val="accent6">
                    <a:lumMod val="50000"/>
                  </a:schemeClr>
                </a:solidFill>
              </a:rPr>
              <a:t>commercial </a:t>
            </a:r>
            <a:r>
              <a:rPr lang="en-US" sz="2800" dirty="0" smtClean="0">
                <a:solidFill>
                  <a:schemeClr val="accent6">
                    <a:lumMod val="50000"/>
                  </a:schemeClr>
                </a:solidFill>
              </a:rPr>
              <a:t>paper</a:t>
            </a:r>
          </a:p>
          <a:p>
            <a:r>
              <a:rPr lang="en-US" sz="2800" dirty="0" smtClean="0">
                <a:solidFill>
                  <a:schemeClr val="accent6">
                    <a:lumMod val="50000"/>
                  </a:schemeClr>
                </a:solidFill>
              </a:rPr>
              <a:t>other money </a:t>
            </a:r>
            <a:r>
              <a:rPr lang="en-US" sz="2800" dirty="0">
                <a:solidFill>
                  <a:schemeClr val="accent6">
                    <a:lumMod val="50000"/>
                  </a:schemeClr>
                </a:solidFill>
              </a:rPr>
              <a:t>m</a:t>
            </a:r>
            <a:r>
              <a:rPr lang="en-US" sz="2800" dirty="0" smtClean="0">
                <a:solidFill>
                  <a:schemeClr val="accent6">
                    <a:lumMod val="50000"/>
                  </a:schemeClr>
                </a:solidFill>
              </a:rPr>
              <a:t>arket instruments.</a:t>
            </a:r>
            <a:endParaRPr lang="en-US" sz="2800" dirty="0">
              <a:solidFill>
                <a:schemeClr val="accent6">
                  <a:lumMod val="50000"/>
                </a:schemeClr>
              </a:solidFill>
            </a:endParaRPr>
          </a:p>
        </p:txBody>
      </p:sp>
    </p:spTree>
    <p:extLst>
      <p:ext uri="{BB962C8B-B14F-4D97-AF65-F5344CB8AC3E}">
        <p14:creationId xmlns:p14="http://schemas.microsoft.com/office/powerpoint/2010/main" val="2245386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7315200" cy="914400"/>
          </a:xfrm>
        </p:spPr>
        <p:txBody>
          <a:bodyPr/>
          <a:lstStyle/>
          <a:p>
            <a:r>
              <a:rPr lang="en-US" b="1" dirty="0" smtClean="0"/>
              <a:t>Definition of US Saving Bonds</a:t>
            </a:r>
            <a:endParaRPr lang="en-US" b="1" dirty="0"/>
          </a:p>
        </p:txBody>
      </p:sp>
      <p:sp>
        <p:nvSpPr>
          <p:cNvPr id="3" name="Content Placeholder 2"/>
          <p:cNvSpPr>
            <a:spLocks noGrp="1"/>
          </p:cNvSpPr>
          <p:nvPr>
            <p:ph idx="1"/>
          </p:nvPr>
        </p:nvSpPr>
        <p:spPr>
          <a:xfrm>
            <a:off x="76200" y="1066800"/>
            <a:ext cx="7315200" cy="5486400"/>
          </a:xfrm>
        </p:spPr>
        <p:txBody>
          <a:bodyPr>
            <a:normAutofit/>
          </a:bodyPr>
          <a:lstStyle/>
          <a:p>
            <a:r>
              <a:rPr lang="en-US" sz="2400" dirty="0"/>
              <a:t>A U.S. government savings </a:t>
            </a:r>
            <a:r>
              <a:rPr lang="en-US" sz="2400" u="sng" dirty="0" smtClean="0"/>
              <a:t>bond</a:t>
            </a:r>
            <a:r>
              <a:rPr lang="en-US" sz="2400" dirty="0" smtClean="0"/>
              <a:t> </a:t>
            </a:r>
            <a:r>
              <a:rPr lang="en-US" sz="2400" dirty="0"/>
              <a:t>that offers a fixed rate of interest over a fixed period of time. Many people find these bonds attractive because they are not subject to state or local income taxes. These bonds cannot be easily transferred and are non-negotiable</a:t>
            </a:r>
            <a:r>
              <a:rPr lang="en-US" sz="2400" dirty="0" smtClean="0"/>
              <a:t>.</a:t>
            </a:r>
          </a:p>
          <a:p>
            <a:endParaRPr lang="en-US" sz="2400" dirty="0" smtClean="0"/>
          </a:p>
          <a:p>
            <a:r>
              <a:rPr lang="en-US" sz="2400" dirty="0"/>
              <a:t>U.S. savings bonds are one of the safest types of investments because they are endorsed by the federal government and, therefore, are virtually risk free. Although these bonds do not earn much interest compared to the </a:t>
            </a:r>
            <a:r>
              <a:rPr lang="en-US" sz="2400" dirty="0" smtClean="0"/>
              <a:t>stock market, </a:t>
            </a:r>
            <a:r>
              <a:rPr lang="en-US" sz="2400" dirty="0"/>
              <a:t>they do offer a less volatile source of income.</a:t>
            </a:r>
          </a:p>
        </p:txBody>
      </p:sp>
    </p:spTree>
    <p:extLst>
      <p:ext uri="{BB962C8B-B14F-4D97-AF65-F5344CB8AC3E}">
        <p14:creationId xmlns:p14="http://schemas.microsoft.com/office/powerpoint/2010/main" val="288920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6400800" cy="914400"/>
          </a:xfrm>
        </p:spPr>
        <p:txBody>
          <a:bodyPr/>
          <a:lstStyle/>
          <a:p>
            <a:r>
              <a:rPr lang="en-US" b="1" dirty="0" smtClean="0"/>
              <a:t>What are Notes Receivable</a:t>
            </a:r>
            <a:endParaRPr lang="en-US" b="1" dirty="0"/>
          </a:p>
        </p:txBody>
      </p:sp>
      <p:sp>
        <p:nvSpPr>
          <p:cNvPr id="3" name="Content Placeholder 2"/>
          <p:cNvSpPr>
            <a:spLocks noGrp="1"/>
          </p:cNvSpPr>
          <p:nvPr>
            <p:ph idx="1"/>
          </p:nvPr>
        </p:nvSpPr>
        <p:spPr>
          <a:xfrm>
            <a:off x="228600" y="1611297"/>
            <a:ext cx="6934201" cy="4484703"/>
          </a:xfrm>
        </p:spPr>
        <p:txBody>
          <a:bodyPr>
            <a:normAutofit/>
          </a:bodyPr>
          <a:lstStyle/>
          <a:p>
            <a:r>
              <a:rPr lang="en-US" sz="2800" dirty="0"/>
              <a:t>An asset representing the right to receive the principal amount contained in a written promissory note. Principal that is to be received within one year of the balance sheet date is reported as a current asset. Any portion of the notes receivable that is not due within one year of the balance sheet date is reported as a long term asset.</a:t>
            </a:r>
          </a:p>
        </p:txBody>
      </p:sp>
    </p:spTree>
    <p:extLst>
      <p:ext uri="{BB962C8B-B14F-4D97-AF65-F5344CB8AC3E}">
        <p14:creationId xmlns:p14="http://schemas.microsoft.com/office/powerpoint/2010/main" val="3322592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1"/>
            <a:ext cx="6172200" cy="914400"/>
          </a:xfrm>
        </p:spPr>
        <p:txBody>
          <a:bodyPr/>
          <a:lstStyle/>
          <a:p>
            <a:pPr algn="ctr"/>
            <a:r>
              <a:rPr lang="en-US" b="1" dirty="0" smtClean="0"/>
              <a:t>Retirement Plans</a:t>
            </a:r>
            <a:endParaRPr lang="en-US" b="1" dirty="0"/>
          </a:p>
        </p:txBody>
      </p:sp>
      <p:sp>
        <p:nvSpPr>
          <p:cNvPr id="3" name="Content Placeholder 2"/>
          <p:cNvSpPr>
            <a:spLocks noGrp="1"/>
          </p:cNvSpPr>
          <p:nvPr>
            <p:ph idx="1"/>
          </p:nvPr>
        </p:nvSpPr>
        <p:spPr>
          <a:xfrm>
            <a:off x="304800" y="1463039"/>
            <a:ext cx="7315200" cy="4328161"/>
          </a:xfrm>
        </p:spPr>
        <p:txBody>
          <a:bodyPr>
            <a:normAutofit lnSpcReduction="10000"/>
          </a:bodyPr>
          <a:lstStyle/>
          <a:p>
            <a:r>
              <a:rPr lang="en-US" sz="2800" dirty="0"/>
              <a:t>The process of determining retirement income goals and the actions and decisions necessary to achieve those goals</a:t>
            </a:r>
            <a:r>
              <a:rPr lang="en-US" sz="2800" dirty="0" smtClean="0"/>
              <a:t>.  </a:t>
            </a:r>
            <a:r>
              <a:rPr lang="en-US" sz="2800" dirty="0"/>
              <a:t>Retirement planning includes identifying sources of income, estimating expenses, implementing a savings program and managing assets</a:t>
            </a:r>
            <a:r>
              <a:rPr lang="en-US" sz="2800" dirty="0" smtClean="0"/>
              <a:t>.  </a:t>
            </a:r>
            <a:r>
              <a:rPr lang="en-US" sz="2800" dirty="0"/>
              <a:t>Future cash flows are estimated to determine if the retirement income goal will be achieved.</a:t>
            </a:r>
          </a:p>
        </p:txBody>
      </p:sp>
    </p:spTree>
    <p:extLst>
      <p:ext uri="{BB962C8B-B14F-4D97-AF65-F5344CB8AC3E}">
        <p14:creationId xmlns:p14="http://schemas.microsoft.com/office/powerpoint/2010/main" val="2586624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6858000" cy="4038600"/>
          </a:xfrm>
        </p:spPr>
        <p:txBody>
          <a:bodyPr>
            <a:noAutofit/>
          </a:bodyPr>
          <a:lstStyle/>
          <a:p>
            <a:r>
              <a:rPr lang="en-US" sz="2400" dirty="0"/>
              <a:t>In the simplest sense</a:t>
            </a:r>
            <a:r>
              <a:rPr lang="en-US" sz="2400" dirty="0" smtClean="0"/>
              <a:t>, retirement planning </a:t>
            </a:r>
            <a:r>
              <a:rPr lang="en-US" sz="2400" dirty="0"/>
              <a:t>is the planning one does to be prepared for life after paid work ends, not just financially but in all aspects of life</a:t>
            </a:r>
            <a:r>
              <a:rPr lang="en-US" sz="2400" dirty="0" smtClean="0"/>
              <a:t>.  </a:t>
            </a:r>
            <a:r>
              <a:rPr lang="en-US" sz="2400" dirty="0"/>
              <a:t>The non-financial aspects include such lifestyle choices as how to spend time in retirement, where to live, when to completely quit working, etc. </a:t>
            </a:r>
            <a:r>
              <a:rPr lang="en-US" sz="2400" dirty="0" smtClean="0"/>
              <a:t> A </a:t>
            </a:r>
            <a:r>
              <a:rPr lang="en-US" sz="2400" dirty="0"/>
              <a:t>holistic approach to retirement planning considers all of these areas.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26921909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90600"/>
            <a:ext cx="6172200" cy="4524315"/>
          </a:xfrm>
          <a:prstGeom prst="rect">
            <a:avLst/>
          </a:prstGeom>
        </p:spPr>
        <p:txBody>
          <a:bodyPr wrap="square">
            <a:spAutoFit/>
          </a:bodyPr>
          <a:lstStyle/>
          <a:p>
            <a:r>
              <a:rPr lang="en-US" sz="2400" dirty="0"/>
              <a:t>The emphasis one puts on retirement planning changes throughout different life stages. Early in a person's working life, retirement planning is about setting aside enough money for retirement. During the middle of an individual's career, it might also include setting specific income or asset targets and taking the steps to achieve them. In the few years leading up to retirement, financial assets are more or less determined, and so the emphasis changes to non-financial, lifestyle </a:t>
            </a:r>
            <a:r>
              <a:rPr lang="en-US" sz="2400" dirty="0" smtClean="0"/>
              <a:t>aspects.</a:t>
            </a:r>
            <a:endParaRPr lang="en-US" sz="2400" dirty="0"/>
          </a:p>
        </p:txBody>
      </p:sp>
    </p:spTree>
    <p:extLst>
      <p:ext uri="{BB962C8B-B14F-4D97-AF65-F5344CB8AC3E}">
        <p14:creationId xmlns:p14="http://schemas.microsoft.com/office/powerpoint/2010/main" val="13670130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7467600" cy="5257800"/>
          </a:xfrm>
        </p:spPr>
        <p:txBody>
          <a:bodyPr>
            <a:normAutofit lnSpcReduction="10000"/>
          </a:bodyPr>
          <a:lstStyle/>
          <a:p>
            <a:pPr marL="0" indent="0">
              <a:buNone/>
            </a:pPr>
            <a:r>
              <a:rPr lang="en-US" sz="3000" b="1" dirty="0">
                <a:solidFill>
                  <a:schemeClr val="accent1"/>
                </a:solidFill>
              </a:rPr>
              <a:t>Types of Retirement Plans</a:t>
            </a:r>
          </a:p>
          <a:p>
            <a:pPr>
              <a:lnSpc>
                <a:spcPct val="110000"/>
              </a:lnSpc>
              <a:spcBef>
                <a:spcPts val="1200"/>
              </a:spcBef>
            </a:pPr>
            <a:r>
              <a:rPr lang="en-US" sz="2600" dirty="0">
                <a:hlinkClick r:id="rId2" action="ppaction://hlinkfile"/>
              </a:rPr>
              <a:t>Individual Retirement Arrangements (IRAs</a:t>
            </a:r>
            <a:r>
              <a:rPr lang="en-US" sz="2600" dirty="0" smtClean="0">
                <a:hlinkClick r:id="rId2" action="ppaction://hlinkfile"/>
              </a:rPr>
              <a:t>) </a:t>
            </a:r>
            <a:r>
              <a:rPr lang="en-US" sz="2600" dirty="0">
                <a:hlinkClick r:id="rId2" action="ppaction://hlinkfile"/>
              </a:rPr>
              <a:t/>
            </a:r>
            <a:br>
              <a:rPr lang="en-US" sz="2600" dirty="0">
                <a:hlinkClick r:id="rId2" action="ppaction://hlinkfile"/>
              </a:rPr>
            </a:br>
            <a:r>
              <a:rPr lang="en-US" sz="2600" dirty="0">
                <a:hlinkClick r:id="rId3" action="ppaction://hlinkfile"/>
              </a:rPr>
              <a:t>Roth IRAs</a:t>
            </a:r>
            <a:endParaRPr lang="en-US" sz="2600" dirty="0"/>
          </a:p>
          <a:p>
            <a:r>
              <a:rPr lang="en-US" sz="2600" dirty="0">
                <a:hlinkClick r:id="rId4" action="ppaction://hlinkfile"/>
              </a:rPr>
              <a:t>401(k) Plans</a:t>
            </a:r>
            <a:r>
              <a:rPr lang="en-US" sz="2600" dirty="0"/>
              <a:t/>
            </a:r>
            <a:br>
              <a:rPr lang="en-US" sz="2600" dirty="0"/>
            </a:br>
            <a:r>
              <a:rPr lang="en-US" sz="2600" dirty="0">
                <a:hlinkClick r:id="rId5" action="ppaction://hlinkfile"/>
              </a:rPr>
              <a:t>403(b) Plans</a:t>
            </a:r>
            <a:endParaRPr lang="en-US" sz="2600" dirty="0"/>
          </a:p>
          <a:p>
            <a:r>
              <a:rPr lang="en-US" sz="2600" dirty="0">
                <a:hlinkClick r:id="rId6" action="ppaction://hlinkfile"/>
              </a:rPr>
              <a:t>SIMPLE IRA Plans</a:t>
            </a:r>
            <a:r>
              <a:rPr lang="en-US" sz="2600" dirty="0"/>
              <a:t> (Savings Incentive Match Plans for Employees)</a:t>
            </a:r>
            <a:br>
              <a:rPr lang="en-US" sz="2600" dirty="0"/>
            </a:br>
            <a:r>
              <a:rPr lang="en-US" sz="2600" dirty="0">
                <a:hlinkClick r:id="rId7" action="ppaction://hlinkfile"/>
              </a:rPr>
              <a:t>SEP Plans</a:t>
            </a:r>
            <a:r>
              <a:rPr lang="en-US" sz="2600" dirty="0"/>
              <a:t> (Simplified Employee Pension)</a:t>
            </a:r>
            <a:br>
              <a:rPr lang="en-US" sz="2600" dirty="0"/>
            </a:br>
            <a:r>
              <a:rPr lang="en-US" sz="2600" dirty="0">
                <a:hlinkClick r:id="rId8" action="ppaction://hlinkfile"/>
              </a:rPr>
              <a:t>SARSEP Plans</a:t>
            </a:r>
            <a:r>
              <a:rPr lang="en-US" sz="2600" dirty="0"/>
              <a:t> (Salary Reduction Simplified Employee Pension)</a:t>
            </a:r>
            <a:br>
              <a:rPr lang="en-US" sz="2600" dirty="0"/>
            </a:br>
            <a:r>
              <a:rPr lang="en-US" sz="2600" dirty="0">
                <a:hlinkClick r:id="rId9" action="ppaction://hlinkfile"/>
              </a:rPr>
              <a:t>Payroll Deduction IRAs</a:t>
            </a:r>
            <a:r>
              <a:rPr lang="en-US" sz="2600" dirty="0"/>
              <a:t/>
            </a:r>
            <a:br>
              <a:rPr lang="en-US" sz="2600" dirty="0"/>
            </a:br>
            <a:r>
              <a:rPr lang="en-US" sz="2600" dirty="0"/>
              <a:t/>
            </a:r>
            <a:br>
              <a:rPr lang="en-US" sz="2600" dirty="0"/>
            </a:br>
            <a:endParaRPr lang="en-US" dirty="0"/>
          </a:p>
        </p:txBody>
      </p:sp>
    </p:spTree>
    <p:extLst>
      <p:ext uri="{BB962C8B-B14F-4D97-AF65-F5344CB8AC3E}">
        <p14:creationId xmlns:p14="http://schemas.microsoft.com/office/powerpoint/2010/main" val="3576961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14400"/>
            <a:ext cx="5257800" cy="4385816"/>
          </a:xfrm>
          <a:prstGeom prst="rect">
            <a:avLst/>
          </a:prstGeom>
        </p:spPr>
        <p:txBody>
          <a:bodyPr wrap="square">
            <a:spAutoFit/>
          </a:bodyPr>
          <a:lstStyle/>
          <a:p>
            <a:pPr>
              <a:spcBef>
                <a:spcPts val="1200"/>
              </a:spcBef>
            </a:pPr>
            <a:r>
              <a:rPr lang="en-US" sz="2400" dirty="0">
                <a:hlinkClick r:id="rId2" action="ppaction://hlinkfile"/>
              </a:rPr>
              <a:t>Profit-Sharing Plans</a:t>
            </a:r>
            <a:br>
              <a:rPr lang="en-US" sz="2400" dirty="0">
                <a:hlinkClick r:id="rId2" action="ppaction://hlinkfile"/>
              </a:rPr>
            </a:br>
            <a:r>
              <a:rPr lang="en-US" sz="2400" dirty="0">
                <a:hlinkClick r:id="rId3" action="ppaction://hlinkfile"/>
              </a:rPr>
              <a:t>Defined Benefit Plans</a:t>
            </a:r>
            <a:r>
              <a:rPr lang="en-US" sz="2400" dirty="0"/>
              <a:t/>
            </a:r>
            <a:br>
              <a:rPr lang="en-US" sz="2400" dirty="0"/>
            </a:br>
            <a:r>
              <a:rPr lang="en-US" sz="2400" dirty="0">
                <a:hlinkClick r:id="rId4" action="ppaction://hlinkfile"/>
              </a:rPr>
              <a:t>Money Purchase Plans</a:t>
            </a:r>
            <a:r>
              <a:rPr lang="en-US" sz="2400" dirty="0"/>
              <a:t/>
            </a:r>
            <a:br>
              <a:rPr lang="en-US" sz="2400" dirty="0"/>
            </a:br>
            <a:r>
              <a:rPr lang="en-US" sz="2400" dirty="0">
                <a:hlinkClick r:id="rId5" action="ppaction://hlinkfile"/>
              </a:rPr>
              <a:t>Employee Stock Ownership Plans (ESOPs)</a:t>
            </a:r>
          </a:p>
          <a:p>
            <a:pPr marL="342900" indent="-342900">
              <a:spcBef>
                <a:spcPts val="1800"/>
              </a:spcBef>
              <a:buClr>
                <a:schemeClr val="accent1"/>
              </a:buClr>
              <a:buSzPct val="80000"/>
              <a:buFont typeface="Webdings" panose="05030102010509060703" pitchFamily="18" charset="2"/>
              <a:buChar char=""/>
            </a:pPr>
            <a:r>
              <a:rPr lang="en-US" sz="2400" dirty="0">
                <a:hlinkClick r:id="rId6" action="ppaction://hlinkfile" tooltip="Governmental Plans&lt;br /&gt; "/>
              </a:rPr>
              <a:t>Governmental Plans</a:t>
            </a:r>
            <a:br>
              <a:rPr lang="en-US" sz="2400" dirty="0">
                <a:hlinkClick r:id="rId6" action="ppaction://hlinkfile" tooltip="Governmental Plans&lt;br /&gt; "/>
              </a:rPr>
            </a:br>
            <a:r>
              <a:rPr lang="en-US" sz="2400" dirty="0"/>
              <a:t/>
            </a:r>
            <a:br>
              <a:rPr lang="en-US" sz="2400" dirty="0"/>
            </a:br>
            <a:r>
              <a:rPr lang="en-US" sz="2400" dirty="0">
                <a:hlinkClick r:id="rId7" action="ppaction://hlinkfile"/>
              </a:rPr>
              <a:t>457 Plans</a:t>
            </a:r>
            <a:r>
              <a:rPr lang="en-US" sz="2400" dirty="0"/>
              <a:t/>
            </a:r>
            <a:br>
              <a:rPr lang="en-US" sz="2400" dirty="0"/>
            </a:br>
            <a:r>
              <a:rPr lang="en-US" sz="2400" dirty="0">
                <a:hlinkClick r:id="rId8" action="ppaction://hlinkfile"/>
              </a:rPr>
              <a:t>409A Nonqualified Deferred Compensation Plans</a:t>
            </a:r>
            <a:endParaRPr lang="en-US" sz="2400" dirty="0"/>
          </a:p>
          <a:p>
            <a:endParaRPr lang="en-US" sz="2400" dirty="0"/>
          </a:p>
        </p:txBody>
      </p:sp>
    </p:spTree>
    <p:extLst>
      <p:ext uri="{BB962C8B-B14F-4D97-AF65-F5344CB8AC3E}">
        <p14:creationId xmlns:p14="http://schemas.microsoft.com/office/powerpoint/2010/main" val="3623332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66" y="990600"/>
            <a:ext cx="6934200" cy="762000"/>
          </a:xfrm>
        </p:spPr>
        <p:txBody>
          <a:bodyPr/>
          <a:lstStyle/>
          <a:p>
            <a:pPr algn="ctr"/>
            <a:r>
              <a:rPr lang="en-US" b="1" dirty="0" smtClean="0"/>
              <a:t>Life Insurance</a:t>
            </a:r>
            <a:endParaRPr lang="en-US" b="1" dirty="0"/>
          </a:p>
        </p:txBody>
      </p:sp>
      <p:sp>
        <p:nvSpPr>
          <p:cNvPr id="3" name="Content Placeholder 2"/>
          <p:cNvSpPr>
            <a:spLocks noGrp="1"/>
          </p:cNvSpPr>
          <p:nvPr>
            <p:ph idx="1"/>
          </p:nvPr>
        </p:nvSpPr>
        <p:spPr>
          <a:xfrm>
            <a:off x="152400" y="1524000"/>
            <a:ext cx="8763000" cy="5181600"/>
          </a:xfrm>
        </p:spPr>
        <p:txBody>
          <a:bodyPr/>
          <a:lstStyle/>
          <a:p>
            <a:endParaRPr lang="en-US" dirty="0" smtClean="0"/>
          </a:p>
          <a:p>
            <a:endParaRPr lang="en-US" dirty="0"/>
          </a:p>
        </p:txBody>
      </p:sp>
      <p:sp>
        <p:nvSpPr>
          <p:cNvPr id="5" name="Rectangle 4"/>
          <p:cNvSpPr/>
          <p:nvPr/>
        </p:nvSpPr>
        <p:spPr>
          <a:xfrm>
            <a:off x="533400" y="1828800"/>
            <a:ext cx="7162800" cy="3416320"/>
          </a:xfrm>
          <a:prstGeom prst="rect">
            <a:avLst/>
          </a:prstGeom>
        </p:spPr>
        <p:txBody>
          <a:bodyPr wrap="square">
            <a:spAutoFit/>
          </a:bodyPr>
          <a:lstStyle/>
          <a:p>
            <a:r>
              <a:rPr lang="en-US" sz="2400" b="1" dirty="0"/>
              <a:t>Life insurance</a:t>
            </a:r>
            <a:r>
              <a:rPr lang="en-US" sz="2400" dirty="0"/>
              <a:t> is a contract between an insured </a:t>
            </a:r>
            <a:r>
              <a:rPr lang="en-US" sz="2400" dirty="0" smtClean="0"/>
              <a:t>(insurance policy holder) </a:t>
            </a:r>
            <a:r>
              <a:rPr lang="en-US" sz="2400" dirty="0"/>
              <a:t>and an </a:t>
            </a:r>
            <a:r>
              <a:rPr lang="en-US" sz="2400" dirty="0" smtClean="0"/>
              <a:t>Insurer, </a:t>
            </a:r>
            <a:r>
              <a:rPr lang="en-US" sz="2400" dirty="0"/>
              <a:t>where the insurer promises to pay a designated </a:t>
            </a:r>
            <a:r>
              <a:rPr lang="en-US" sz="2400" dirty="0" smtClean="0"/>
              <a:t>beneficiary </a:t>
            </a:r>
            <a:r>
              <a:rPr lang="en-US" sz="2400" dirty="0"/>
              <a:t>a sum of money (the "benefits") upon the death of the insured person. </a:t>
            </a:r>
            <a:r>
              <a:rPr lang="en-US" sz="2400" dirty="0" smtClean="0"/>
              <a:t>The </a:t>
            </a:r>
            <a:r>
              <a:rPr lang="en-US" sz="2400" dirty="0"/>
              <a:t>policy holder typically pays a premium, either regularly or as a lump sum. </a:t>
            </a:r>
            <a:endParaRPr lang="en-US" sz="2400" dirty="0" smtClean="0"/>
          </a:p>
          <a:p>
            <a:endParaRPr lang="en-US" sz="2400" dirty="0"/>
          </a:p>
          <a:p>
            <a:endParaRPr lang="en-US" sz="2400" dirty="0"/>
          </a:p>
        </p:txBody>
      </p:sp>
    </p:spTree>
    <p:extLst>
      <p:ext uri="{BB962C8B-B14F-4D97-AF65-F5344CB8AC3E}">
        <p14:creationId xmlns:p14="http://schemas.microsoft.com/office/powerpoint/2010/main" val="20836852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600200"/>
            <a:ext cx="6477000" cy="2677656"/>
          </a:xfrm>
          <a:prstGeom prst="rect">
            <a:avLst/>
          </a:prstGeom>
        </p:spPr>
        <p:txBody>
          <a:bodyPr wrap="square">
            <a:spAutoFit/>
          </a:bodyPr>
          <a:lstStyle/>
          <a:p>
            <a:r>
              <a:rPr lang="en-US" sz="2400" dirty="0"/>
              <a:t>Life policies are legal contracts and the terms of the contract describe the limitations of the insured events. Specific exclusions are often written into the contract to limit the liability of the insurer; common examples are claims relating to suicide, fraud, war, riot and civil commotion.</a:t>
            </a:r>
          </a:p>
        </p:txBody>
      </p:sp>
    </p:spTree>
    <p:extLst>
      <p:ext uri="{BB962C8B-B14F-4D97-AF65-F5344CB8AC3E}">
        <p14:creationId xmlns:p14="http://schemas.microsoft.com/office/powerpoint/2010/main" val="252094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762000"/>
            <a:ext cx="6172200" cy="4308872"/>
          </a:xfrm>
          <a:prstGeom prst="rect">
            <a:avLst/>
          </a:prstGeom>
        </p:spPr>
        <p:txBody>
          <a:bodyPr wrap="square">
            <a:spAutoFit/>
          </a:bodyPr>
          <a:lstStyle/>
          <a:p>
            <a:r>
              <a:rPr lang="en-US" sz="2400" dirty="0"/>
              <a:t>Life-based contracts tend to fall into two major categories:</a:t>
            </a:r>
          </a:p>
          <a:p>
            <a:pPr>
              <a:spcBef>
                <a:spcPts val="1200"/>
              </a:spcBef>
            </a:pPr>
            <a:r>
              <a:rPr lang="en-US" sz="2400" dirty="0"/>
              <a:t>Protection policies – designed to provide a benefit in the event of specified event, typically a lump sum payment. A common form of this design is </a:t>
            </a:r>
            <a:r>
              <a:rPr lang="en-US" sz="2400" b="1" dirty="0"/>
              <a:t>term insurance. </a:t>
            </a:r>
          </a:p>
          <a:p>
            <a:r>
              <a:rPr lang="en-US" sz="2400" b="1" dirty="0"/>
              <a:t>Investment</a:t>
            </a:r>
            <a:r>
              <a:rPr lang="en-US" sz="2400" dirty="0"/>
              <a:t> policies – where the main objective is to facilitate the growth of capital by regular or single premiums. Common forms (in the US) are </a:t>
            </a:r>
            <a:r>
              <a:rPr lang="en-US" sz="2400" b="1" u="sng" dirty="0"/>
              <a:t>whole life, universal life</a:t>
            </a:r>
            <a:r>
              <a:rPr lang="en-US" sz="2400" dirty="0"/>
              <a:t> and </a:t>
            </a:r>
            <a:r>
              <a:rPr lang="en-US" sz="2400" b="1" u="sng" dirty="0"/>
              <a:t>variable life policies</a:t>
            </a:r>
            <a:r>
              <a:rPr lang="en-US" sz="2400" u="sng" dirty="0"/>
              <a:t>.</a:t>
            </a:r>
            <a:endParaRPr lang="en-US" sz="2400" u="sng" dirty="0"/>
          </a:p>
        </p:txBody>
      </p:sp>
    </p:spTree>
    <p:extLst>
      <p:ext uri="{BB962C8B-B14F-4D97-AF65-F5344CB8AC3E}">
        <p14:creationId xmlns:p14="http://schemas.microsoft.com/office/powerpoint/2010/main" val="3262524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7391400" cy="838200"/>
          </a:xfrm>
        </p:spPr>
        <p:txBody>
          <a:bodyPr>
            <a:normAutofit/>
          </a:bodyPr>
          <a:lstStyle/>
          <a:p>
            <a:r>
              <a:rPr lang="en-US" sz="3200" b="1" dirty="0" smtClean="0"/>
              <a:t>U.S</a:t>
            </a:r>
            <a:r>
              <a:rPr lang="en-US" sz="3200" b="1" dirty="0"/>
              <a:t>. </a:t>
            </a:r>
            <a:r>
              <a:rPr lang="en-US" sz="3200" b="1" dirty="0" smtClean="0"/>
              <a:t>Government </a:t>
            </a:r>
            <a:r>
              <a:rPr lang="en-US" sz="3200" b="1" dirty="0"/>
              <a:t>Treasury bills</a:t>
            </a:r>
          </a:p>
        </p:txBody>
      </p:sp>
      <p:sp>
        <p:nvSpPr>
          <p:cNvPr id="3" name="Content Placeholder 2"/>
          <p:cNvSpPr>
            <a:spLocks noGrp="1"/>
          </p:cNvSpPr>
          <p:nvPr>
            <p:ph idx="1"/>
          </p:nvPr>
        </p:nvSpPr>
        <p:spPr>
          <a:xfrm>
            <a:off x="152401" y="1752600"/>
            <a:ext cx="7543800" cy="3200400"/>
          </a:xfrm>
        </p:spPr>
        <p:txBody>
          <a:bodyPr>
            <a:noAutofit/>
          </a:bodyPr>
          <a:lstStyle/>
          <a:p>
            <a:pPr>
              <a:spcBef>
                <a:spcPts val="2400"/>
              </a:spcBef>
              <a:spcAft>
                <a:spcPts val="1200"/>
              </a:spcAft>
            </a:pPr>
            <a:r>
              <a:rPr lang="en-US" sz="2400" dirty="0"/>
              <a:t>A short-term debt obligation backed by the U.S. government with a maturity of less than one year. T-bills are sold in denominations of $1,000 up to a maximum purchase of $5 million and commonly have maturities of one month (four weeks), three months (13 weeks) or six months (26 weeks).</a:t>
            </a:r>
            <a:br>
              <a:rPr lang="en-US" sz="2400" dirty="0"/>
            </a:br>
            <a:r>
              <a:rPr lang="en-US" sz="2400" u="sng" dirty="0" smtClean="0"/>
              <a:t>United </a:t>
            </a:r>
            <a:r>
              <a:rPr lang="en-US" sz="2400" u="sng" dirty="0" smtClean="0"/>
              <a:t>States Government Debt?</a:t>
            </a:r>
            <a:endParaRPr lang="en-US" sz="2400" u="sng" dirty="0"/>
          </a:p>
        </p:txBody>
      </p:sp>
    </p:spTree>
    <p:extLst>
      <p:ext uri="{BB962C8B-B14F-4D97-AF65-F5344CB8AC3E}">
        <p14:creationId xmlns:p14="http://schemas.microsoft.com/office/powerpoint/2010/main" val="2992412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6934200" cy="838200"/>
          </a:xfrm>
        </p:spPr>
        <p:txBody>
          <a:bodyPr/>
          <a:lstStyle/>
          <a:p>
            <a:pPr algn="ctr"/>
            <a:r>
              <a:rPr lang="en-US" b="1" dirty="0" smtClean="0"/>
              <a:t>Business Interest </a:t>
            </a:r>
            <a:endParaRPr lang="en-US" b="1" dirty="0"/>
          </a:p>
        </p:txBody>
      </p:sp>
      <p:sp>
        <p:nvSpPr>
          <p:cNvPr id="3" name="Content Placeholder 2"/>
          <p:cNvSpPr>
            <a:spLocks noGrp="1"/>
          </p:cNvSpPr>
          <p:nvPr>
            <p:ph idx="1"/>
          </p:nvPr>
        </p:nvSpPr>
        <p:spPr>
          <a:xfrm>
            <a:off x="685800" y="1676400"/>
            <a:ext cx="6347714" cy="3880773"/>
          </a:xfrm>
        </p:spPr>
        <p:txBody>
          <a:bodyPr>
            <a:normAutofit lnSpcReduction="10000"/>
          </a:bodyPr>
          <a:lstStyle/>
          <a:p>
            <a:r>
              <a:rPr lang="en-US" sz="2800" dirty="0" smtClean="0"/>
              <a:t>Sole Proprietorships</a:t>
            </a:r>
          </a:p>
          <a:p>
            <a:r>
              <a:rPr lang="en-US" sz="2800" dirty="0" smtClean="0"/>
              <a:t>Partnership</a:t>
            </a:r>
          </a:p>
          <a:p>
            <a:r>
              <a:rPr lang="en-US" sz="2800" dirty="0" smtClean="0"/>
              <a:t>Buy/Sell Agreement(s)</a:t>
            </a:r>
          </a:p>
          <a:p>
            <a:r>
              <a:rPr lang="en-US" sz="2800" dirty="0" smtClean="0"/>
              <a:t>Corporation</a:t>
            </a:r>
          </a:p>
          <a:p>
            <a:pPr lvl="2"/>
            <a:r>
              <a:rPr lang="en-US" sz="2400" dirty="0" smtClean="0"/>
              <a:t>C Corporation</a:t>
            </a:r>
          </a:p>
          <a:p>
            <a:pPr lvl="2"/>
            <a:r>
              <a:rPr lang="en-US" sz="2400" dirty="0" smtClean="0"/>
              <a:t>S Corporation</a:t>
            </a:r>
          </a:p>
          <a:p>
            <a:pPr lvl="2"/>
            <a:r>
              <a:rPr lang="en-US" sz="2400" dirty="0" smtClean="0"/>
              <a:t>Professional Association</a:t>
            </a:r>
          </a:p>
          <a:p>
            <a:pPr lvl="2"/>
            <a:r>
              <a:rPr lang="en-US" sz="2400" dirty="0" smtClean="0"/>
              <a:t>LLP – Limited Liability Profession</a:t>
            </a:r>
          </a:p>
        </p:txBody>
      </p:sp>
    </p:spTree>
    <p:extLst>
      <p:ext uri="{BB962C8B-B14F-4D97-AF65-F5344CB8AC3E}">
        <p14:creationId xmlns:p14="http://schemas.microsoft.com/office/powerpoint/2010/main" val="182675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7086600" cy="914400"/>
          </a:xfrm>
        </p:spPr>
        <p:txBody>
          <a:bodyPr/>
          <a:lstStyle/>
          <a:p>
            <a:r>
              <a:rPr lang="en-US" b="1" dirty="0" smtClean="0"/>
              <a:t>Sole Proprietorships  </a:t>
            </a:r>
            <a:endParaRPr lang="en-US" b="1" dirty="0"/>
          </a:p>
        </p:txBody>
      </p:sp>
      <p:sp>
        <p:nvSpPr>
          <p:cNvPr id="3" name="Content Placeholder 2"/>
          <p:cNvSpPr>
            <a:spLocks noGrp="1"/>
          </p:cNvSpPr>
          <p:nvPr>
            <p:ph idx="1"/>
          </p:nvPr>
        </p:nvSpPr>
        <p:spPr>
          <a:xfrm>
            <a:off x="228600" y="990600"/>
            <a:ext cx="7086600" cy="5333999"/>
          </a:xfrm>
        </p:spPr>
        <p:txBody>
          <a:bodyPr>
            <a:noAutofit/>
          </a:bodyPr>
          <a:lstStyle/>
          <a:p>
            <a:r>
              <a:rPr lang="en-US" sz="2400" dirty="0"/>
              <a:t>The sole proprietor is an unincorporated business with one owner who pays personal income tax on profits from the business. With little government regulation, they are the simplest business to set up or take apart, making them popular among individual self contractors or </a:t>
            </a:r>
            <a:r>
              <a:rPr lang="en-US" sz="2400" u="sng" dirty="0">
                <a:hlinkClick r:id="" action="ppaction://hlinkfile"/>
              </a:rPr>
              <a:t>business owners</a:t>
            </a:r>
            <a:r>
              <a:rPr lang="en-US" sz="2400" dirty="0"/>
              <a:t>.</a:t>
            </a:r>
            <a:br>
              <a:rPr lang="en-US" sz="2400" dirty="0"/>
            </a:br>
            <a:r>
              <a:rPr lang="en-US" sz="2400" dirty="0"/>
              <a:t/>
            </a:r>
            <a:br>
              <a:rPr lang="en-US" sz="2400" dirty="0"/>
            </a:br>
            <a:r>
              <a:rPr lang="en-US" sz="2400" dirty="0"/>
              <a:t>Many sole proprietors do business under their own names because creating a separate business or trade name isn't necessary. </a:t>
            </a:r>
            <a:br>
              <a:rPr lang="en-US" sz="2400" dirty="0"/>
            </a:br>
            <a:r>
              <a:rPr lang="en-US" sz="2400" dirty="0"/>
              <a:t/>
            </a:r>
            <a:br>
              <a:rPr lang="en-US" sz="2400" dirty="0"/>
            </a:br>
            <a:r>
              <a:rPr lang="en-US" sz="2400" dirty="0"/>
              <a:t>Sole proprietorship is also known as "proprietorship".</a:t>
            </a:r>
          </a:p>
        </p:txBody>
      </p:sp>
    </p:spTree>
    <p:extLst>
      <p:ext uri="{BB962C8B-B14F-4D97-AF65-F5344CB8AC3E}">
        <p14:creationId xmlns:p14="http://schemas.microsoft.com/office/powerpoint/2010/main" val="437609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7162800" cy="4190999"/>
          </a:xfrm>
        </p:spPr>
        <p:txBody>
          <a:bodyPr>
            <a:noAutofit/>
          </a:bodyPr>
          <a:lstStyle/>
          <a:p>
            <a:endParaRPr lang="en-US" sz="2400" b="1" dirty="0"/>
          </a:p>
          <a:p>
            <a:pPr>
              <a:lnSpc>
                <a:spcPct val="110000"/>
              </a:lnSpc>
              <a:spcBef>
                <a:spcPts val="0"/>
              </a:spcBef>
            </a:pPr>
            <a:r>
              <a:rPr lang="en-US" sz="2400" dirty="0"/>
              <a:t>There is no separate legal entity created by a sole proprietorship, unlike </a:t>
            </a:r>
            <a:r>
              <a:rPr lang="en-US" sz="2400" u="sng" dirty="0">
                <a:hlinkClick r:id="" action="ppaction://hlinkfile"/>
              </a:rPr>
              <a:t>corporations</a:t>
            </a:r>
            <a:r>
              <a:rPr lang="en-US" sz="2400" dirty="0"/>
              <a:t> and limited partnerships. </a:t>
            </a:r>
            <a:r>
              <a:rPr lang="en-US" sz="2400" dirty="0" smtClean="0"/>
              <a:t> Consequently</a:t>
            </a:r>
            <a:r>
              <a:rPr lang="en-US" sz="2400" dirty="0"/>
              <a:t>, the sole proprietor is not safe from liabilities incurred by the entity. </a:t>
            </a:r>
            <a:r>
              <a:rPr lang="en-US" sz="2400" dirty="0" smtClean="0"/>
              <a:t> The </a:t>
            </a:r>
            <a:r>
              <a:rPr lang="en-US" sz="2400" dirty="0"/>
              <a:t>debts of the sole proprietorship are also the debts of the owner. However, all profits flow directly to the owner of a sole proprietorship.</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2745506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752600"/>
            <a:ext cx="6553200" cy="3342453"/>
          </a:xfrm>
          <a:prstGeom prst="rect">
            <a:avLst/>
          </a:prstGeom>
        </p:spPr>
        <p:txBody>
          <a:bodyPr wrap="square">
            <a:spAutoFit/>
          </a:bodyPr>
          <a:lstStyle/>
          <a:p>
            <a:pPr>
              <a:lnSpc>
                <a:spcPct val="110000"/>
              </a:lnSpc>
              <a:spcBef>
                <a:spcPts val="0"/>
              </a:spcBef>
            </a:pPr>
            <a:r>
              <a:rPr lang="en-US" sz="2400" dirty="0"/>
              <a:t>The benefit of the sole proprietorship is the tax advantage.  The disadvantage of a sole proprietorship is obtaining capital funding, specifically through established channels, such as equity (selling shares) and obtaining bank loans or </a:t>
            </a:r>
            <a:r>
              <a:rPr lang="en-US" sz="2400" u="sng" dirty="0">
                <a:hlinkClick r:id="" action="ppaction://hlinkfile"/>
              </a:rPr>
              <a:t>lines of credit</a:t>
            </a:r>
            <a:r>
              <a:rPr lang="en-US" sz="2400" dirty="0"/>
              <a:t>.  As a business grows it often transitions to a limited liability company (LLC) or S </a:t>
            </a:r>
            <a:r>
              <a:rPr lang="en-US" sz="2400" dirty="0" smtClean="0"/>
              <a:t>corporation.</a:t>
            </a:r>
            <a:endParaRPr lang="en-US" sz="2400" dirty="0"/>
          </a:p>
        </p:txBody>
      </p:sp>
    </p:spTree>
    <p:extLst>
      <p:ext uri="{BB962C8B-B14F-4D97-AF65-F5344CB8AC3E}">
        <p14:creationId xmlns:p14="http://schemas.microsoft.com/office/powerpoint/2010/main" val="14953796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7010400" cy="838200"/>
          </a:xfrm>
        </p:spPr>
        <p:txBody>
          <a:bodyPr/>
          <a:lstStyle/>
          <a:p>
            <a:pPr algn="ctr"/>
            <a:r>
              <a:rPr lang="en-US" b="1" dirty="0" smtClean="0"/>
              <a:t>Partnerships</a:t>
            </a:r>
            <a:endParaRPr lang="en-US" b="1" dirty="0"/>
          </a:p>
        </p:txBody>
      </p:sp>
      <p:sp>
        <p:nvSpPr>
          <p:cNvPr id="3" name="Content Placeholder 2"/>
          <p:cNvSpPr>
            <a:spLocks noGrp="1"/>
          </p:cNvSpPr>
          <p:nvPr>
            <p:ph idx="1"/>
          </p:nvPr>
        </p:nvSpPr>
        <p:spPr>
          <a:xfrm>
            <a:off x="304800" y="1143000"/>
            <a:ext cx="7315200" cy="4648200"/>
          </a:xfrm>
        </p:spPr>
        <p:txBody>
          <a:bodyPr>
            <a:noAutofit/>
          </a:bodyPr>
          <a:lstStyle/>
          <a:p>
            <a:r>
              <a:rPr lang="en-US" sz="2800" dirty="0"/>
              <a:t>A </a:t>
            </a:r>
            <a:r>
              <a:rPr lang="en-US" sz="2800" u="sng" dirty="0">
                <a:hlinkClick r:id="" action="ppaction://hlinkfile"/>
              </a:rPr>
              <a:t>business</a:t>
            </a:r>
            <a:r>
              <a:rPr lang="en-US" sz="2800" dirty="0"/>
              <a:t> organization in which two or more individuals manage and operate the business. Both owners are equally and personally liable for the debts from the business</a:t>
            </a:r>
            <a:r>
              <a:rPr lang="en-US" sz="2800" dirty="0" smtClean="0"/>
              <a:t>.</a:t>
            </a:r>
          </a:p>
          <a:p>
            <a:r>
              <a:rPr lang="en-US" sz="2800" dirty="0" smtClean="0"/>
              <a:t>Partnership </a:t>
            </a:r>
            <a:r>
              <a:rPr lang="en-US" sz="2800" dirty="0"/>
              <a:t>doesn't always mean two people. There are many large partnerships who have thousands of partners.</a:t>
            </a:r>
          </a:p>
        </p:txBody>
      </p:sp>
    </p:spTree>
    <p:extLst>
      <p:ext uri="{BB962C8B-B14F-4D97-AF65-F5344CB8AC3E}">
        <p14:creationId xmlns:p14="http://schemas.microsoft.com/office/powerpoint/2010/main" val="27232947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7086600" cy="838200"/>
          </a:xfrm>
        </p:spPr>
        <p:txBody>
          <a:bodyPr/>
          <a:lstStyle/>
          <a:p>
            <a:pPr algn="ctr"/>
            <a:r>
              <a:rPr lang="en-US" b="1" dirty="0" smtClean="0"/>
              <a:t>Corporations</a:t>
            </a:r>
            <a:endParaRPr lang="en-US" b="1" dirty="0"/>
          </a:p>
        </p:txBody>
      </p:sp>
      <p:sp>
        <p:nvSpPr>
          <p:cNvPr id="3" name="Content Placeholder 2"/>
          <p:cNvSpPr>
            <a:spLocks noGrp="1"/>
          </p:cNvSpPr>
          <p:nvPr>
            <p:ph idx="1"/>
          </p:nvPr>
        </p:nvSpPr>
        <p:spPr>
          <a:xfrm>
            <a:off x="304800" y="1600200"/>
            <a:ext cx="7010400" cy="3048000"/>
          </a:xfrm>
        </p:spPr>
        <p:txBody>
          <a:bodyPr>
            <a:noAutofit/>
          </a:bodyPr>
          <a:lstStyle/>
          <a:p>
            <a:r>
              <a:rPr lang="en-US" sz="2400" dirty="0"/>
              <a:t>A legal entity that is separate and distinct from its owners. Corporations enjoy most of the rights and responsibilities that an individual possesses; that is, a corporation has the right to enter into contracts, loan and borrow money, sue and be sued, hire employees, own </a:t>
            </a:r>
            <a:r>
              <a:rPr lang="en-US" sz="2400" u="sng" dirty="0">
                <a:hlinkClick r:id="" action="ppaction://hlinkfile"/>
              </a:rPr>
              <a:t>assets</a:t>
            </a:r>
            <a:r>
              <a:rPr lang="en-US" sz="2400" dirty="0"/>
              <a:t> and pay taxes. </a:t>
            </a:r>
            <a:endParaRPr lang="en-US" sz="2400" dirty="0" smtClean="0"/>
          </a:p>
        </p:txBody>
      </p:sp>
    </p:spTree>
    <p:extLst>
      <p:ext uri="{BB962C8B-B14F-4D97-AF65-F5344CB8AC3E}">
        <p14:creationId xmlns:p14="http://schemas.microsoft.com/office/powerpoint/2010/main" val="17821820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295400"/>
            <a:ext cx="7010400" cy="3046988"/>
          </a:xfrm>
          <a:prstGeom prst="rect">
            <a:avLst/>
          </a:prstGeom>
        </p:spPr>
        <p:txBody>
          <a:bodyPr wrap="square">
            <a:spAutoFit/>
          </a:bodyPr>
          <a:lstStyle/>
          <a:p>
            <a:pPr marL="285750" indent="-285750">
              <a:buClr>
                <a:schemeClr val="accent1"/>
              </a:buClr>
              <a:buFont typeface="Webdings" panose="05030102010509060703" pitchFamily="18" charset="2"/>
              <a:buChar char="4"/>
            </a:pPr>
            <a:r>
              <a:rPr lang="en-US" sz="2400" dirty="0"/>
              <a:t>The most important aspect of a corporation is limited liability. That is, shareholders have the right to participate in the profits, through dividends and/or the appreciation of stock, but are not held personally liable for the company's debts. </a:t>
            </a:r>
            <a:br>
              <a:rPr lang="en-US" sz="2400" dirty="0"/>
            </a:br>
            <a:r>
              <a:rPr lang="en-US" sz="2400" dirty="0"/>
              <a:t/>
            </a:r>
            <a:br>
              <a:rPr lang="en-US" sz="2400" dirty="0"/>
            </a:br>
            <a:r>
              <a:rPr lang="en-US" sz="2400" dirty="0"/>
              <a:t>Corporations are often called "</a:t>
            </a:r>
            <a:r>
              <a:rPr lang="en-US" sz="2400" b="1" dirty="0"/>
              <a:t>C </a:t>
            </a:r>
            <a:r>
              <a:rPr lang="en-US" sz="2400" b="1" dirty="0" smtClean="0"/>
              <a:t>Corporations</a:t>
            </a:r>
            <a:r>
              <a:rPr lang="en-US" sz="2400" dirty="0"/>
              <a:t>."</a:t>
            </a:r>
            <a:endParaRPr lang="en-US" sz="2400" dirty="0"/>
          </a:p>
        </p:txBody>
      </p:sp>
    </p:spTree>
    <p:extLst>
      <p:ext uri="{BB962C8B-B14F-4D97-AF65-F5344CB8AC3E}">
        <p14:creationId xmlns:p14="http://schemas.microsoft.com/office/powerpoint/2010/main" val="1896505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7010400" cy="4724400"/>
          </a:xfrm>
        </p:spPr>
        <p:txBody>
          <a:bodyPr>
            <a:normAutofit lnSpcReduction="10000"/>
          </a:bodyPr>
          <a:lstStyle/>
          <a:p>
            <a:r>
              <a:rPr lang="en-US" sz="2400" dirty="0"/>
              <a:t>A corporation is created (incorporated) by a group of shareholders who have ownership of the corporation, represented by their holding of common stock. Shareholders elect a board of directors (generally receiving one vote per share) who appoint and oversee management of the corporation. Although a corporation does not necessarily have to be for profit, the vast majority of corporations are setup with the goal of providing a return for its shareholders. When you </a:t>
            </a:r>
            <a:r>
              <a:rPr lang="en-US" sz="2400" u="sng" dirty="0">
                <a:hlinkClick r:id="" action="ppaction://hlinkfile"/>
              </a:rPr>
              <a:t>purchase stock</a:t>
            </a:r>
            <a:r>
              <a:rPr lang="en-US" sz="2400" dirty="0"/>
              <a:t> you are becoming part owner in a corporation. </a:t>
            </a:r>
            <a:br>
              <a:rPr lang="en-US" sz="2400" dirty="0"/>
            </a:br>
            <a:endParaRPr lang="en-US" sz="2400" dirty="0"/>
          </a:p>
        </p:txBody>
      </p:sp>
    </p:spTree>
    <p:extLst>
      <p:ext uri="{BB962C8B-B14F-4D97-AF65-F5344CB8AC3E}">
        <p14:creationId xmlns:p14="http://schemas.microsoft.com/office/powerpoint/2010/main" val="28953195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781800" cy="762000"/>
          </a:xfrm>
        </p:spPr>
        <p:txBody>
          <a:bodyPr/>
          <a:lstStyle/>
          <a:p>
            <a:r>
              <a:rPr lang="en-US" b="1" dirty="0"/>
              <a:t>S Corporation</a:t>
            </a:r>
          </a:p>
        </p:txBody>
      </p:sp>
      <p:sp>
        <p:nvSpPr>
          <p:cNvPr id="3" name="Content Placeholder 2"/>
          <p:cNvSpPr>
            <a:spLocks noGrp="1"/>
          </p:cNvSpPr>
          <p:nvPr>
            <p:ph idx="1"/>
          </p:nvPr>
        </p:nvSpPr>
        <p:spPr>
          <a:xfrm>
            <a:off x="228600" y="1447800"/>
            <a:ext cx="7010400" cy="4419599"/>
          </a:xfrm>
        </p:spPr>
        <p:txBody>
          <a:bodyPr>
            <a:normAutofit/>
          </a:bodyPr>
          <a:lstStyle/>
          <a:p>
            <a:pPr marL="0" indent="0">
              <a:buNone/>
            </a:pPr>
            <a:r>
              <a:rPr lang="en-US" sz="2400" b="1" dirty="0"/>
              <a:t>Definition of 'Subchapter S (S Corporation)'</a:t>
            </a:r>
          </a:p>
          <a:p>
            <a:r>
              <a:rPr lang="en-US" sz="2400" dirty="0"/>
              <a:t>A form of corporation that meets the IRS requirements to be taxed under Subchapter S of the Internal Revenue Code. This gives a corporation with 100 shareholders or less the benefit of incorporation while being taxed as a partnership. This means that any profits earned by the corporation are not taxed at the corporate level, but rather at the level of the shareholders. Also known as "S corporation</a:t>
            </a:r>
            <a:r>
              <a:rPr lang="en-US" sz="2400" dirty="0" smtClean="0"/>
              <a:t>".</a:t>
            </a:r>
          </a:p>
          <a:p>
            <a:endParaRPr lang="en-US" dirty="0"/>
          </a:p>
        </p:txBody>
      </p:sp>
    </p:spTree>
    <p:extLst>
      <p:ext uri="{BB962C8B-B14F-4D97-AF65-F5344CB8AC3E}">
        <p14:creationId xmlns:p14="http://schemas.microsoft.com/office/powerpoint/2010/main" val="3351162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1"/>
            <a:ext cx="7239000" cy="5547360"/>
          </a:xfrm>
        </p:spPr>
        <p:txBody>
          <a:bodyPr>
            <a:noAutofit/>
          </a:bodyPr>
          <a:lstStyle/>
          <a:p>
            <a:r>
              <a:rPr lang="en-US" sz="2400" dirty="0"/>
              <a:t>Having S corporation status can prove a huge benefit for a corporation. The corporation can pass income directly to shareholders and avoid the double taxation that is inherent with the dividends of public companies, while still enjoying the advantages of the corporate structure. In order to qualify, a corporation must be a small business corporation. This means the following requirements must be met: </a:t>
            </a:r>
            <a:br>
              <a:rPr lang="en-US" sz="2400" dirty="0"/>
            </a:br>
            <a:r>
              <a:rPr lang="en-US" sz="2400" dirty="0"/>
              <a:t/>
            </a:r>
            <a:br>
              <a:rPr lang="en-US" sz="2400" dirty="0"/>
            </a:br>
            <a:r>
              <a:rPr lang="en-US" sz="2400" dirty="0"/>
              <a:t>1) Must be a domestic corporation </a:t>
            </a:r>
            <a:r>
              <a:rPr lang="en-US" sz="2400" dirty="0" smtClean="0"/>
              <a:t>,</a:t>
            </a:r>
            <a:r>
              <a:rPr lang="en-US" sz="2400" dirty="0"/>
              <a:t/>
            </a:r>
            <a:br>
              <a:rPr lang="en-US" sz="2400" dirty="0"/>
            </a:br>
            <a:r>
              <a:rPr lang="en-US" sz="2400" dirty="0"/>
              <a:t>2) Must not have more than 100 </a:t>
            </a:r>
            <a:r>
              <a:rPr lang="en-US" sz="2400" dirty="0" smtClean="0"/>
              <a:t>shareholders,</a:t>
            </a:r>
            <a:r>
              <a:rPr lang="en-US" sz="2400" dirty="0"/>
              <a:t/>
            </a:r>
            <a:br>
              <a:rPr lang="en-US" sz="2400" dirty="0"/>
            </a:br>
            <a:r>
              <a:rPr lang="en-US" sz="2400" dirty="0"/>
              <a:t>3) Must include only eligible </a:t>
            </a:r>
            <a:r>
              <a:rPr lang="en-US" sz="2400" dirty="0" smtClean="0"/>
              <a:t>shareholders, </a:t>
            </a:r>
            <a:r>
              <a:rPr lang="en-US" sz="2400" dirty="0"/>
              <a:t/>
            </a:r>
            <a:br>
              <a:rPr lang="en-US" sz="2400" dirty="0"/>
            </a:br>
            <a:r>
              <a:rPr lang="en-US" sz="2400" dirty="0"/>
              <a:t>4) Must have only one class of </a:t>
            </a:r>
            <a:r>
              <a:rPr lang="en-US" sz="2400" u="sng" dirty="0" smtClean="0">
                <a:hlinkClick r:id="" action="ppaction://hlinkfile"/>
              </a:rPr>
              <a:t>stock</a:t>
            </a:r>
            <a:r>
              <a:rPr lang="en-US" sz="2400" u="sng" dirty="0" smtClean="0"/>
              <a:t>.</a:t>
            </a:r>
            <a:r>
              <a:rPr lang="en-US" sz="2400" dirty="0"/>
              <a:t/>
            </a:r>
            <a:br>
              <a:rPr lang="en-US" sz="2400" dirty="0"/>
            </a:br>
            <a:endParaRPr lang="en-US" sz="2400" dirty="0"/>
          </a:p>
        </p:txBody>
      </p:sp>
    </p:spTree>
    <p:extLst>
      <p:ext uri="{BB962C8B-B14F-4D97-AF65-F5344CB8AC3E}">
        <p14:creationId xmlns:p14="http://schemas.microsoft.com/office/powerpoint/2010/main" val="1963102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7086600" cy="5029200"/>
          </a:xfrm>
        </p:spPr>
        <p:txBody>
          <a:bodyPr>
            <a:noAutofit/>
          </a:bodyPr>
          <a:lstStyle/>
          <a:p>
            <a:r>
              <a:rPr lang="en-US" sz="2400" dirty="0"/>
              <a:t>For example, let's say you buy a 13-week T-bill priced at $9,800. Essentially, the U.S. government (and its nearly bulletproof credit rating) writes you an IOU for $10,000 that it agrees to pay back in three months. You will not receive regular payments as you would with a coupon </a:t>
            </a:r>
            <a:r>
              <a:rPr lang="en-US" sz="2400" dirty="0" smtClean="0"/>
              <a:t>bond. </a:t>
            </a:r>
            <a:r>
              <a:rPr lang="en-US" sz="2400" dirty="0"/>
              <a:t>Instead, the appreciation </a:t>
            </a:r>
            <a:r>
              <a:rPr lang="en-US" sz="2400" dirty="0" smtClean="0"/>
              <a:t>value </a:t>
            </a:r>
            <a:r>
              <a:rPr lang="en-US" sz="2400" dirty="0"/>
              <a:t>to you </a:t>
            </a:r>
            <a:r>
              <a:rPr lang="en-US" sz="2400" dirty="0" smtClean="0"/>
              <a:t>comes </a:t>
            </a:r>
            <a:r>
              <a:rPr lang="en-US" sz="2400" dirty="0"/>
              <a:t>from the difference between the discounted value you originally paid and the amount you receive back ($10,000). In this case, the T-bill pays a 2.04% interest rate ($200/$9,800 = 2.04%) over a three-month </a:t>
            </a:r>
            <a:r>
              <a:rPr lang="en-US" sz="2400" dirty="0" smtClean="0"/>
              <a:t>period.</a:t>
            </a:r>
            <a:endParaRPr lang="en-US" sz="2400" dirty="0"/>
          </a:p>
        </p:txBody>
      </p:sp>
    </p:spTree>
    <p:extLst>
      <p:ext uri="{BB962C8B-B14F-4D97-AF65-F5344CB8AC3E}">
        <p14:creationId xmlns:p14="http://schemas.microsoft.com/office/powerpoint/2010/main" val="3422483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226630" cy="761999"/>
          </a:xfrm>
        </p:spPr>
        <p:txBody>
          <a:bodyPr/>
          <a:lstStyle/>
          <a:p>
            <a:r>
              <a:rPr lang="en-US" b="1" dirty="0"/>
              <a:t>Professional Association</a:t>
            </a:r>
          </a:p>
        </p:txBody>
      </p:sp>
      <p:sp>
        <p:nvSpPr>
          <p:cNvPr id="3" name="Content Placeholder 2"/>
          <p:cNvSpPr>
            <a:spLocks noGrp="1"/>
          </p:cNvSpPr>
          <p:nvPr>
            <p:ph idx="1"/>
          </p:nvPr>
        </p:nvSpPr>
        <p:spPr>
          <a:xfrm>
            <a:off x="228600" y="1295400"/>
            <a:ext cx="7239000" cy="5105400"/>
          </a:xfrm>
        </p:spPr>
        <p:txBody>
          <a:bodyPr>
            <a:noAutofit/>
          </a:bodyPr>
          <a:lstStyle/>
          <a:p>
            <a:r>
              <a:rPr lang="en-US" sz="2400" dirty="0"/>
              <a:t>A professional corporation (PC) formed with the intention of engages in one of the learned professions, as the law, as medicine, or as the architecture. Traditionally, the professional corporations (PC) were forbidden of engages in such professions because they lacked the human, the necessary personal qualifications to follow them. In the recent years nevertheless most of the states promulgated a professional corporation (PC) or an association act that allows the professional persons to practice in the form of business provided that all shareholders are members of the </a:t>
            </a:r>
            <a:r>
              <a:rPr lang="en-US" sz="2400" dirty="0" smtClean="0"/>
              <a:t>profession.</a:t>
            </a:r>
            <a:endParaRPr lang="en-US" sz="2400" dirty="0"/>
          </a:p>
        </p:txBody>
      </p:sp>
    </p:spTree>
    <p:extLst>
      <p:ext uri="{BB962C8B-B14F-4D97-AF65-F5344CB8AC3E}">
        <p14:creationId xmlns:p14="http://schemas.microsoft.com/office/powerpoint/2010/main" val="40231792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874267" cy="685800"/>
          </a:xfrm>
        </p:spPr>
        <p:txBody>
          <a:bodyPr>
            <a:normAutofit fontScale="90000"/>
          </a:bodyPr>
          <a:lstStyle/>
          <a:p>
            <a:r>
              <a:rPr lang="en-US" b="1" dirty="0"/>
              <a:t>LLP – Limited Liability Profession</a:t>
            </a:r>
          </a:p>
        </p:txBody>
      </p:sp>
      <p:sp>
        <p:nvSpPr>
          <p:cNvPr id="3" name="Content Placeholder 2"/>
          <p:cNvSpPr>
            <a:spLocks noGrp="1"/>
          </p:cNvSpPr>
          <p:nvPr>
            <p:ph idx="1"/>
          </p:nvPr>
        </p:nvSpPr>
        <p:spPr>
          <a:xfrm>
            <a:off x="381000" y="1752600"/>
            <a:ext cx="6934200" cy="3733800"/>
          </a:xfrm>
        </p:spPr>
        <p:txBody>
          <a:bodyPr>
            <a:noAutofit/>
          </a:bodyPr>
          <a:lstStyle/>
          <a:p>
            <a:pPr marL="45720" indent="0">
              <a:buNone/>
            </a:pPr>
            <a:r>
              <a:rPr lang="en-US" sz="2400" dirty="0"/>
              <a:t>In a limited liability partnership, the partners enjoy some protection against personal liability. Each partner must be a person licensed under </a:t>
            </a:r>
            <a:r>
              <a:rPr lang="en-US" sz="2400" dirty="0" smtClean="0"/>
              <a:t>state </a:t>
            </a:r>
            <a:r>
              <a:rPr lang="en-US" sz="2400" dirty="0"/>
              <a:t>laws to engage in the practice of public accountancy, law or architecture. The LLP is not a separate entity for income tax purposes; profits and losses are passed through to the </a:t>
            </a:r>
            <a:r>
              <a:rPr lang="en-US" sz="2400" dirty="0" smtClean="0"/>
              <a:t>partners.</a:t>
            </a:r>
          </a:p>
          <a:p>
            <a:pPr marL="45720" indent="0">
              <a:buNone/>
            </a:pPr>
            <a:endParaRPr lang="en-US" sz="2400" dirty="0"/>
          </a:p>
        </p:txBody>
      </p:sp>
    </p:spTree>
    <p:extLst>
      <p:ext uri="{BB962C8B-B14F-4D97-AF65-F5344CB8AC3E}">
        <p14:creationId xmlns:p14="http://schemas.microsoft.com/office/powerpoint/2010/main" val="22065434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020191"/>
            <a:ext cx="6629400" cy="3785652"/>
          </a:xfrm>
          <a:prstGeom prst="rect">
            <a:avLst/>
          </a:prstGeom>
        </p:spPr>
        <p:txBody>
          <a:bodyPr wrap="square">
            <a:spAutoFit/>
          </a:bodyPr>
          <a:lstStyle/>
          <a:p>
            <a:pPr marL="45720" indent="0">
              <a:buNone/>
            </a:pPr>
            <a:r>
              <a:rPr lang="en-US" sz="2400" dirty="0"/>
              <a:t>Like a general partnership, all partners have equal rights in the management of an LLP unless otherwise agreed. Partnerships are quite flexible; a great variety of control and management structures are available by agreement. Each partner is responsible for liabilities imposed by law arising out of his or her own acts and omissions. In addition, each partner is responsible for debts and liabilities as defined in the LLP agreement.</a:t>
            </a:r>
            <a:endParaRPr lang="en-US" sz="2400" dirty="0"/>
          </a:p>
        </p:txBody>
      </p:sp>
    </p:spTree>
    <p:extLst>
      <p:ext uri="{BB962C8B-B14F-4D97-AF65-F5344CB8AC3E}">
        <p14:creationId xmlns:p14="http://schemas.microsoft.com/office/powerpoint/2010/main" val="22685477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019800" cy="609600"/>
          </a:xfrm>
        </p:spPr>
        <p:txBody>
          <a:bodyPr>
            <a:normAutofit fontScale="90000"/>
          </a:bodyPr>
          <a:lstStyle/>
          <a:p>
            <a:r>
              <a:rPr lang="en-US" b="1" dirty="0" smtClean="0"/>
              <a:t>Buy/Sell Agreement</a:t>
            </a:r>
            <a:br>
              <a:rPr lang="en-US" b="1" dirty="0" smtClean="0"/>
            </a:br>
            <a:endParaRPr lang="en-US" b="1" dirty="0"/>
          </a:p>
        </p:txBody>
      </p:sp>
      <p:sp>
        <p:nvSpPr>
          <p:cNvPr id="3" name="Content Placeholder 2"/>
          <p:cNvSpPr>
            <a:spLocks noGrp="1"/>
          </p:cNvSpPr>
          <p:nvPr>
            <p:ph idx="1"/>
          </p:nvPr>
        </p:nvSpPr>
        <p:spPr>
          <a:xfrm>
            <a:off x="228600" y="1143000"/>
            <a:ext cx="7063564" cy="5410200"/>
          </a:xfrm>
        </p:spPr>
        <p:txBody>
          <a:bodyPr>
            <a:noAutofit/>
          </a:bodyPr>
          <a:lstStyle/>
          <a:p>
            <a:r>
              <a:rPr lang="en-US" sz="2400" dirty="0" smtClean="0"/>
              <a:t>An </a:t>
            </a:r>
            <a:r>
              <a:rPr lang="en-US" sz="2400" dirty="0"/>
              <a:t>approach used by sole proprietorships, partnerships and closed corporations to divide the business share or interest of a proprietor, partner, or </a:t>
            </a:r>
            <a:r>
              <a:rPr lang="en-US" sz="2400" dirty="0" smtClean="0"/>
              <a:t>shareholder. </a:t>
            </a:r>
            <a:r>
              <a:rPr lang="en-US" sz="2400" dirty="0"/>
              <a:t>The owner of the business interest being considered has to be disabled, deceased, retired or expressed interest in selling. The buy and sell agreement requires that the business share is sold according to a predetermined formula to the company or the remaining members of the business. Before the interest of a deceased partner can be sold to the company or remaining partners, the deceased's estate must agree to sell.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6229041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6629400" cy="1569660"/>
          </a:xfrm>
          <a:prstGeom prst="rect">
            <a:avLst/>
          </a:prstGeom>
        </p:spPr>
        <p:txBody>
          <a:bodyPr wrap="square">
            <a:spAutoFit/>
          </a:bodyPr>
          <a:lstStyle/>
          <a:p>
            <a:pPr marL="285750" indent="-285750">
              <a:buClr>
                <a:schemeClr val="accent1"/>
              </a:buClr>
              <a:buFont typeface="Webdings" panose="05030102010509060703" pitchFamily="18" charset="2"/>
              <a:buChar char="4"/>
            </a:pPr>
            <a:r>
              <a:rPr lang="en-US" sz="2400" dirty="0"/>
              <a:t>It is important to note that when a sole proprietor dies, since he/she has no partners, a key employee is the buyer or successor. </a:t>
            </a:r>
          </a:p>
        </p:txBody>
      </p:sp>
    </p:spTree>
    <p:extLst>
      <p:ext uri="{BB962C8B-B14F-4D97-AF65-F5344CB8AC3E}">
        <p14:creationId xmlns:p14="http://schemas.microsoft.com/office/powerpoint/2010/main" val="31434368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Assets that are Generally Unacceptable Trust Assets</a:t>
            </a:r>
            <a:endParaRPr lang="en-US" dirty="0"/>
          </a:p>
        </p:txBody>
      </p:sp>
      <p:sp>
        <p:nvSpPr>
          <p:cNvPr id="3" name="Content Placeholder 2"/>
          <p:cNvSpPr>
            <a:spLocks noGrp="1"/>
          </p:cNvSpPr>
          <p:nvPr>
            <p:ph idx="1"/>
          </p:nvPr>
        </p:nvSpPr>
        <p:spPr>
          <a:xfrm>
            <a:off x="457200" y="1930400"/>
            <a:ext cx="7086601" cy="4693573"/>
          </a:xfrm>
        </p:spPr>
        <p:txBody>
          <a:bodyPr>
            <a:normAutofit/>
          </a:bodyPr>
          <a:lstStyle/>
          <a:p>
            <a:r>
              <a:rPr lang="en-US" sz="2800" b="1" dirty="0" smtClean="0"/>
              <a:t>Motor Vehicles </a:t>
            </a:r>
            <a:r>
              <a:rPr lang="en-US" dirty="0" smtClean="0"/>
              <a:t>– Autos, motor cycles, boats, mobile homes travel trailers</a:t>
            </a:r>
          </a:p>
          <a:p>
            <a:r>
              <a:rPr lang="en-US" sz="2800" b="1" dirty="0" smtClean="0"/>
              <a:t>Household Furnishings and Supplies</a:t>
            </a:r>
            <a:r>
              <a:rPr lang="en-US" dirty="0"/>
              <a:t> </a:t>
            </a:r>
            <a:r>
              <a:rPr lang="en-US" dirty="0" smtClean="0"/>
              <a:t>-however in some jurisdictions household goods may be assigned to the trust</a:t>
            </a:r>
          </a:p>
          <a:p>
            <a:r>
              <a:rPr lang="en-US" sz="2800" b="1" dirty="0" smtClean="0"/>
              <a:t>Business Inventory</a:t>
            </a:r>
          </a:p>
          <a:p>
            <a:r>
              <a:rPr lang="en-US" sz="2800" b="1" dirty="0" smtClean="0"/>
              <a:t>Personal Effects</a:t>
            </a:r>
          </a:p>
          <a:p>
            <a:r>
              <a:rPr lang="en-US" sz="2800" b="1" dirty="0" smtClean="0"/>
              <a:t>Livestock </a:t>
            </a:r>
          </a:p>
        </p:txBody>
      </p:sp>
    </p:spTree>
    <p:extLst>
      <p:ext uri="{BB962C8B-B14F-4D97-AF65-F5344CB8AC3E}">
        <p14:creationId xmlns:p14="http://schemas.microsoft.com/office/powerpoint/2010/main" val="5639956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6576312" cy="1320800"/>
          </a:xfrm>
        </p:spPr>
        <p:txBody>
          <a:bodyPr/>
          <a:lstStyle/>
          <a:p>
            <a:r>
              <a:rPr lang="en-US" b="1" dirty="0"/>
              <a:t>Assets that are Generally Unacceptable Trust Assets</a:t>
            </a:r>
          </a:p>
        </p:txBody>
      </p:sp>
      <p:sp>
        <p:nvSpPr>
          <p:cNvPr id="3" name="Content Placeholder 2"/>
          <p:cNvSpPr>
            <a:spLocks noGrp="1"/>
          </p:cNvSpPr>
          <p:nvPr>
            <p:ph idx="1"/>
          </p:nvPr>
        </p:nvSpPr>
        <p:spPr>
          <a:xfrm>
            <a:off x="609599" y="2514600"/>
            <a:ext cx="6347714" cy="3526763"/>
          </a:xfrm>
        </p:spPr>
        <p:txBody>
          <a:bodyPr/>
          <a:lstStyle/>
          <a:p>
            <a:r>
              <a:rPr lang="en-US" sz="2800" b="1" dirty="0"/>
              <a:t>Equipment</a:t>
            </a:r>
          </a:p>
          <a:p>
            <a:r>
              <a:rPr lang="en-US" sz="2800" b="1" dirty="0"/>
              <a:t>Purchase Contracts</a:t>
            </a:r>
          </a:p>
          <a:p>
            <a:r>
              <a:rPr lang="en-US" sz="2800" b="1" dirty="0"/>
              <a:t>Partnership Agreements</a:t>
            </a:r>
          </a:p>
          <a:p>
            <a:r>
              <a:rPr lang="en-US" sz="2800" b="1" dirty="0"/>
              <a:t>Assets unacceptable under the standards of the church</a:t>
            </a:r>
          </a:p>
        </p:txBody>
      </p:sp>
    </p:spTree>
    <p:extLst>
      <p:ext uri="{BB962C8B-B14F-4D97-AF65-F5344CB8AC3E}">
        <p14:creationId xmlns:p14="http://schemas.microsoft.com/office/powerpoint/2010/main" val="31029248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1"/>
            <a:ext cx="7315200" cy="838200"/>
          </a:xfrm>
        </p:spPr>
        <p:txBody>
          <a:bodyPr/>
          <a:lstStyle/>
          <a:p>
            <a:pPr algn="ctr"/>
            <a:r>
              <a:rPr lang="en-US" b="1" dirty="0" smtClean="0"/>
              <a:t>Questions</a:t>
            </a:r>
            <a:endParaRPr lang="en-US" b="1" dirty="0"/>
          </a:p>
        </p:txBody>
      </p:sp>
    </p:spTree>
    <p:extLst>
      <p:ext uri="{BB962C8B-B14F-4D97-AF65-F5344CB8AC3E}">
        <p14:creationId xmlns:p14="http://schemas.microsoft.com/office/powerpoint/2010/main" val="2488912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1"/>
            <a:ext cx="6858000" cy="914399"/>
          </a:xfrm>
        </p:spPr>
        <p:txBody>
          <a:bodyPr>
            <a:normAutofit fontScale="90000"/>
          </a:bodyPr>
          <a:lstStyle/>
          <a:p>
            <a:r>
              <a:rPr lang="en-US" b="1" dirty="0" smtClean="0"/>
              <a:t>Bank </a:t>
            </a:r>
            <a:r>
              <a:rPr lang="en-US" b="1" dirty="0" smtClean="0"/>
              <a:t>Certificates of Deposit</a:t>
            </a:r>
            <a:r>
              <a:rPr lang="en-US" b="1" dirty="0"/>
              <a:t/>
            </a:r>
            <a:br>
              <a:rPr lang="en-US" b="1" dirty="0"/>
            </a:br>
            <a:endParaRPr lang="en-US" b="1" dirty="0"/>
          </a:p>
        </p:txBody>
      </p:sp>
      <p:sp>
        <p:nvSpPr>
          <p:cNvPr id="3" name="Content Placeholder 2"/>
          <p:cNvSpPr>
            <a:spLocks noGrp="1"/>
          </p:cNvSpPr>
          <p:nvPr>
            <p:ph idx="1"/>
          </p:nvPr>
        </p:nvSpPr>
        <p:spPr>
          <a:xfrm>
            <a:off x="228600" y="1295400"/>
            <a:ext cx="7543800" cy="4191000"/>
          </a:xfrm>
        </p:spPr>
        <p:txBody>
          <a:bodyPr>
            <a:normAutofit/>
          </a:bodyPr>
          <a:lstStyle/>
          <a:p>
            <a:endParaRPr lang="en-US" sz="2800" dirty="0" smtClean="0"/>
          </a:p>
          <a:p>
            <a:r>
              <a:rPr lang="en-US" sz="2800" dirty="0" smtClean="0"/>
              <a:t>A </a:t>
            </a:r>
            <a:r>
              <a:rPr lang="en-US" sz="2800" dirty="0"/>
              <a:t>savings certificate entitling the bearer to receive interest. A CD bears a maturity date, a specified fixed interest rate and can be issued in any denomination. CDs are generally issued by commercial banks and are insured by the FDIC. The term of a CD generally ranges from one month to five years.</a:t>
            </a:r>
          </a:p>
        </p:txBody>
      </p:sp>
    </p:spTree>
    <p:extLst>
      <p:ext uri="{BB962C8B-B14F-4D97-AF65-F5344CB8AC3E}">
        <p14:creationId xmlns:p14="http://schemas.microsoft.com/office/powerpoint/2010/main" val="3664347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1"/>
            <a:ext cx="7239000" cy="5486399"/>
          </a:xfrm>
        </p:spPr>
        <p:txBody>
          <a:bodyPr>
            <a:noAutofit/>
          </a:bodyPr>
          <a:lstStyle/>
          <a:p>
            <a:r>
              <a:rPr lang="en-US" sz="2400" dirty="0"/>
              <a:t>A certificate of deposit is a promissory note issued by a bank. It is a time deposit that restricts holders from withdrawing funds on demand. Although it is still possible to withdraw the money, this action will often incur a penalty. </a:t>
            </a:r>
            <a:br>
              <a:rPr lang="en-US" sz="2400" dirty="0"/>
            </a:br>
            <a:r>
              <a:rPr lang="en-US" sz="2400" dirty="0" smtClean="0"/>
              <a:t>For </a:t>
            </a:r>
            <a:r>
              <a:rPr lang="en-US" sz="2400" dirty="0"/>
              <a:t>example, let's say that you purchase a $10,000 CD with an interest rate of 5% </a:t>
            </a:r>
            <a:r>
              <a:rPr lang="en-US" dirty="0" smtClean="0"/>
              <a:t>(today’s rate - </a:t>
            </a:r>
            <a:r>
              <a:rPr lang="en-US" dirty="0" err="1" smtClean="0"/>
              <a:t>lol</a:t>
            </a:r>
            <a:r>
              <a:rPr lang="en-US" dirty="0" smtClean="0"/>
              <a:t>) </a:t>
            </a:r>
            <a:r>
              <a:rPr lang="en-US" sz="2400" dirty="0" smtClean="0"/>
              <a:t>compounded </a:t>
            </a:r>
            <a:r>
              <a:rPr lang="en-US" sz="2400" dirty="0"/>
              <a:t>annually and a term of one year. At year's end, the CD will have grown to $10,500 ($10,000 </a:t>
            </a:r>
            <a:r>
              <a:rPr lang="en-US" sz="2400" dirty="0" smtClean="0"/>
              <a:t>*1.05</a:t>
            </a:r>
            <a:r>
              <a:rPr lang="en-US" sz="2400" dirty="0"/>
              <a:t>).</a:t>
            </a:r>
            <a:br>
              <a:rPr lang="en-US" sz="2400" dirty="0"/>
            </a:br>
            <a:r>
              <a:rPr lang="en-US" sz="2400" dirty="0" smtClean="0"/>
              <a:t>CDs </a:t>
            </a:r>
            <a:r>
              <a:rPr lang="en-US" sz="2400" dirty="0"/>
              <a:t>of less than $100,000 are called "small CDs"; CDs for </a:t>
            </a:r>
            <a:r>
              <a:rPr lang="en-US" sz="2400" dirty="0" smtClean="0"/>
              <a:t> </a:t>
            </a:r>
            <a:r>
              <a:rPr lang="en-US" sz="2400" dirty="0"/>
              <a:t>$</a:t>
            </a:r>
            <a:r>
              <a:rPr lang="en-US" sz="2400" dirty="0" smtClean="0"/>
              <a:t>100,000 or more </a:t>
            </a:r>
            <a:r>
              <a:rPr lang="en-US" sz="2400" dirty="0"/>
              <a:t>are called "large CDs" or "jumbo CDs". Almost all large CDs, as well as some small CDs, are negotiable.</a:t>
            </a:r>
          </a:p>
        </p:txBody>
      </p:sp>
    </p:spTree>
    <p:extLst>
      <p:ext uri="{BB962C8B-B14F-4D97-AF65-F5344CB8AC3E}">
        <p14:creationId xmlns:p14="http://schemas.microsoft.com/office/powerpoint/2010/main" val="127686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153400" cy="925497"/>
          </a:xfrm>
        </p:spPr>
        <p:txBody>
          <a:bodyPr>
            <a:normAutofit/>
          </a:bodyPr>
          <a:lstStyle/>
          <a:p>
            <a:r>
              <a:rPr lang="en-US" b="1" dirty="0" smtClean="0"/>
              <a:t>Banker’s Acceptance</a:t>
            </a:r>
            <a:endParaRPr lang="en-US" b="1" dirty="0"/>
          </a:p>
        </p:txBody>
      </p:sp>
      <p:sp>
        <p:nvSpPr>
          <p:cNvPr id="3" name="Content Placeholder 2"/>
          <p:cNvSpPr>
            <a:spLocks noGrp="1"/>
          </p:cNvSpPr>
          <p:nvPr>
            <p:ph idx="1"/>
          </p:nvPr>
        </p:nvSpPr>
        <p:spPr>
          <a:xfrm>
            <a:off x="304800" y="1524001"/>
            <a:ext cx="7277100" cy="4572000"/>
          </a:xfrm>
        </p:spPr>
        <p:txBody>
          <a:bodyPr>
            <a:noAutofit/>
          </a:bodyPr>
          <a:lstStyle/>
          <a:p>
            <a:r>
              <a:rPr lang="en-US" sz="2400" dirty="0"/>
              <a:t>A short-term debt instrument issued by a firm that is guaranteed by a commercial bank. Banker's acceptances are issued by firms as part of a commercial transaction. These instruments are similar to T-Bills and are frequently used in </a:t>
            </a:r>
            <a:r>
              <a:rPr lang="en-US" sz="2400" dirty="0" smtClean="0"/>
              <a:t>money market funds</a:t>
            </a:r>
            <a:r>
              <a:rPr lang="en-US" sz="2400" dirty="0"/>
              <a:t>. Banker's acceptances are traded at a discount from face value on the secondary market, which can be an advantage because the banker's acceptance does not need to be held until maturity. Banker's acceptances are regularly used financial instruments in international </a:t>
            </a:r>
            <a:r>
              <a:rPr lang="en-US" sz="2400" dirty="0" smtClean="0"/>
              <a:t>trade.</a:t>
            </a:r>
            <a:endParaRPr lang="en-US" sz="2400" dirty="0"/>
          </a:p>
        </p:txBody>
      </p:sp>
    </p:spTree>
    <p:extLst>
      <p:ext uri="{BB962C8B-B14F-4D97-AF65-F5344CB8AC3E}">
        <p14:creationId xmlns:p14="http://schemas.microsoft.com/office/powerpoint/2010/main" val="2137320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6934200" cy="4953000"/>
          </a:xfrm>
        </p:spPr>
        <p:txBody>
          <a:bodyPr>
            <a:noAutofit/>
          </a:bodyPr>
          <a:lstStyle/>
          <a:p>
            <a:r>
              <a:rPr lang="en-US" sz="2400" dirty="0"/>
              <a:t>Banker's acceptances vary in amount, according to the size of the commercial transaction. The date of maturity typically ranges between 30 and 180 days from the date of issue. However, banks or investors often trade the instruments on the secondary market before the acceptances reach maturity. Banker's acceptances are considered to be relatively safe investments, since the bank and the borrower are liable for the amount that is due when the instrument matures.</a:t>
            </a:r>
          </a:p>
        </p:txBody>
      </p:sp>
    </p:spTree>
    <p:extLst>
      <p:ext uri="{BB962C8B-B14F-4D97-AF65-F5344CB8AC3E}">
        <p14:creationId xmlns:p14="http://schemas.microsoft.com/office/powerpoint/2010/main" val="1096441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467600" cy="990599"/>
          </a:xfrm>
        </p:spPr>
        <p:txBody>
          <a:bodyPr/>
          <a:lstStyle/>
          <a:p>
            <a:r>
              <a:rPr lang="en-US" b="1" dirty="0" smtClean="0"/>
              <a:t>Commercial Paper</a:t>
            </a:r>
            <a:endParaRPr lang="en-US" b="1" dirty="0"/>
          </a:p>
        </p:txBody>
      </p:sp>
      <p:sp>
        <p:nvSpPr>
          <p:cNvPr id="3" name="Content Placeholder 2"/>
          <p:cNvSpPr>
            <a:spLocks noGrp="1"/>
          </p:cNvSpPr>
          <p:nvPr>
            <p:ph idx="1"/>
          </p:nvPr>
        </p:nvSpPr>
        <p:spPr>
          <a:xfrm>
            <a:off x="304800" y="1447800"/>
            <a:ext cx="7086600" cy="4267200"/>
          </a:xfrm>
        </p:spPr>
        <p:txBody>
          <a:bodyPr>
            <a:noAutofit/>
          </a:bodyPr>
          <a:lstStyle/>
          <a:p>
            <a:r>
              <a:rPr lang="en-US" sz="2800" dirty="0" smtClean="0"/>
              <a:t>An </a:t>
            </a:r>
            <a:r>
              <a:rPr lang="en-US" sz="2800" dirty="0"/>
              <a:t>unsecured, short-term debt instrument issued by a corporation, typically for the financing of accounts receivable, inventories and meeting short-term liabilities. Maturities on commercial paper rarely range any longer than 270 days. The debt is usually issued at a discount, reflecting prevailing market interest rates.</a:t>
            </a:r>
          </a:p>
        </p:txBody>
      </p:sp>
    </p:spTree>
    <p:extLst>
      <p:ext uri="{BB962C8B-B14F-4D97-AF65-F5344CB8AC3E}">
        <p14:creationId xmlns:p14="http://schemas.microsoft.com/office/powerpoint/2010/main" val="304184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1407</TotalTime>
  <Words>2775</Words>
  <Application>Microsoft Office PowerPoint</Application>
  <PresentationFormat>On-screen Show (4:3)</PresentationFormat>
  <Paragraphs>116</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Facet</vt:lpstr>
      <vt:lpstr>ASSETS  Acceptable in Trusts </vt:lpstr>
      <vt:lpstr>Cash and Cash Equivalents</vt:lpstr>
      <vt:lpstr>U.S. Government Treasury bills</vt:lpstr>
      <vt:lpstr>PowerPoint Presentation</vt:lpstr>
      <vt:lpstr>Bank Certificates of Deposit </vt:lpstr>
      <vt:lpstr>PowerPoint Presentation</vt:lpstr>
      <vt:lpstr>Banker’s Acceptance</vt:lpstr>
      <vt:lpstr>PowerPoint Presentation</vt:lpstr>
      <vt:lpstr>Commercial Paper</vt:lpstr>
      <vt:lpstr>PowerPoint Presentation</vt:lpstr>
      <vt:lpstr>Other Money  Market Instruments</vt:lpstr>
      <vt:lpstr>PowerPoint Presentation</vt:lpstr>
      <vt:lpstr>Personal Effects Household Goods</vt:lpstr>
      <vt:lpstr>Securities</vt:lpstr>
      <vt:lpstr>Stocks </vt:lpstr>
      <vt:lpstr>PowerPoint Presentation</vt:lpstr>
      <vt:lpstr>PowerPoint Presentation</vt:lpstr>
      <vt:lpstr>Definition of Bonds</vt:lpstr>
      <vt:lpstr>PowerPoint Presentation</vt:lpstr>
      <vt:lpstr>Definition of US Saving Bonds</vt:lpstr>
      <vt:lpstr>What are Notes Receivable</vt:lpstr>
      <vt:lpstr>Retirement Plans</vt:lpstr>
      <vt:lpstr>PowerPoint Presentation</vt:lpstr>
      <vt:lpstr>PowerPoint Presentation</vt:lpstr>
      <vt:lpstr>PowerPoint Presentation</vt:lpstr>
      <vt:lpstr>PowerPoint Presentation</vt:lpstr>
      <vt:lpstr>Life Insurance</vt:lpstr>
      <vt:lpstr>PowerPoint Presentation</vt:lpstr>
      <vt:lpstr>PowerPoint Presentation</vt:lpstr>
      <vt:lpstr>Business Interest </vt:lpstr>
      <vt:lpstr>Sole Proprietorships  </vt:lpstr>
      <vt:lpstr>PowerPoint Presentation</vt:lpstr>
      <vt:lpstr>PowerPoint Presentation</vt:lpstr>
      <vt:lpstr>Partnerships</vt:lpstr>
      <vt:lpstr>Corporations</vt:lpstr>
      <vt:lpstr>PowerPoint Presentation</vt:lpstr>
      <vt:lpstr>PowerPoint Presentation</vt:lpstr>
      <vt:lpstr>S Corporation</vt:lpstr>
      <vt:lpstr>PowerPoint Presentation</vt:lpstr>
      <vt:lpstr>Professional Association</vt:lpstr>
      <vt:lpstr>LLP – Limited Liability Profession</vt:lpstr>
      <vt:lpstr>PowerPoint Presentation</vt:lpstr>
      <vt:lpstr>Buy/Sell Agreement </vt:lpstr>
      <vt:lpstr>PowerPoint Presentation</vt:lpstr>
      <vt:lpstr>Assets that are Generally Unacceptable Trust Assets</vt:lpstr>
      <vt:lpstr>Assets that are Generally Unacceptable Trust Assets</vt:lpstr>
      <vt:lpstr>Questions</vt:lpstr>
    </vt:vector>
  </TitlesOfParts>
  <Company>S.D.A. Church World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ASSETS - Part 1</dc:title>
  <dc:creator>Dodge, Gary</dc:creator>
  <cp:lastModifiedBy>Cameron, Gwendolyn J.</cp:lastModifiedBy>
  <cp:revision>53</cp:revision>
  <dcterms:created xsi:type="dcterms:W3CDTF">2013-04-18T19:03:50Z</dcterms:created>
  <dcterms:modified xsi:type="dcterms:W3CDTF">2015-05-19T22:43:44Z</dcterms:modified>
</cp:coreProperties>
</file>