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56" r:id="rId2"/>
    <p:sldId id="257" r:id="rId3"/>
    <p:sldId id="258" r:id="rId4"/>
    <p:sldId id="259" r:id="rId5"/>
    <p:sldId id="260" r:id="rId6"/>
    <p:sldId id="261" r:id="rId7"/>
    <p:sldId id="262" r:id="rId8"/>
    <p:sldId id="263" r:id="rId9"/>
    <p:sldId id="282" r:id="rId10"/>
    <p:sldId id="264" r:id="rId11"/>
    <p:sldId id="265" r:id="rId12"/>
    <p:sldId id="266" r:id="rId13"/>
    <p:sldId id="267" r:id="rId14"/>
    <p:sldId id="268" r:id="rId15"/>
    <p:sldId id="269" r:id="rId16"/>
    <p:sldId id="270" r:id="rId17"/>
    <p:sldId id="271" r:id="rId18"/>
    <p:sldId id="272" r:id="rId19"/>
    <p:sldId id="283" r:id="rId20"/>
    <p:sldId id="273" r:id="rId21"/>
    <p:sldId id="274" r:id="rId22"/>
    <p:sldId id="275" r:id="rId23"/>
    <p:sldId id="284" r:id="rId24"/>
    <p:sldId id="276" r:id="rId25"/>
    <p:sldId id="277" r:id="rId26"/>
    <p:sldId id="278" r:id="rId27"/>
    <p:sldId id="285" r:id="rId28"/>
    <p:sldId id="279" r:id="rId29"/>
    <p:sldId id="289" r:id="rId30"/>
    <p:sldId id="288" r:id="rId31"/>
    <p:sldId id="290" r:id="rId32"/>
    <p:sldId id="280" r:id="rId33"/>
    <p:sldId id="286" r:id="rId34"/>
    <p:sldId id="281" r:id="rId35"/>
    <p:sldId id="28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32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3AEAB3-D984-4127-AB58-C46F48F55C5E}" type="datetimeFigureOut">
              <a:rPr lang="en-US" smtClean="0"/>
              <a:t>5/21/2015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A2A1C0-4AB0-46EF-8C24-8AAE5328D23D}" type="slidenum">
              <a:rPr lang="en-US" smtClean="0"/>
              <a:t>‹#›</a:t>
            </a:fld>
            <a:endParaRPr lang="en-US"/>
          </a:p>
        </p:txBody>
      </p:sp>
    </p:spTree>
    <p:extLst>
      <p:ext uri="{BB962C8B-B14F-4D97-AF65-F5344CB8AC3E}">
        <p14:creationId xmlns:p14="http://schemas.microsoft.com/office/powerpoint/2010/main" val="2802647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A2A1C0-4AB0-46EF-8C24-8AAE5328D23D}" type="slidenum">
              <a:rPr lang="en-US" smtClean="0"/>
              <a:t>2</a:t>
            </a:fld>
            <a:endParaRPr lang="en-US"/>
          </a:p>
        </p:txBody>
      </p:sp>
    </p:spTree>
    <p:extLst>
      <p:ext uri="{BB962C8B-B14F-4D97-AF65-F5344CB8AC3E}">
        <p14:creationId xmlns:p14="http://schemas.microsoft.com/office/powerpoint/2010/main" val="2223737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A2A1C0-4AB0-46EF-8C24-8AAE5328D23D}" type="slidenum">
              <a:rPr lang="en-US" smtClean="0"/>
              <a:t>9</a:t>
            </a:fld>
            <a:endParaRPr lang="en-US"/>
          </a:p>
        </p:txBody>
      </p:sp>
    </p:spTree>
    <p:extLst>
      <p:ext uri="{BB962C8B-B14F-4D97-AF65-F5344CB8AC3E}">
        <p14:creationId xmlns:p14="http://schemas.microsoft.com/office/powerpoint/2010/main" val="3642018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D244651-F339-4AB9-9FA6-4B3EE1068F1F}" type="datetimeFigureOut">
              <a:rPr lang="en-US" smtClean="0"/>
              <a:t>5/21/2015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DC1C3C9-6880-4C59-AC0F-2C11BEC3CE8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D244651-F339-4AB9-9FA6-4B3EE1068F1F}" type="datetimeFigureOut">
              <a:rPr lang="en-US" smtClean="0"/>
              <a:t>5/21/2015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DC1C3C9-6880-4C59-AC0F-2C11BEC3CE8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D244651-F339-4AB9-9FA6-4B3EE1068F1F}" type="datetimeFigureOut">
              <a:rPr lang="en-US" smtClean="0"/>
              <a:t>5/21/2015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DC1C3C9-6880-4C59-AC0F-2C11BEC3CE8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D244651-F339-4AB9-9FA6-4B3EE1068F1F}" type="datetimeFigureOut">
              <a:rPr lang="en-US" smtClean="0"/>
              <a:t>5/21/2015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DC1C3C9-6880-4C59-AC0F-2C11BEC3CE8F}"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D244651-F339-4AB9-9FA6-4B3EE1068F1F}" type="datetimeFigureOut">
              <a:rPr lang="en-US" smtClean="0"/>
              <a:t>5/21/2015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DC1C3C9-6880-4C59-AC0F-2C11BEC3CE8F}"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D244651-F339-4AB9-9FA6-4B3EE1068F1F}" type="datetimeFigureOut">
              <a:rPr lang="en-US" smtClean="0"/>
              <a:t>5/21/2015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DC1C3C9-6880-4C59-AC0F-2C11BEC3CE8F}"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D244651-F339-4AB9-9FA6-4B3EE1068F1F}" type="datetimeFigureOut">
              <a:rPr lang="en-US" smtClean="0"/>
              <a:t>5/21/2015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DC1C3C9-6880-4C59-AC0F-2C11BEC3CE8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D244651-F339-4AB9-9FA6-4B3EE1068F1F}" type="datetimeFigureOut">
              <a:rPr lang="en-US" smtClean="0"/>
              <a:t>5/21/2015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DC1C3C9-6880-4C59-AC0F-2C11BEC3CE8F}"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D244651-F339-4AB9-9FA6-4B3EE1068F1F}" type="datetimeFigureOut">
              <a:rPr lang="en-US" smtClean="0"/>
              <a:t>5/21/2015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DC1C3C9-6880-4C59-AC0F-2C11BEC3CE8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D244651-F339-4AB9-9FA6-4B3EE1068F1F}" type="datetimeFigureOut">
              <a:rPr lang="en-US" smtClean="0"/>
              <a:t>5/21/2015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DC1C3C9-6880-4C59-AC0F-2C11BEC3CE8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D244651-F339-4AB9-9FA6-4B3EE1068F1F}" type="datetimeFigureOut">
              <a:rPr lang="en-US" smtClean="0"/>
              <a:t>5/21/2015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DC1C3C9-6880-4C59-AC0F-2C11BEC3CE8F}"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D244651-F339-4AB9-9FA6-4B3EE1068F1F}" type="datetimeFigureOut">
              <a:rPr lang="en-US" smtClean="0"/>
              <a:t>5/21/2015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DC1C3C9-6880-4C59-AC0F-2C11BEC3CE8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www.wwcgift.org/giftlaw/glawpro_revrul.jsp?WebID=GL1999-0001&amp;ID=9"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www.wwcgift.org/giftlaw/glawpro_plr.jsp?WebID=GL1999-0001&amp;ID=9329017"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wwcgift.org/giftlaw/glawpro_subsection.jsp?WebID=GL1999-0001&amp;CC=3&amp;&amp;SS=7&amp;SS2=3" TargetMode="External"/><Relationship Id="rId7" Type="http://schemas.openxmlformats.org/officeDocument/2006/relationships/hyperlink" Target="http://www.wwcgift.org/Code/GL_Code_170.htm#jumpF_4" TargetMode="External"/><Relationship Id="rId2" Type="http://schemas.openxmlformats.org/officeDocument/2006/relationships/hyperlink" Target="http://www.wwcgift.org/giftlaw/glawpro_subsection.jsp?WebID=GL1999-0001&amp;CC=3&amp;&amp;SS=7&amp;SS2=2" TargetMode="External"/><Relationship Id="rId1" Type="http://schemas.openxmlformats.org/officeDocument/2006/relationships/slideLayout" Target="../slideLayouts/slideLayout7.xml"/><Relationship Id="rId6" Type="http://schemas.openxmlformats.org/officeDocument/2006/relationships/hyperlink" Target="http://www.wwcgift.org/Code/GL_Code_7520.htm" TargetMode="External"/><Relationship Id="rId5" Type="http://schemas.openxmlformats.org/officeDocument/2006/relationships/hyperlink" Target="http://www.wwcgift.org/giftlaw/glawpro_subsection.jsp?WebID=GL1999-0001&amp;CC=3&amp;&amp;SS=7&amp;SS2=4" TargetMode="External"/><Relationship Id="rId4" Type="http://schemas.openxmlformats.org/officeDocument/2006/relationships/hyperlink" Target="http://www.wwcgift.org/Code/GL_Code_170.htm#jump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Link2"/><Relationship Id="rId2" Type="http://schemas.openxmlformats.org/officeDocument/2006/relationships/hyperlink" Target="#Link1"/><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Link3"/></Relationships>
</file>

<file path=ppt/slides/_rels/slide16.xml.rels><?xml version="1.0" encoding="UTF-8" standalone="yes"?>
<Relationships xmlns="http://schemas.openxmlformats.org/package/2006/relationships"><Relationship Id="rId3" Type="http://schemas.openxmlformats.org/officeDocument/2006/relationships/hyperlink" Target="#Link5"/><Relationship Id="rId2" Type="http://schemas.openxmlformats.org/officeDocument/2006/relationships/hyperlink" Target="#Link4"/><Relationship Id="rId1" Type="http://schemas.openxmlformats.org/officeDocument/2006/relationships/slideLayout" Target="../slideLayouts/slideLayout7.xml"/><Relationship Id="rId5" Type="http://schemas.openxmlformats.org/officeDocument/2006/relationships/hyperlink" Target="#Link7"/><Relationship Id="rId4" Type="http://schemas.openxmlformats.org/officeDocument/2006/relationships/hyperlink" Target="#Link6"/></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wwcgift.org/giftlaw/glawpro_code.jsp?WebID=GL1999-0001&amp;ID=1#jumpB_1_C" TargetMode="External"/><Relationship Id="rId2" Type="http://schemas.openxmlformats.org/officeDocument/2006/relationships/hyperlink" Target="http://www.wwcgift.org/giftlaw/glawpro_regs.jsp?WebID=GL1999-0001&amp;ID=141#jumpC_Example1" TargetMode="Externa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www.wwcgift.org/giftlaw/glawpro_regs.jsp?WebID=GL1999-0001&amp;ID=14#jumpC"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Link5"/><Relationship Id="rId3" Type="http://schemas.openxmlformats.org/officeDocument/2006/relationships/hyperlink" Target="#Link1"/><Relationship Id="rId7" Type="http://schemas.openxmlformats.org/officeDocument/2006/relationships/hyperlink" Target="#Link4"/><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wwcgift.org/giftlaw/glawpro_code.jsp?WebID=GL1999-0001&amp;ID=1#jumpF_3" TargetMode="External"/><Relationship Id="rId5" Type="http://schemas.openxmlformats.org/officeDocument/2006/relationships/hyperlink" Target="#Link3"/><Relationship Id="rId4" Type="http://schemas.openxmlformats.org/officeDocument/2006/relationships/hyperlink" Target="#Link2"/><Relationship Id="rId9" Type="http://schemas.openxmlformats.org/officeDocument/2006/relationships/hyperlink" Target="#Link6"/></Relationships>
</file>

<file path=ppt/slides/_rels/slide20.xml.rels><?xml version="1.0" encoding="UTF-8" standalone="yes"?>
<Relationships xmlns="http://schemas.openxmlformats.org/package/2006/relationships"><Relationship Id="rId3" Type="http://schemas.openxmlformats.org/officeDocument/2006/relationships/hyperlink" Target="http://www.wwcgift.org/giftlaw/glawpro_regs.jsp?WebID=GL1999-0001&amp;ID=4#jumpB_3_ii" TargetMode="External"/><Relationship Id="rId2" Type="http://schemas.openxmlformats.org/officeDocument/2006/relationships/hyperlink" Target="http://www.wwcgift.org/giftlaw/glawpro_code.jsp?WebID=GL1999-0001&amp;ID=1#jumpE" TargetMode="Externa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hyperlink" Target="http://www.wwcgift.org/giftlaw/glawpro_regs.jsp?WebID=GL1999-0001&amp;ID=4#jumpC" TargetMode="External"/><Relationship Id="rId2" Type="http://schemas.openxmlformats.org/officeDocument/2006/relationships/hyperlink" Target="http://www.wwcgift.org/giftlaw/glawpro_regs.jsp?WebID=GL1999-0001&amp;ID=141#jumpA"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www.wwcgift.org/giftlaw/glawpro_code.jsp?WebID=GL1999-0001&amp;ID=1#jumpB_1_C"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www.nptrust.org/what-is-a-donor-advised-fund/daf-tax-consideration/"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wwcgift.org/giftlaw/glawpro_code.jsp?WebID=GL1999-0001&amp;ID=1#jumpF_3"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nptrust.org/what-is-a-donor-advised-fund/daf-tax-consideration/"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irs.gov/Charities-&amp;-Non-Profits/Charitable-Organizations/Intermediate-Sanctions" TargetMode="External"/><Relationship Id="rId2" Type="http://schemas.openxmlformats.org/officeDocument/2006/relationships/hyperlink" Target="http://www.irs.gov/Charities-&amp;-Non-Profits/Charitable-Organizations/New-Requirements-for-Donor-Advised-Funds" TargetMode="Externa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wwcgift.org/giftlaw/glawpro_regs.jsp?WebID=GL1999-0001&amp;ID=8#jumpB_3" TargetMode="Externa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wwcgift.org/giftlaw/glawpro_regs.jsp?WebID=GL1999-0001&amp;ID=8#jumpB_4" TargetMode="Externa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www.wwcgift.org/giftlaw/glawpro_regs.jsp?WebID=GL1999-0001&amp;ID=8#jumpB_3" TargetMode="External"/><Relationship Id="rId2" Type="http://schemas.openxmlformats.org/officeDocument/2006/relationships/hyperlink" Target="http://www.wwcgift.org/giftlaw/glawpro_code.jsp?WebID=GL1999-0001&amp;ID=1#jumpF_3" TargetMode="Externa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www.wwcgift.org/giftlaw/glawpro_revrul.jsp?WebID=GL1999-0001&amp;ID=22" TargetMode="External"/><Relationship Id="rId2" Type="http://schemas.openxmlformats.org/officeDocument/2006/relationships/hyperlink" Target="http://www.wwcgift.org/giftlaw/glawpro_revrul.jsp?WebID=GL1999-0001&amp;ID=12" TargetMode="External"/><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jpeg"/><Relationship Id="rId4" Type="http://schemas.openxmlformats.org/officeDocument/2006/relationships/hyperlink" Target="http://www.wwcgift.org/giftlaw/glawpro_code.jsp?WebID=GL1999-0001&amp;ID=19#jumpA"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780108"/>
          </a:xfrm>
        </p:spPr>
        <p:txBody>
          <a:bodyPr/>
          <a:lstStyle/>
          <a:p>
            <a:r>
              <a:rPr lang="en-US" dirty="0" smtClean="0"/>
              <a:t>Advanced Planned Giving Methods</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Retained Life Estate</a:t>
            </a:r>
          </a:p>
          <a:p>
            <a:r>
              <a:rPr lang="en-US" dirty="0" smtClean="0"/>
              <a:t>Bargain Sale Gifts</a:t>
            </a:r>
          </a:p>
          <a:p>
            <a:r>
              <a:rPr lang="en-US" dirty="0" smtClean="0"/>
              <a:t>Donor Advised funds</a:t>
            </a:r>
          </a:p>
          <a:p>
            <a:endParaRPr lang="en-US" dirty="0"/>
          </a:p>
        </p:txBody>
      </p:sp>
    </p:spTree>
    <p:extLst>
      <p:ext uri="{BB962C8B-B14F-4D97-AF65-F5344CB8AC3E}">
        <p14:creationId xmlns:p14="http://schemas.microsoft.com/office/powerpoint/2010/main" val="2762751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110567"/>
            <a:ext cx="8229600" cy="2985433"/>
          </a:xfrm>
          <a:prstGeom prst="rect">
            <a:avLst/>
          </a:prstGeom>
        </p:spPr>
        <p:txBody>
          <a:bodyPr wrap="square">
            <a:spAutoFit/>
          </a:bodyPr>
          <a:lstStyle/>
          <a:p>
            <a:r>
              <a:rPr lang="en-US" sz="2400" b="1" dirty="0"/>
              <a:t>Restrictions In The </a:t>
            </a:r>
            <a:r>
              <a:rPr lang="en-US" sz="2400" b="1" dirty="0" smtClean="0"/>
              <a:t>Deed</a:t>
            </a:r>
          </a:p>
          <a:p>
            <a:endParaRPr lang="en-US" sz="2400" b="1" dirty="0"/>
          </a:p>
          <a:p>
            <a:r>
              <a:rPr lang="en-US" sz="2000" dirty="0"/>
              <a:t>The deed of the remainder interest to charity </a:t>
            </a:r>
            <a:r>
              <a:rPr lang="en-US" sz="2000" b="1" i="1" u="sng" dirty="0"/>
              <a:t>must not be restricted. </a:t>
            </a:r>
            <a:r>
              <a:rPr lang="en-US" sz="2000" dirty="0"/>
              <a:t>When the donor passes away, the charity must receive title to the property. </a:t>
            </a:r>
            <a:r>
              <a:rPr lang="en-US" sz="2000" b="1" u="sng" dirty="0"/>
              <a:t>If the charity does not receive an unrestricted right to the property, the deduction could be denied</a:t>
            </a:r>
            <a:r>
              <a:rPr lang="en-US" sz="2000" dirty="0"/>
              <a:t>. For example, it is not permissible for the deed to require the charity to sell the property and divide the proceeds with another </a:t>
            </a:r>
            <a:r>
              <a:rPr lang="en-US" sz="2000" dirty="0" smtClean="0"/>
              <a:t>co-owner, </a:t>
            </a:r>
            <a:r>
              <a:rPr lang="en-US" sz="2000" dirty="0">
                <a:hlinkClick r:id="rId2"/>
              </a:rPr>
              <a:t>Rev. Rul. 77-305</a:t>
            </a:r>
            <a:r>
              <a:rPr lang="en-US" sz="2000" dirty="0"/>
              <a:t>.</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8454" y="0"/>
            <a:ext cx="2857500" cy="274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26228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mexicomo.net/home/images/outside-pbig.jpg"/>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7839"/>
          <a:stretch/>
        </p:blipFill>
        <p:spPr bwMode="auto">
          <a:xfrm>
            <a:off x="0" y="-76199"/>
            <a:ext cx="9135701"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1479352"/>
            <a:ext cx="8229600" cy="4616648"/>
          </a:xfrm>
          <a:prstGeom prst="rect">
            <a:avLst/>
          </a:prstGeom>
        </p:spPr>
        <p:txBody>
          <a:bodyPr wrap="square">
            <a:spAutoFit/>
          </a:bodyPr>
          <a:lstStyle/>
          <a:p>
            <a:r>
              <a:rPr lang="en-US" sz="2400" b="1" dirty="0"/>
              <a:t>Mortgage on Personal Residence or Farm</a:t>
            </a:r>
          </a:p>
          <a:p>
            <a:r>
              <a:rPr lang="en-US" dirty="0"/>
              <a:t/>
            </a:r>
            <a:br>
              <a:rPr lang="en-US" dirty="0"/>
            </a:br>
            <a:r>
              <a:rPr lang="en-US" dirty="0"/>
              <a:t>It is possible for a donor to make a gift of a remainder interest even though there is a </a:t>
            </a:r>
            <a:r>
              <a:rPr lang="en-US" b="1" dirty="0">
                <a:solidFill>
                  <a:schemeClr val="accent2"/>
                </a:solidFill>
              </a:rPr>
              <a:t>mortgage upon the residence</a:t>
            </a:r>
            <a:r>
              <a:rPr lang="en-US" dirty="0" smtClean="0"/>
              <a:t>.  </a:t>
            </a:r>
            <a:r>
              <a:rPr lang="en-US" dirty="0"/>
              <a:t>Unfortunately, there is very little tax guidance on the proper way to handle such a gift. </a:t>
            </a:r>
            <a:r>
              <a:rPr lang="en-US" dirty="0" smtClean="0"/>
              <a:t> Thus</a:t>
            </a:r>
            <a:r>
              <a:rPr lang="en-US" dirty="0"/>
              <a:t>, each donor should proceed only after consulting with qualified counsel.</a:t>
            </a:r>
            <a:br>
              <a:rPr lang="en-US" dirty="0"/>
            </a:br>
            <a:r>
              <a:rPr lang="en-US" dirty="0"/>
              <a:t/>
            </a:r>
            <a:br>
              <a:rPr lang="en-US" dirty="0"/>
            </a:br>
            <a:r>
              <a:rPr lang="en-US" dirty="0"/>
              <a:t>Absent specific authority, there are some basic tax principles that do provide donors with guidance</a:t>
            </a:r>
            <a:r>
              <a:rPr lang="en-US" dirty="0" smtClean="0"/>
              <a:t>.  </a:t>
            </a:r>
            <a:r>
              <a:rPr lang="en-US" b="1" dirty="0">
                <a:solidFill>
                  <a:schemeClr val="accent2"/>
                </a:solidFill>
              </a:rPr>
              <a:t>First</a:t>
            </a:r>
            <a:r>
              <a:rPr lang="en-US" dirty="0"/>
              <a:t>, the c</a:t>
            </a:r>
            <a:r>
              <a:rPr lang="en-US" u="sng" dirty="0"/>
              <a:t>haritable deduction calculation should only take the equity portion of the residence into account</a:t>
            </a:r>
            <a:r>
              <a:rPr lang="en-US" dirty="0"/>
              <a:t>. </a:t>
            </a:r>
            <a:r>
              <a:rPr lang="en-US" dirty="0" smtClean="0"/>
              <a:t> It </a:t>
            </a:r>
            <a:r>
              <a:rPr lang="en-US" dirty="0"/>
              <a:t>stands to reason that a </a:t>
            </a:r>
            <a:r>
              <a:rPr lang="en-US" u="sng" dirty="0"/>
              <a:t>donor should not enjoy a charitable deduction based upon the debt portion of the property</a:t>
            </a:r>
            <a:r>
              <a:rPr lang="en-US" dirty="0"/>
              <a:t>. </a:t>
            </a:r>
            <a:r>
              <a:rPr lang="en-US" dirty="0" smtClean="0"/>
              <a:t> Indeed</a:t>
            </a:r>
            <a:r>
              <a:rPr lang="en-US" dirty="0"/>
              <a:t>, if the donor dies the day after the gift, charity would only receive the value of the property net of the debt. </a:t>
            </a:r>
            <a:r>
              <a:rPr lang="en-US" dirty="0" smtClean="0"/>
              <a:t> Thus</a:t>
            </a:r>
            <a:r>
              <a:rPr lang="en-US" dirty="0"/>
              <a:t>, at the time of the gift, the equity in the property seems an appropriate starting point for measuring the benefit to charity.</a:t>
            </a:r>
          </a:p>
        </p:txBody>
      </p:sp>
    </p:spTree>
    <p:extLst>
      <p:ext uri="{BB962C8B-B14F-4D97-AF65-F5344CB8AC3E}">
        <p14:creationId xmlns:p14="http://schemas.microsoft.com/office/powerpoint/2010/main" val="1768184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
            <a:ext cx="8229600" cy="4431983"/>
          </a:xfrm>
          <a:prstGeom prst="rect">
            <a:avLst/>
          </a:prstGeom>
        </p:spPr>
        <p:txBody>
          <a:bodyPr wrap="square">
            <a:spAutoFit/>
          </a:bodyPr>
          <a:lstStyle/>
          <a:p>
            <a:r>
              <a:rPr lang="en-US" sz="2000" b="1" dirty="0"/>
              <a:t>Mortgage on Personal Residence or Farm</a:t>
            </a:r>
          </a:p>
          <a:p>
            <a:pPr>
              <a:spcBef>
                <a:spcPts val="1200"/>
              </a:spcBef>
            </a:pPr>
            <a:r>
              <a:rPr lang="en-US" dirty="0" smtClean="0"/>
              <a:t>It </a:t>
            </a:r>
            <a:r>
              <a:rPr lang="en-US" dirty="0"/>
              <a:t>is possible for a donor to make a gift of a remainder interest even though there is a </a:t>
            </a:r>
            <a:r>
              <a:rPr lang="en-US" b="1" u="sng" dirty="0">
                <a:solidFill>
                  <a:schemeClr val="accent2"/>
                </a:solidFill>
              </a:rPr>
              <a:t>mortgage upon the residence</a:t>
            </a:r>
            <a:r>
              <a:rPr lang="en-US" dirty="0"/>
              <a:t>. Unfortunately, there is very little tax guidance on the proper way to handle such a gift. Thus, each donor should proceed only after consulting with qualified counsel.</a:t>
            </a:r>
            <a:br>
              <a:rPr lang="en-US" dirty="0"/>
            </a:br>
            <a:r>
              <a:rPr lang="en-US" dirty="0"/>
              <a:t/>
            </a:r>
            <a:br>
              <a:rPr lang="en-US" dirty="0"/>
            </a:br>
            <a:r>
              <a:rPr lang="en-US" dirty="0"/>
              <a:t>Absent specific authority, there are some basic tax principles that do provide donors with guidance. </a:t>
            </a:r>
            <a:r>
              <a:rPr lang="en-US" b="1" u="sng" dirty="0">
                <a:solidFill>
                  <a:schemeClr val="accent2"/>
                </a:solidFill>
              </a:rPr>
              <a:t>First</a:t>
            </a:r>
            <a:r>
              <a:rPr lang="en-US" dirty="0"/>
              <a:t>, the charitable deduction calculation should only take the equity portion of the residence into account. It stands to reason that a donor should not </a:t>
            </a:r>
            <a:r>
              <a:rPr lang="en-US" dirty="0" smtClean="0"/>
              <a:t>enjoy </a:t>
            </a:r>
            <a:r>
              <a:rPr lang="en-US" dirty="0"/>
              <a:t>a charitable deduction based upon the debt portion of the property. Indeed, if the donor dies the day after the gift, charity would only receive the value of the property net of the debt. Thus, at the time of the gift, the equity in the property seems an appropriate starting point for measuring the benefit to charity.</a:t>
            </a:r>
          </a:p>
        </p:txBody>
      </p:sp>
      <p:pic>
        <p:nvPicPr>
          <p:cNvPr id="9220" name="Picture 4" descr="http://2.bp.blogspot.com/-ZoSBcpbG8sQ/TwJ3hqQ274I/AAAAAAAAJPA/cypIPYxMiMY/s1600/cartoon+wallpaper_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8" y="4378860"/>
            <a:ext cx="9167388" cy="246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575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7489"/>
            <a:ext cx="8229600" cy="5632311"/>
          </a:xfrm>
          <a:prstGeom prst="rect">
            <a:avLst/>
          </a:prstGeom>
        </p:spPr>
        <p:txBody>
          <a:bodyPr wrap="square">
            <a:spAutoFit/>
          </a:bodyPr>
          <a:lstStyle/>
          <a:p>
            <a:r>
              <a:rPr lang="en-US" b="1" dirty="0">
                <a:solidFill>
                  <a:schemeClr val="accent2"/>
                </a:solidFill>
              </a:rPr>
              <a:t>Second</a:t>
            </a:r>
            <a:r>
              <a:rPr lang="en-US" dirty="0"/>
              <a:t>, with each additional mortgage payment by the donor, it is arguable that a new charitable deduction is allowable equal to the amount of principal reduction. See </a:t>
            </a:r>
            <a:r>
              <a:rPr lang="en-US" dirty="0">
                <a:hlinkClick r:id="rId2"/>
              </a:rPr>
              <a:t>PLR 9329017</a:t>
            </a:r>
            <a:r>
              <a:rPr lang="en-US" dirty="0"/>
              <a:t>. </a:t>
            </a:r>
            <a:r>
              <a:rPr lang="en-US" dirty="0" smtClean="0"/>
              <a:t> While </a:t>
            </a:r>
            <a:r>
              <a:rPr lang="en-US" dirty="0"/>
              <a:t>this is a favorable position, it also involves a good deal of record keeping. </a:t>
            </a:r>
            <a:r>
              <a:rPr lang="en-US" dirty="0" smtClean="0"/>
              <a:t> In </a:t>
            </a:r>
            <a:r>
              <a:rPr lang="en-US" dirty="0"/>
              <a:t>particular, the donor should retain appropriate documentation with respect to the mortgage payments and ongoing principal balance. </a:t>
            </a:r>
            <a:r>
              <a:rPr lang="en-US" dirty="0" smtClean="0"/>
              <a:t> The </a:t>
            </a:r>
            <a:r>
              <a:rPr lang="en-US" dirty="0"/>
              <a:t>donor also needs to calculate a new charitable deduction each year for the remainder value of his or her gift.</a:t>
            </a:r>
            <a:br>
              <a:rPr lang="en-US" dirty="0"/>
            </a:br>
            <a:r>
              <a:rPr lang="en-US" dirty="0"/>
              <a:t/>
            </a:r>
            <a:br>
              <a:rPr lang="en-US" dirty="0"/>
            </a:br>
            <a:r>
              <a:rPr lang="en-US" b="1" dirty="0">
                <a:solidFill>
                  <a:schemeClr val="accent2"/>
                </a:solidFill>
              </a:rPr>
              <a:t>Finally</a:t>
            </a:r>
            <a:r>
              <a:rPr lang="en-US" dirty="0"/>
              <a:t>, </a:t>
            </a:r>
            <a:r>
              <a:rPr lang="en-US" u="sng" dirty="0"/>
              <a:t>the transfer of property subject to a mortgage may be deemed a bargain sale</a:t>
            </a:r>
            <a:r>
              <a:rPr lang="en-US" dirty="0" smtClean="0"/>
              <a:t>.  </a:t>
            </a:r>
            <a:r>
              <a:rPr lang="en-US" dirty="0"/>
              <a:t>Under the bargain sale rules, a donor is treated as having sold the property for the amount of indebtedness. </a:t>
            </a:r>
            <a:r>
              <a:rPr lang="en-US" dirty="0" smtClean="0"/>
              <a:t> There </a:t>
            </a:r>
            <a:r>
              <a:rPr lang="en-US" dirty="0"/>
              <a:t>are two ways to minimize this potential problem</a:t>
            </a:r>
            <a:r>
              <a:rPr lang="en-US" dirty="0" smtClean="0"/>
              <a:t>.  </a:t>
            </a:r>
            <a:r>
              <a:rPr lang="en-US" dirty="0"/>
              <a:t>First, a donor may draft a "hold harmless" agreement. </a:t>
            </a:r>
            <a:r>
              <a:rPr lang="en-US" dirty="0" smtClean="0"/>
              <a:t> Pursuant </a:t>
            </a:r>
            <a:r>
              <a:rPr lang="en-US" dirty="0"/>
              <a:t>to this agreement, a donor remains fully liable for the debt and does not hold charity responsible for any amount of the debt. </a:t>
            </a:r>
            <a:r>
              <a:rPr lang="en-US" dirty="0" smtClean="0"/>
              <a:t> This </a:t>
            </a:r>
            <a:r>
              <a:rPr lang="en-US" dirty="0"/>
              <a:t>agreement allows a donor to argue that there is no relief of indebtedness. See </a:t>
            </a:r>
            <a:r>
              <a:rPr lang="en-US" dirty="0">
                <a:solidFill>
                  <a:schemeClr val="accent3">
                    <a:lumMod val="60000"/>
                    <a:lumOff val="40000"/>
                  </a:schemeClr>
                </a:solidFill>
              </a:rPr>
              <a:t>Sec. 61</a:t>
            </a:r>
            <a:r>
              <a:rPr lang="en-US" dirty="0"/>
              <a:t>. Second, a donor may apply his or her home exclusion to the deemed sale. </a:t>
            </a:r>
            <a:r>
              <a:rPr lang="en-US" dirty="0" smtClean="0"/>
              <a:t> With </a:t>
            </a:r>
            <a:r>
              <a:rPr lang="en-US" dirty="0"/>
              <a:t>a $250,000 or $500,000 home exclusion, many donors can completely avoid any capital gain triggered as a result of the transfer.</a:t>
            </a:r>
          </a:p>
        </p:txBody>
      </p:sp>
    </p:spTree>
    <p:extLst>
      <p:ext uri="{BB962C8B-B14F-4D97-AF65-F5344CB8AC3E}">
        <p14:creationId xmlns:p14="http://schemas.microsoft.com/office/powerpoint/2010/main" val="1619431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22957"/>
            <a:ext cx="8229600" cy="6001643"/>
          </a:xfrm>
          <a:prstGeom prst="rect">
            <a:avLst/>
          </a:prstGeom>
        </p:spPr>
        <p:txBody>
          <a:bodyPr wrap="square">
            <a:spAutoFit/>
          </a:bodyPr>
          <a:lstStyle/>
          <a:p>
            <a:r>
              <a:rPr lang="en-US" sz="2400" b="1" u="sng" dirty="0"/>
              <a:t>Related Topics on Personal Residence or </a:t>
            </a:r>
            <a:r>
              <a:rPr lang="en-US" sz="2400" b="1" u="sng" dirty="0" smtClean="0"/>
              <a:t>Farm</a:t>
            </a:r>
          </a:p>
          <a:p>
            <a:endParaRPr lang="en-US" b="1" u="sng" dirty="0"/>
          </a:p>
          <a:p>
            <a:r>
              <a:rPr lang="en-US" b="1" dirty="0">
                <a:hlinkClick r:id="rId2"/>
              </a:rPr>
              <a:t>3.7.2 Maintenance, Insurance and Taxes (MIT) Agreement:</a:t>
            </a:r>
            <a:r>
              <a:rPr lang="en-US" b="1" dirty="0"/>
              <a:t> </a:t>
            </a:r>
            <a:r>
              <a:rPr lang="en-US" b="1" dirty="0" smtClean="0"/>
              <a:t> </a:t>
            </a:r>
            <a:r>
              <a:rPr lang="en-US" dirty="0" smtClean="0"/>
              <a:t>When </a:t>
            </a:r>
            <a:r>
              <a:rPr lang="en-US" dirty="0"/>
              <a:t>a life estate is created, the </a:t>
            </a:r>
            <a:r>
              <a:rPr lang="en-US" u="sng" dirty="0"/>
              <a:t>donor retains the life use</a:t>
            </a:r>
            <a:r>
              <a:rPr lang="en-US" dirty="0"/>
              <a:t>. </a:t>
            </a:r>
            <a:r>
              <a:rPr lang="en-US" dirty="0" smtClean="0"/>
              <a:t> Under </a:t>
            </a:r>
            <a:r>
              <a:rPr lang="en-US" dirty="0"/>
              <a:t>the common law of most states, the </a:t>
            </a:r>
            <a:r>
              <a:rPr lang="en-US" u="sng" dirty="0"/>
              <a:t>life tenant is obligated to maintain the property</a:t>
            </a:r>
            <a:r>
              <a:rPr lang="en-US" dirty="0"/>
              <a:t>. </a:t>
            </a:r>
            <a:r>
              <a:rPr lang="en-US" dirty="0" smtClean="0"/>
              <a:t> However</a:t>
            </a:r>
            <a:r>
              <a:rPr lang="en-US" dirty="0"/>
              <a:t>, a written agreement that clarifies the roles and responsibilities of both the donor and the charity is desirable.</a:t>
            </a:r>
            <a:br>
              <a:rPr lang="en-US" dirty="0"/>
            </a:br>
            <a:r>
              <a:rPr lang="en-US" dirty="0"/>
              <a:t/>
            </a:r>
            <a:br>
              <a:rPr lang="en-US" dirty="0"/>
            </a:br>
            <a:r>
              <a:rPr lang="en-US" b="1" dirty="0">
                <a:hlinkClick r:id="rId3"/>
              </a:rPr>
              <a:t>3.7.3 Life Estate Rollover Options:</a:t>
            </a:r>
            <a:r>
              <a:rPr lang="en-US" b="1" dirty="0"/>
              <a:t> </a:t>
            </a:r>
            <a:r>
              <a:rPr lang="en-US" b="1" dirty="0" smtClean="0"/>
              <a:t> </a:t>
            </a:r>
            <a:r>
              <a:rPr lang="en-US" dirty="0" smtClean="0"/>
              <a:t>Under </a:t>
            </a:r>
            <a:r>
              <a:rPr lang="en-US" dirty="0">
                <a:hlinkClick r:id="rId4"/>
              </a:rPr>
              <a:t>Sec. 170(f)(2)</a:t>
            </a:r>
            <a:r>
              <a:rPr lang="en-US" dirty="0"/>
              <a:t> of the Internal Revenue Code, a person may give a remainder interest in a personal residence, farm or ranch to a charity and reserve the right to live there for one or two lives</a:t>
            </a:r>
            <a:r>
              <a:rPr lang="en-US" dirty="0" smtClean="0"/>
              <a:t>.  </a:t>
            </a:r>
            <a:r>
              <a:rPr lang="en-US" dirty="0"/>
              <a:t>But what if circumstances change and the donor no longer desires to live in the home</a:t>
            </a:r>
            <a:r>
              <a:rPr lang="en-US" dirty="0" smtClean="0"/>
              <a:t>?  </a:t>
            </a:r>
            <a:r>
              <a:rPr lang="en-US" dirty="0"/>
              <a:t>There are several potential flexibility options for this donor.</a:t>
            </a:r>
            <a:br>
              <a:rPr lang="en-US" dirty="0"/>
            </a:br>
            <a:r>
              <a:rPr lang="en-US" dirty="0"/>
              <a:t/>
            </a:r>
            <a:br>
              <a:rPr lang="en-US" dirty="0"/>
            </a:br>
            <a:r>
              <a:rPr lang="en-US" b="1" dirty="0">
                <a:hlinkClick r:id="rId5"/>
              </a:rPr>
              <a:t>3.7.4 Income, Gift and Estate Tax</a:t>
            </a:r>
            <a:r>
              <a:rPr lang="en-US" b="1" dirty="0" smtClean="0">
                <a:hlinkClick r:id="rId5"/>
              </a:rPr>
              <a:t>:</a:t>
            </a:r>
            <a:r>
              <a:rPr lang="en-US" b="1" dirty="0" smtClean="0"/>
              <a:t>  </a:t>
            </a:r>
            <a:r>
              <a:rPr lang="en-US" dirty="0"/>
              <a:t>An income tax deduction is permitted for the </a:t>
            </a:r>
            <a:r>
              <a:rPr lang="en-US" u="sng" dirty="0"/>
              <a:t>present value of the remainder interest</a:t>
            </a:r>
            <a:r>
              <a:rPr lang="en-US" dirty="0" smtClean="0"/>
              <a:t>.  </a:t>
            </a:r>
            <a:r>
              <a:rPr lang="en-US" dirty="0"/>
              <a:t>It is calculated using the Applicable Federal Rate (AFR) under </a:t>
            </a:r>
            <a:r>
              <a:rPr lang="en-US" dirty="0">
                <a:hlinkClick r:id="rId6"/>
              </a:rPr>
              <a:t>Sec. 7520</a:t>
            </a:r>
            <a:r>
              <a:rPr lang="en-US" dirty="0"/>
              <a:t> and factors from IRS Pub. 1457. The remainder must be reduced by </a:t>
            </a:r>
            <a:r>
              <a:rPr lang="en-US" u="sng" dirty="0"/>
              <a:t>straight-line depreciation </a:t>
            </a:r>
            <a:r>
              <a:rPr lang="en-US" dirty="0"/>
              <a:t>for the income tax </a:t>
            </a:r>
            <a:r>
              <a:rPr lang="en-US" dirty="0" smtClean="0"/>
              <a:t>deduction, </a:t>
            </a:r>
            <a:r>
              <a:rPr lang="en-US" dirty="0">
                <a:hlinkClick r:id="rId7"/>
              </a:rPr>
              <a:t>Sec. 170(f)(4)</a:t>
            </a:r>
            <a:r>
              <a:rPr lang="en-US" dirty="0"/>
              <a:t>.</a:t>
            </a:r>
            <a:br>
              <a:rPr lang="en-US" dirty="0"/>
            </a:br>
            <a:endParaRPr lang="en-US" dirty="0"/>
          </a:p>
        </p:txBody>
      </p:sp>
    </p:spTree>
    <p:extLst>
      <p:ext uri="{BB962C8B-B14F-4D97-AF65-F5344CB8AC3E}">
        <p14:creationId xmlns:p14="http://schemas.microsoft.com/office/powerpoint/2010/main" val="3425699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45" y="1371600"/>
            <a:ext cx="8229600" cy="4585871"/>
          </a:xfrm>
          <a:prstGeom prst="rect">
            <a:avLst/>
          </a:prstGeom>
        </p:spPr>
        <p:txBody>
          <a:bodyPr wrap="square">
            <a:spAutoFit/>
          </a:bodyPr>
          <a:lstStyle/>
          <a:p>
            <a:pPr>
              <a:tabLst>
                <a:tab pos="2513013" algn="ctr"/>
              </a:tabLst>
            </a:pPr>
            <a:r>
              <a:rPr lang="en-US" sz="2800" dirty="0" smtClean="0"/>
              <a:t>		</a:t>
            </a:r>
            <a:r>
              <a:rPr lang="en-US" sz="2800" b="1" u="sng" dirty="0" smtClean="0"/>
              <a:t>Bargain </a:t>
            </a:r>
            <a:r>
              <a:rPr lang="en-US" sz="2800" b="1" u="sng" dirty="0"/>
              <a:t>Sale to </a:t>
            </a:r>
            <a:r>
              <a:rPr lang="en-US" sz="2800" b="1" u="sng" dirty="0" smtClean="0"/>
              <a:t>Charity</a:t>
            </a:r>
          </a:p>
          <a:p>
            <a:endParaRPr lang="en-US" sz="2800" b="1" u="sng" dirty="0" smtClean="0"/>
          </a:p>
          <a:p>
            <a:endParaRPr lang="en-US" sz="2800" b="1" u="sng" dirty="0"/>
          </a:p>
          <a:p>
            <a:endParaRPr lang="en-US" sz="2800" b="1" u="sng" dirty="0"/>
          </a:p>
          <a:p>
            <a:r>
              <a:rPr lang="en-US" b="1" dirty="0">
                <a:hlinkClick r:id="rId2"/>
              </a:rPr>
              <a:t>Overview:</a:t>
            </a:r>
            <a:r>
              <a:rPr lang="en-US" dirty="0"/>
              <a:t> </a:t>
            </a:r>
            <a:r>
              <a:rPr lang="en-US" dirty="0" smtClean="0"/>
              <a:t> A </a:t>
            </a:r>
            <a:r>
              <a:rPr lang="en-US" dirty="0"/>
              <a:t>bargain sale occurs when an individual transfers an asset to charity and receives less than the fair market value in return.</a:t>
            </a:r>
            <a:br>
              <a:rPr lang="en-US" dirty="0"/>
            </a:br>
            <a:r>
              <a:rPr lang="en-US" dirty="0"/>
              <a:t/>
            </a:r>
            <a:br>
              <a:rPr lang="en-US" dirty="0"/>
            </a:br>
            <a:r>
              <a:rPr lang="en-US" b="1" dirty="0">
                <a:hlinkClick r:id="rId3"/>
              </a:rPr>
              <a:t>Charitable Deduction - Appreciated Property:</a:t>
            </a:r>
            <a:r>
              <a:rPr lang="en-US" dirty="0"/>
              <a:t> </a:t>
            </a:r>
            <a:r>
              <a:rPr lang="en-US" dirty="0" smtClean="0"/>
              <a:t> In </a:t>
            </a:r>
            <a:r>
              <a:rPr lang="en-US" dirty="0"/>
              <a:t>nearly all cases, bargain sales involve the transfer of appreciated property.</a:t>
            </a:r>
            <a:br>
              <a:rPr lang="en-US" dirty="0"/>
            </a:br>
            <a:r>
              <a:rPr lang="en-US" dirty="0"/>
              <a:t/>
            </a:r>
            <a:br>
              <a:rPr lang="en-US" dirty="0"/>
            </a:br>
            <a:r>
              <a:rPr lang="en-US" b="1" dirty="0">
                <a:hlinkClick r:id="rId4"/>
              </a:rPr>
              <a:t>Reduction Rules:</a:t>
            </a:r>
            <a:r>
              <a:rPr lang="en-US" dirty="0"/>
              <a:t> </a:t>
            </a:r>
            <a:r>
              <a:rPr lang="en-US" dirty="0" smtClean="0"/>
              <a:t> The </a:t>
            </a:r>
            <a:r>
              <a:rPr lang="en-US" dirty="0"/>
              <a:t>charitable deduction may be reduced if the asset consists in part of ordinary income, is tangible personal property not subject to a related use by the charity, is real property subject to ordinary-income recapture or is short-term capital gain property. </a:t>
            </a:r>
          </a:p>
        </p:txBody>
      </p:sp>
      <p:pic>
        <p:nvPicPr>
          <p:cNvPr id="24" name="Picture 11" descr="C:\Users\camerong\AppData\Local\Microsoft\Windows\Temporary Internet Files\Content.IE5\FJBQCTOF\471112931_1cae793289_z[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5524" y="1269753"/>
            <a:ext cx="2387676" cy="16657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7" name="Rectangle 26"/>
          <p:cNvSpPr/>
          <p:nvPr/>
        </p:nvSpPr>
        <p:spPr>
          <a:xfrm>
            <a:off x="1497474" y="1220294"/>
            <a:ext cx="103775" cy="1308841"/>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315048" y="389725"/>
            <a:ext cx="2387676" cy="2545826"/>
            <a:chOff x="315048" y="389725"/>
            <a:chExt cx="2387676" cy="2545826"/>
          </a:xfrm>
        </p:grpSpPr>
        <p:pic>
          <p:nvPicPr>
            <p:cNvPr id="11270" name="Picture 6" descr="C:\Users\camerong\AppData\Local\Microsoft\Windows\Temporary Internet Files\Content.IE5\KEZ075HJ\8765389182_ec0239538d_z[1].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5048" y="656083"/>
              <a:ext cx="2387676" cy="22794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407836" y="389725"/>
              <a:ext cx="2283051" cy="892392"/>
              <a:chOff x="407836" y="389725"/>
              <a:chExt cx="2283051" cy="892392"/>
            </a:xfrm>
          </p:grpSpPr>
          <p:grpSp>
            <p:nvGrpSpPr>
              <p:cNvPr id="25" name="Group 24"/>
              <p:cNvGrpSpPr/>
              <p:nvPr/>
            </p:nvGrpSpPr>
            <p:grpSpPr>
              <a:xfrm>
                <a:off x="407836" y="389725"/>
                <a:ext cx="2283051" cy="892392"/>
                <a:chOff x="6070174" y="735223"/>
                <a:chExt cx="3352801" cy="1143000"/>
              </a:xfrm>
            </p:grpSpPr>
            <p:sp>
              <p:nvSpPr>
                <p:cNvPr id="29" name="Rectangle 28"/>
                <p:cNvSpPr/>
                <p:nvPr/>
              </p:nvSpPr>
              <p:spPr>
                <a:xfrm>
                  <a:off x="6070174" y="735223"/>
                  <a:ext cx="3352801" cy="11430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0" name="Rounded Rectangle 29"/>
                <p:cNvSpPr/>
                <p:nvPr/>
              </p:nvSpPr>
              <p:spPr>
                <a:xfrm>
                  <a:off x="6122326" y="807270"/>
                  <a:ext cx="3200400" cy="990599"/>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28" name="TextBox 27"/>
              <p:cNvSpPr txBox="1"/>
              <p:nvPr/>
            </p:nvSpPr>
            <p:spPr>
              <a:xfrm>
                <a:off x="563499" y="520088"/>
                <a:ext cx="1971725" cy="631968"/>
              </a:xfrm>
              <a:prstGeom prst="rect">
                <a:avLst/>
              </a:prstGeom>
              <a:noFill/>
            </p:spPr>
            <p:txBody>
              <a:bodyPr wrap="square" rtlCol="0">
                <a:spAutoFit/>
              </a:bodyPr>
              <a:lstStyle/>
              <a:p>
                <a:pPr algn="ctr"/>
                <a:r>
                  <a:rPr lang="en-US" dirty="0" smtClean="0">
                    <a:solidFill>
                      <a:schemeClr val="bg1"/>
                    </a:solidFill>
                    <a:latin typeface="Bodoni MT Black" panose="02070A03080606020203" pitchFamily="18" charset="0"/>
                  </a:rPr>
                  <a:t>BARGAIN SALE</a:t>
                </a:r>
                <a:endParaRPr lang="en-US" dirty="0">
                  <a:solidFill>
                    <a:schemeClr val="bg1"/>
                  </a:solidFill>
                  <a:latin typeface="Bodoni MT Black" panose="02070A03080606020203" pitchFamily="18" charset="0"/>
                </a:endParaRPr>
              </a:p>
            </p:txBody>
          </p:sp>
        </p:grpSp>
      </p:grpSp>
    </p:spTree>
    <p:extLst>
      <p:ext uri="{BB962C8B-B14F-4D97-AF65-F5344CB8AC3E}">
        <p14:creationId xmlns:p14="http://schemas.microsoft.com/office/powerpoint/2010/main" val="485907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447800"/>
            <a:ext cx="8229600" cy="3970318"/>
          </a:xfrm>
          <a:prstGeom prst="rect">
            <a:avLst/>
          </a:prstGeom>
        </p:spPr>
        <p:txBody>
          <a:bodyPr wrap="square">
            <a:spAutoFit/>
          </a:bodyPr>
          <a:lstStyle/>
          <a:p>
            <a:r>
              <a:rPr lang="en-US" b="1" dirty="0" smtClean="0">
                <a:hlinkClick r:id="rId2"/>
              </a:rPr>
              <a:t>Long-Term Capital Gain:</a:t>
            </a:r>
            <a:r>
              <a:rPr lang="en-US" dirty="0" smtClean="0"/>
              <a:t>  The vast majority of bargain sales involve a charity purchasing appreciated property that the donor has held for more than one year.</a:t>
            </a:r>
            <a:br>
              <a:rPr lang="en-US" dirty="0" smtClean="0"/>
            </a:br>
            <a:r>
              <a:rPr lang="en-US" dirty="0" smtClean="0"/>
              <a:t/>
            </a:r>
            <a:br>
              <a:rPr lang="en-US" dirty="0" smtClean="0"/>
            </a:br>
            <a:r>
              <a:rPr lang="en-US" b="1" dirty="0" smtClean="0">
                <a:hlinkClick r:id="rId3"/>
              </a:rPr>
              <a:t>Donor Motivation for a Bargain Sale:</a:t>
            </a:r>
            <a:r>
              <a:rPr lang="en-US" dirty="0" smtClean="0"/>
              <a:t>  Donors may choose to participate in a bargain sale for several reasons.</a:t>
            </a:r>
            <a:br>
              <a:rPr lang="en-US" dirty="0" smtClean="0"/>
            </a:br>
            <a:r>
              <a:rPr lang="en-US" dirty="0" smtClean="0"/>
              <a:t/>
            </a:r>
            <a:br>
              <a:rPr lang="en-US" dirty="0" smtClean="0"/>
            </a:br>
            <a:r>
              <a:rPr lang="en-US" b="1" dirty="0" smtClean="0">
                <a:hlinkClick r:id="rId4"/>
              </a:rPr>
              <a:t>Bargain Sale of Real Property:</a:t>
            </a:r>
            <a:r>
              <a:rPr lang="en-US" dirty="0" smtClean="0"/>
              <a:t>  There are three important considerations when a charity is purchasing real property, even though it is paying a bargain price.</a:t>
            </a:r>
            <a:br>
              <a:rPr lang="en-US" dirty="0" smtClean="0"/>
            </a:br>
            <a:r>
              <a:rPr lang="en-US" dirty="0" smtClean="0"/>
              <a:t/>
            </a:r>
            <a:br>
              <a:rPr lang="en-US" dirty="0" smtClean="0"/>
            </a:br>
            <a:r>
              <a:rPr lang="en-US" b="1" dirty="0" smtClean="0">
                <a:hlinkClick r:id="rId5"/>
              </a:rPr>
              <a:t>Zero Tax Bargain Sale:</a:t>
            </a:r>
            <a:r>
              <a:rPr lang="en-US" dirty="0" smtClean="0"/>
              <a:t>  With a bargain sale, the excess of fair market value over the price paid produces a charitable deduction.</a:t>
            </a:r>
            <a:br>
              <a:rPr lang="en-US" dirty="0" smtClean="0"/>
            </a:br>
            <a:endParaRPr lang="en-US" dirty="0"/>
          </a:p>
        </p:txBody>
      </p:sp>
    </p:spTree>
    <p:extLst>
      <p:ext uri="{BB962C8B-B14F-4D97-AF65-F5344CB8AC3E}">
        <p14:creationId xmlns:p14="http://schemas.microsoft.com/office/powerpoint/2010/main" val="2632267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362200"/>
            <a:ext cx="8001000" cy="3016210"/>
          </a:xfrm>
          <a:prstGeom prst="rect">
            <a:avLst/>
          </a:prstGeom>
        </p:spPr>
        <p:txBody>
          <a:bodyPr wrap="square">
            <a:spAutoFit/>
          </a:bodyPr>
          <a:lstStyle/>
          <a:p>
            <a:r>
              <a:rPr lang="en-US" sz="2800" b="1" dirty="0"/>
              <a:t>Overview</a:t>
            </a:r>
          </a:p>
          <a:p>
            <a:r>
              <a:rPr lang="en-US" dirty="0"/>
              <a:t/>
            </a:r>
            <a:br>
              <a:rPr lang="en-US" dirty="0"/>
            </a:br>
            <a:r>
              <a:rPr lang="en-US" b="1" i="1" dirty="0">
                <a:solidFill>
                  <a:srgbClr val="C00000"/>
                </a:solidFill>
              </a:rPr>
              <a:t>A bargain sale occurs when an individual transfers an asset to charity and receives less than the fair market value in return</a:t>
            </a:r>
            <a:r>
              <a:rPr lang="en-US" dirty="0"/>
              <a:t>. </a:t>
            </a:r>
            <a:r>
              <a:rPr lang="en-US" b="1" u="sng" dirty="0">
                <a:solidFill>
                  <a:srgbClr val="00B050"/>
                </a:solidFill>
              </a:rPr>
              <a:t>The fair market value less the value returned is a charitable gift</a:t>
            </a:r>
            <a:r>
              <a:rPr lang="en-US" b="1" u="sng" dirty="0" smtClean="0">
                <a:solidFill>
                  <a:srgbClr val="00B050"/>
                </a:solidFill>
              </a:rPr>
              <a:t>.</a:t>
            </a:r>
            <a:r>
              <a:rPr lang="en-US" dirty="0" smtClean="0"/>
              <a:t>  </a:t>
            </a:r>
            <a:r>
              <a:rPr lang="en-US" dirty="0"/>
              <a:t>The donor will benefit from the bypass of gain and receive a charitable deduction on the gift portion, but must recognize taxable gain on the value returned to him or her.</a:t>
            </a:r>
            <a:br>
              <a:rPr lang="en-US" dirty="0"/>
            </a:br>
            <a:r>
              <a:rPr lang="en-US" dirty="0"/>
              <a:t/>
            </a:r>
            <a:br>
              <a:rPr lang="en-US" dirty="0"/>
            </a:br>
            <a:endParaRPr lang="en-US" dirty="0"/>
          </a:p>
        </p:txBody>
      </p:sp>
      <p:pic>
        <p:nvPicPr>
          <p:cNvPr id="3" name="Picture 11" descr="C:\Users\camerong\AppData\Local\Microsoft\Windows\Temporary Internet Files\Content.IE5\1JH6V428\taxes[1].jpg"/>
          <p:cNvPicPr>
            <a:picLocks noChangeAspect="1" noChangeArrowheads="1"/>
          </p:cNvPicPr>
          <p:nvPr/>
        </p:nvPicPr>
        <p:blipFill rotWithShape="1">
          <a:blip r:embed="rId2">
            <a:extLst>
              <a:ext uri="{28A0092B-C50C-407E-A947-70E740481C1C}">
                <a14:useLocalDpi xmlns:a14="http://schemas.microsoft.com/office/drawing/2010/main" val="0"/>
              </a:ext>
            </a:extLst>
          </a:blip>
          <a:srcRect l="9585" t="6683" r="8963" b="16369"/>
          <a:stretch/>
        </p:blipFill>
        <p:spPr bwMode="auto">
          <a:xfrm>
            <a:off x="2819400" y="112221"/>
            <a:ext cx="3497802" cy="26392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922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927390"/>
            <a:ext cx="8229600" cy="3293209"/>
          </a:xfrm>
          <a:prstGeom prst="rect">
            <a:avLst/>
          </a:prstGeom>
        </p:spPr>
        <p:txBody>
          <a:bodyPr wrap="square">
            <a:spAutoFit/>
          </a:bodyPr>
          <a:lstStyle/>
          <a:p>
            <a:r>
              <a:rPr lang="en-US" sz="2800" b="1" dirty="0"/>
              <a:t>Charitable Deduction - Appreciated Property</a:t>
            </a:r>
          </a:p>
          <a:p>
            <a:r>
              <a:rPr lang="en-US" dirty="0"/>
              <a:t/>
            </a:r>
            <a:br>
              <a:rPr lang="en-US" dirty="0"/>
            </a:br>
            <a:r>
              <a:rPr lang="en-US" dirty="0"/>
              <a:t>In nearly all cases, bargain sales involve the transfer of appreciated property. </a:t>
            </a:r>
            <a:r>
              <a:rPr lang="en-US" dirty="0" smtClean="0"/>
              <a:t> For </a:t>
            </a:r>
            <a:r>
              <a:rPr lang="en-US" dirty="0"/>
              <a:t>example, a donor transfers stock with a fair market value of $10,000 and a basis of $4,000 to charity and receives a payment of $4,000 in cash. </a:t>
            </a:r>
            <a:r>
              <a:rPr lang="en-US" dirty="0" smtClean="0"/>
              <a:t> Since </a:t>
            </a:r>
            <a:r>
              <a:rPr lang="en-US" dirty="0"/>
              <a:t>the fair market value less the price paid is $6,000, the donor receives a charitable deduction of $</a:t>
            </a:r>
            <a:r>
              <a:rPr lang="en-US" dirty="0" smtClean="0"/>
              <a:t>6,000, </a:t>
            </a:r>
            <a:r>
              <a:rPr lang="en-US" dirty="0">
                <a:hlinkClick r:id="rId2"/>
              </a:rPr>
              <a:t>Reg. 1.1011-2(c), Example 1</a:t>
            </a:r>
            <a:r>
              <a:rPr lang="en-US" dirty="0"/>
              <a:t>. </a:t>
            </a:r>
            <a:r>
              <a:rPr lang="en-US" dirty="0" smtClean="0"/>
              <a:t> As </a:t>
            </a:r>
            <a:r>
              <a:rPr lang="en-US" dirty="0"/>
              <a:t>is true of all appreciated property gifts, the charitable deduction is limited to </a:t>
            </a:r>
            <a:r>
              <a:rPr lang="en-US" b="1" dirty="0"/>
              <a:t>30% of the adjusted gross income, with a potential carry forward for five additional </a:t>
            </a:r>
            <a:r>
              <a:rPr lang="en-US" b="1" dirty="0" smtClean="0"/>
              <a:t>years</a:t>
            </a:r>
            <a:r>
              <a:rPr lang="en-US" dirty="0" smtClean="0"/>
              <a:t>, </a:t>
            </a:r>
            <a:r>
              <a:rPr lang="en-US" dirty="0">
                <a:hlinkClick r:id="rId3"/>
              </a:rPr>
              <a:t>Sec. 170(b)(1)(C</a:t>
            </a:r>
            <a:r>
              <a:rPr lang="en-US" dirty="0" smtClean="0">
                <a:hlinkClick r:id="rId3"/>
              </a:rPr>
              <a:t>)</a:t>
            </a:r>
            <a:r>
              <a:rPr lang="en-US" dirty="0" smtClean="0"/>
              <a:t>.</a:t>
            </a:r>
            <a:endParaRPr lang="en-US" dirty="0"/>
          </a:p>
        </p:txBody>
      </p:sp>
      <p:pic>
        <p:nvPicPr>
          <p:cNvPr id="42" name="Picture 41"/>
          <p:cNvPicPr>
            <a:picLocks noChangeAspect="1"/>
          </p:cNvPicPr>
          <p:nvPr/>
        </p:nvPicPr>
        <p:blipFill>
          <a:blip r:embed="rId4" cstate="print">
            <a:clrChange>
              <a:clrFrom>
                <a:srgbClr val="F3F3F5"/>
              </a:clrFrom>
              <a:clrTo>
                <a:srgbClr val="F3F3F5">
                  <a:alpha val="0"/>
                </a:srgbClr>
              </a:clrTo>
            </a:clrChange>
            <a:extLst>
              <a:ext uri="{28A0092B-C50C-407E-A947-70E740481C1C}">
                <a14:useLocalDpi xmlns:a14="http://schemas.microsoft.com/office/drawing/2010/main" val="0"/>
              </a:ext>
            </a:extLst>
          </a:blip>
          <a:stretch>
            <a:fillRect/>
          </a:stretch>
        </p:blipFill>
        <p:spPr>
          <a:xfrm>
            <a:off x="2171736" y="12071"/>
            <a:ext cx="4800528" cy="3201352"/>
          </a:xfrm>
          <a:prstGeom prst="rect">
            <a:avLst/>
          </a:prstGeom>
        </p:spPr>
      </p:pic>
    </p:spTree>
    <p:extLst>
      <p:ext uri="{BB962C8B-B14F-4D97-AF65-F5344CB8AC3E}">
        <p14:creationId xmlns:p14="http://schemas.microsoft.com/office/powerpoint/2010/main" val="3315328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095" y="2914358"/>
            <a:ext cx="8229600" cy="3170099"/>
          </a:xfrm>
          <a:prstGeom prst="rect">
            <a:avLst/>
          </a:prstGeom>
        </p:spPr>
        <p:txBody>
          <a:bodyPr wrap="square">
            <a:spAutoFit/>
          </a:bodyPr>
          <a:lstStyle/>
          <a:p>
            <a:r>
              <a:rPr lang="en-US" sz="2000" dirty="0"/>
              <a:t>The order for deductions will be the current year cash deductions taken first, then current year appreciated deductions taken second. </a:t>
            </a:r>
            <a:r>
              <a:rPr lang="en-US" sz="2000" dirty="0" smtClean="0"/>
              <a:t> The </a:t>
            </a:r>
            <a:r>
              <a:rPr lang="en-US" sz="2000" dirty="0"/>
              <a:t>deductible amount will normally exceed $5,000 and therefore must be based on a qualified </a:t>
            </a:r>
            <a:r>
              <a:rPr lang="en-US" sz="2000" dirty="0" smtClean="0"/>
              <a:t>appraisal, </a:t>
            </a:r>
            <a:r>
              <a:rPr lang="en-US" sz="2000" dirty="0">
                <a:hlinkClick r:id="rId2"/>
              </a:rPr>
              <a:t>Reg. 1.170A-13(c)</a:t>
            </a:r>
            <a:r>
              <a:rPr lang="en-US" sz="2000" dirty="0"/>
              <a:t>. </a:t>
            </a:r>
            <a:r>
              <a:rPr lang="en-US" sz="2000" dirty="0" smtClean="0"/>
              <a:t> </a:t>
            </a:r>
            <a:r>
              <a:rPr lang="en-US" sz="2000" b="1" u="sng" dirty="0" smtClean="0">
                <a:solidFill>
                  <a:srgbClr val="FF0000"/>
                </a:solidFill>
              </a:rPr>
              <a:t>The </a:t>
            </a:r>
            <a:r>
              <a:rPr lang="en-US" sz="2000" b="1" u="sng" dirty="0">
                <a:solidFill>
                  <a:srgbClr val="FF0000"/>
                </a:solidFill>
              </a:rPr>
              <a:t>appraisal may be made up to 60 days prior to the gift and not later than the date the taxpayer's return is due (with extensions).</a:t>
            </a:r>
            <a:r>
              <a:rPr lang="en-US" sz="2000" dirty="0"/>
              <a:t> </a:t>
            </a:r>
            <a:r>
              <a:rPr lang="en-US" sz="2000" dirty="0" smtClean="0"/>
              <a:t> However</a:t>
            </a:r>
            <a:r>
              <a:rPr lang="en-US" sz="2000" dirty="0"/>
              <a:t>, since the donor and the charity may negotiate the amount to be paid for the asset, it is almost always beneficial to have a preliminary or full appraisal completed prior to the bargain sale.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1253" y="-2"/>
            <a:ext cx="4343400" cy="27797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6497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199" y="158889"/>
            <a:ext cx="8229601" cy="5632311"/>
          </a:xfrm>
          <a:prstGeom prst="rect">
            <a:avLst/>
          </a:prstGeom>
        </p:spPr>
        <p:txBody>
          <a:bodyPr wrap="square">
            <a:spAutoFit/>
          </a:bodyPr>
          <a:lstStyle/>
          <a:p>
            <a:r>
              <a:rPr lang="en-US" b="1" u="sng" dirty="0"/>
              <a:t>Personal Residence or Farm</a:t>
            </a:r>
          </a:p>
          <a:p>
            <a:r>
              <a:rPr lang="en-US" b="1" dirty="0">
                <a:hlinkClick r:id="rId3"/>
              </a:rPr>
              <a:t>Description:</a:t>
            </a:r>
            <a:r>
              <a:rPr lang="en-US" dirty="0"/>
              <a:t> </a:t>
            </a:r>
            <a:r>
              <a:rPr lang="en-US" dirty="0" smtClean="0"/>
              <a:t> A </a:t>
            </a:r>
            <a:r>
              <a:rPr lang="en-US" dirty="0"/>
              <a:t>donor may receive a charitable deduction for the transfer of a remainder interest in a personal residence or farm.</a:t>
            </a:r>
            <a:br>
              <a:rPr lang="en-US" dirty="0"/>
            </a:br>
            <a:r>
              <a:rPr lang="en-US" dirty="0"/>
              <a:t/>
            </a:r>
            <a:br>
              <a:rPr lang="en-US" dirty="0"/>
            </a:br>
            <a:r>
              <a:rPr lang="en-US" b="1" dirty="0">
                <a:hlinkClick r:id="rId4"/>
              </a:rPr>
              <a:t>Personal Residence or Farm:</a:t>
            </a:r>
            <a:r>
              <a:rPr lang="en-US" dirty="0"/>
              <a:t> </a:t>
            </a:r>
            <a:r>
              <a:rPr lang="en-US" dirty="0" smtClean="0"/>
              <a:t> A </a:t>
            </a:r>
            <a:r>
              <a:rPr lang="en-US" dirty="0"/>
              <a:t>remainder interest may be transferred in any property used by the donor as a personal residence.</a:t>
            </a:r>
            <a:br>
              <a:rPr lang="en-US" dirty="0"/>
            </a:br>
            <a:r>
              <a:rPr lang="en-US" dirty="0"/>
              <a:t/>
            </a:r>
            <a:br>
              <a:rPr lang="en-US" dirty="0"/>
            </a:br>
            <a:r>
              <a:rPr lang="en-US" b="1" dirty="0">
                <a:hlinkClick r:id="rId5"/>
              </a:rPr>
              <a:t>Duration:</a:t>
            </a:r>
            <a:r>
              <a:rPr lang="en-US" dirty="0"/>
              <a:t> </a:t>
            </a:r>
            <a:r>
              <a:rPr lang="en-US" dirty="0" smtClean="0"/>
              <a:t> The </a:t>
            </a:r>
            <a:r>
              <a:rPr lang="en-US" dirty="0"/>
              <a:t>qualified transfer of a remainder interest in a personal residence or farm is not subject to any specific limitation on duration in </a:t>
            </a:r>
            <a:r>
              <a:rPr lang="en-US" dirty="0">
                <a:hlinkClick r:id="rId6"/>
              </a:rPr>
              <a:t>Sec. 170(f)(3)(B)(</a:t>
            </a:r>
            <a:r>
              <a:rPr lang="en-US" dirty="0" err="1">
                <a:hlinkClick r:id="rId6"/>
              </a:rPr>
              <a:t>i</a:t>
            </a:r>
            <a:r>
              <a:rPr lang="en-US" dirty="0">
                <a:hlinkClick r:id="rId6"/>
              </a:rPr>
              <a:t>)</a:t>
            </a:r>
            <a:r>
              <a:rPr lang="en-US" dirty="0"/>
              <a:t>.</a:t>
            </a:r>
            <a:br>
              <a:rPr lang="en-US" dirty="0"/>
            </a:br>
            <a:r>
              <a:rPr lang="en-US" dirty="0"/>
              <a:t/>
            </a:r>
            <a:br>
              <a:rPr lang="en-US" dirty="0"/>
            </a:br>
            <a:r>
              <a:rPr lang="en-US" b="1" dirty="0">
                <a:hlinkClick r:id="rId7"/>
              </a:rPr>
              <a:t>Undivided Interests In Life Estates:</a:t>
            </a:r>
            <a:r>
              <a:rPr lang="en-US" dirty="0"/>
              <a:t> </a:t>
            </a:r>
            <a:r>
              <a:rPr lang="en-US" dirty="0" smtClean="0"/>
              <a:t> It </a:t>
            </a:r>
            <a:r>
              <a:rPr lang="en-US" dirty="0"/>
              <a:t>is also possible to transfer an undivided percentage of the remainder interest.</a:t>
            </a:r>
            <a:br>
              <a:rPr lang="en-US" dirty="0"/>
            </a:br>
            <a:r>
              <a:rPr lang="en-US" dirty="0"/>
              <a:t/>
            </a:r>
            <a:br>
              <a:rPr lang="en-US" dirty="0"/>
            </a:br>
            <a:r>
              <a:rPr lang="en-US" b="1" dirty="0">
                <a:hlinkClick r:id="rId8"/>
              </a:rPr>
              <a:t>Restrictions In The Deed:</a:t>
            </a:r>
            <a:r>
              <a:rPr lang="en-US" dirty="0"/>
              <a:t> </a:t>
            </a:r>
            <a:r>
              <a:rPr lang="en-US" dirty="0" smtClean="0"/>
              <a:t> The </a:t>
            </a:r>
            <a:r>
              <a:rPr lang="en-US" dirty="0"/>
              <a:t>deed of the remainder interest to charity must not be restricted.</a:t>
            </a:r>
            <a:br>
              <a:rPr lang="en-US" dirty="0"/>
            </a:br>
            <a:r>
              <a:rPr lang="en-US" dirty="0"/>
              <a:t/>
            </a:r>
            <a:br>
              <a:rPr lang="en-US" dirty="0"/>
            </a:br>
            <a:r>
              <a:rPr lang="en-US" b="1" dirty="0">
                <a:hlinkClick r:id="rId9"/>
              </a:rPr>
              <a:t>Mortgage on Personal Residence or Farm:</a:t>
            </a:r>
            <a:r>
              <a:rPr lang="en-US" dirty="0"/>
              <a:t> </a:t>
            </a:r>
            <a:r>
              <a:rPr lang="en-US" dirty="0" smtClean="0"/>
              <a:t> It </a:t>
            </a:r>
            <a:r>
              <a:rPr lang="en-US" dirty="0"/>
              <a:t>is possible for a donor to make a gift of a remainder interest even though there is a mortgage upon the residence</a:t>
            </a:r>
            <a:r>
              <a:rPr lang="en-US" dirty="0" smtClean="0"/>
              <a:t>.</a:t>
            </a:r>
            <a:endParaRPr lang="en-US" dirty="0"/>
          </a:p>
        </p:txBody>
      </p:sp>
    </p:spTree>
    <p:extLst>
      <p:ext uri="{BB962C8B-B14F-4D97-AF65-F5344CB8AC3E}">
        <p14:creationId xmlns:p14="http://schemas.microsoft.com/office/powerpoint/2010/main" val="1993515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99310"/>
            <a:ext cx="8229600" cy="5232202"/>
          </a:xfrm>
          <a:prstGeom prst="rect">
            <a:avLst/>
          </a:prstGeom>
        </p:spPr>
        <p:txBody>
          <a:bodyPr wrap="square">
            <a:spAutoFit/>
          </a:bodyPr>
          <a:lstStyle/>
          <a:p>
            <a:r>
              <a:rPr lang="en-US" sz="2800" b="1" dirty="0"/>
              <a:t>Reduction Rules</a:t>
            </a:r>
          </a:p>
          <a:p>
            <a:r>
              <a:rPr lang="en-US" dirty="0"/>
              <a:t/>
            </a:r>
            <a:br>
              <a:rPr lang="en-US" dirty="0"/>
            </a:br>
            <a:r>
              <a:rPr lang="en-US" u="sng" dirty="0"/>
              <a:t>The charitable deduction may be reduced if the asset consists in part of ordinary income, is tangible personal property not subject to a related use by the charity, is real property subject to ordinary-income recapture or is short-term capital gain property.</a:t>
            </a:r>
            <a:br>
              <a:rPr lang="en-US" u="sng" dirty="0"/>
            </a:br>
            <a:r>
              <a:rPr lang="en-US" dirty="0"/>
              <a:t/>
            </a:r>
            <a:br>
              <a:rPr lang="en-US" dirty="0"/>
            </a:br>
            <a:r>
              <a:rPr lang="en-US" i="1" dirty="0"/>
              <a:t>Gifts of inventory and other ordinary income property require that the gift portion claimed as a deduction be reduced to cost </a:t>
            </a:r>
            <a:r>
              <a:rPr lang="en-US" i="1" dirty="0" smtClean="0"/>
              <a:t>basis</a:t>
            </a:r>
            <a:r>
              <a:rPr lang="en-US" dirty="0" smtClean="0"/>
              <a:t>, </a:t>
            </a:r>
            <a:r>
              <a:rPr lang="en-US" dirty="0">
                <a:hlinkClick r:id="rId2"/>
              </a:rPr>
              <a:t>Sec. 170(e)(1)</a:t>
            </a:r>
            <a:r>
              <a:rPr lang="en-US" dirty="0"/>
              <a:t>. </a:t>
            </a:r>
            <a:r>
              <a:rPr lang="en-US" dirty="0" smtClean="0"/>
              <a:t> If </a:t>
            </a:r>
            <a:r>
              <a:rPr lang="en-US" dirty="0"/>
              <a:t>the bargain sale involves tangible personal property such as </a:t>
            </a:r>
            <a:r>
              <a:rPr lang="en-US" u="sng" dirty="0"/>
              <a:t>art, vehicles or collectibles</a:t>
            </a:r>
            <a:r>
              <a:rPr lang="en-US" dirty="0"/>
              <a:t>, and </a:t>
            </a:r>
            <a:r>
              <a:rPr lang="en-US" u="sng" dirty="0"/>
              <a:t>the charity does not plan to use the asset for a related use, then the deduction </a:t>
            </a:r>
            <a:r>
              <a:rPr lang="en-US" dirty="0"/>
              <a:t>is reduced to the lesser of fair market value or cost basis. </a:t>
            </a:r>
            <a:r>
              <a:rPr lang="en-US" dirty="0">
                <a:hlinkClick r:id="rId3"/>
              </a:rPr>
              <a:t>Reg. 1.170A-4(b)(3)(ii)</a:t>
            </a:r>
            <a:r>
              <a:rPr lang="en-US" dirty="0"/>
              <a:t>. </a:t>
            </a:r>
            <a:r>
              <a:rPr lang="en-US" dirty="0" smtClean="0"/>
              <a:t> </a:t>
            </a:r>
            <a:r>
              <a:rPr lang="en-US" i="1" dirty="0" smtClean="0"/>
              <a:t>Real </a:t>
            </a:r>
            <a:r>
              <a:rPr lang="en-US" i="1" dirty="0"/>
              <a:t>property with accelerated depreciation will include an element of ordinary income for the excess of the accelerated over straight-line depreciation. </a:t>
            </a:r>
            <a:r>
              <a:rPr lang="en-US" i="1" dirty="0" smtClean="0"/>
              <a:t> </a:t>
            </a:r>
            <a:r>
              <a:rPr lang="en-US" dirty="0" smtClean="0"/>
              <a:t>This </a:t>
            </a:r>
            <a:r>
              <a:rPr lang="en-US" dirty="0"/>
              <a:t>excess amount will lead to a reduction of the charitable deduction under ordinary income rules. </a:t>
            </a:r>
            <a:r>
              <a:rPr lang="en-US" dirty="0" smtClean="0"/>
              <a:t> </a:t>
            </a:r>
            <a:r>
              <a:rPr lang="en-US" b="1" i="1" u="sng" dirty="0" smtClean="0"/>
              <a:t>Finally</a:t>
            </a:r>
            <a:r>
              <a:rPr lang="en-US" b="1" i="1" u="sng" dirty="0"/>
              <a:t>, short-term capital gain assets are deductible at cost </a:t>
            </a:r>
            <a:r>
              <a:rPr lang="en-US" b="1" i="1" u="sng" dirty="0" smtClean="0"/>
              <a:t>basis, </a:t>
            </a:r>
            <a:r>
              <a:rPr lang="en-US" dirty="0">
                <a:hlinkClick r:id="rId2"/>
              </a:rPr>
              <a:t>Sec. 170(e)(1)(B)</a:t>
            </a:r>
            <a:r>
              <a:rPr lang="en-US" dirty="0"/>
              <a:t>.</a:t>
            </a:r>
          </a:p>
        </p:txBody>
      </p:sp>
      <p:pic>
        <p:nvPicPr>
          <p:cNvPr id="5" name="Picture 2" descr="http://www.bigfoto.com/themes/traffic/ships/ship-pic-m9f.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 t="-1059" r="1" b="21435"/>
          <a:stretch/>
        </p:blipFill>
        <p:spPr bwMode="auto">
          <a:xfrm>
            <a:off x="6064190" y="-26634"/>
            <a:ext cx="3072414" cy="1647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945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533400"/>
            <a:ext cx="8229601" cy="5786199"/>
          </a:xfrm>
          <a:prstGeom prst="rect">
            <a:avLst/>
          </a:prstGeom>
        </p:spPr>
        <p:txBody>
          <a:bodyPr wrap="square">
            <a:spAutoFit/>
          </a:bodyPr>
          <a:lstStyle/>
          <a:p>
            <a:r>
              <a:rPr lang="en-US" sz="2800" b="1" dirty="0"/>
              <a:t>Long-Term Capital Gain</a:t>
            </a:r>
          </a:p>
          <a:p>
            <a:r>
              <a:rPr lang="en-US" dirty="0"/>
              <a:t/>
            </a:r>
            <a:br>
              <a:rPr lang="en-US" dirty="0"/>
            </a:br>
            <a:r>
              <a:rPr lang="en-US" dirty="0"/>
              <a:t>The vast majority of bargain sales involve a charity purchasing appreciated property that the donor has held for more than one year. </a:t>
            </a:r>
            <a:r>
              <a:rPr lang="en-US" dirty="0" smtClean="0"/>
              <a:t> If </a:t>
            </a:r>
            <a:r>
              <a:rPr lang="en-US" dirty="0"/>
              <a:t>the donor were to sell the asset, then the difference between the fair market value and the adjusted cost basis would be reported as long-term capital gain.</a:t>
            </a:r>
            <a:br>
              <a:rPr lang="en-US" dirty="0"/>
            </a:br>
            <a:r>
              <a:rPr lang="en-US" dirty="0"/>
              <a:t/>
            </a:r>
            <a:br>
              <a:rPr lang="en-US" dirty="0"/>
            </a:br>
            <a:r>
              <a:rPr lang="en-US" dirty="0"/>
              <a:t>With a bargain sale, the gift is the fair market value less the sale price. </a:t>
            </a:r>
            <a:r>
              <a:rPr lang="en-US" dirty="0" smtClean="0"/>
              <a:t> With </a:t>
            </a:r>
            <a:r>
              <a:rPr lang="en-US" dirty="0"/>
              <a:t>respect to the taxable sale portion, the difference between the sale price and the allocated basis will </a:t>
            </a:r>
            <a:r>
              <a:rPr lang="en-US" dirty="0" smtClean="0"/>
              <a:t>be, </a:t>
            </a:r>
            <a:r>
              <a:rPr lang="en-US" dirty="0"/>
              <a:t>in most </a:t>
            </a:r>
            <a:r>
              <a:rPr lang="en-US" dirty="0" smtClean="0"/>
              <a:t>cases, </a:t>
            </a:r>
            <a:r>
              <a:rPr lang="en-US" dirty="0"/>
              <a:t>long-term capital </a:t>
            </a:r>
            <a:r>
              <a:rPr lang="en-US" dirty="0" smtClean="0"/>
              <a:t>gain, </a:t>
            </a:r>
            <a:r>
              <a:rPr lang="en-US" dirty="0">
                <a:hlinkClick r:id="rId2"/>
              </a:rPr>
              <a:t>Reg. 1.1011-2(a)(1)</a:t>
            </a:r>
            <a:r>
              <a:rPr lang="en-US" dirty="0"/>
              <a:t>.</a:t>
            </a:r>
            <a:br>
              <a:rPr lang="en-US" dirty="0"/>
            </a:br>
            <a:r>
              <a:rPr lang="en-US" dirty="0"/>
              <a:t/>
            </a:r>
            <a:br>
              <a:rPr lang="en-US" dirty="0"/>
            </a:br>
            <a:r>
              <a:rPr lang="en-US" dirty="0"/>
              <a:t>If a donor transfers stock valued at $10,000 to a charity for $6,000 and the stock has a cost basis of $2,000, then the donor has made a gift of $4,000 and a sale of $6,000</a:t>
            </a:r>
            <a:r>
              <a:rPr lang="en-US" dirty="0" smtClean="0"/>
              <a:t>.  </a:t>
            </a:r>
            <a:r>
              <a:rPr lang="en-US" dirty="0"/>
              <a:t>Since there is 20% basis on all shares of stock, the sale of $6,000 worth of stock would be reduced by an allocated basis of $1,200, leaving a net long-term capital gain of $4,800. </a:t>
            </a:r>
            <a:r>
              <a:rPr lang="en-US" dirty="0">
                <a:hlinkClick r:id="rId3"/>
              </a:rPr>
              <a:t>Reg. 1.170A-4(c)(1)</a:t>
            </a:r>
            <a:r>
              <a:rPr lang="en-US" dirty="0"/>
              <a:t>.</a:t>
            </a:r>
            <a:br>
              <a:rPr lang="en-US" dirty="0"/>
            </a:br>
            <a:endParaRPr lang="en-US" dirty="0"/>
          </a:p>
        </p:txBody>
      </p:sp>
    </p:spTree>
    <p:extLst>
      <p:ext uri="{BB962C8B-B14F-4D97-AF65-F5344CB8AC3E}">
        <p14:creationId xmlns:p14="http://schemas.microsoft.com/office/powerpoint/2010/main" val="3390667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66800"/>
            <a:ext cx="8229600" cy="4401205"/>
          </a:xfrm>
          <a:prstGeom prst="rect">
            <a:avLst/>
          </a:prstGeom>
        </p:spPr>
        <p:txBody>
          <a:bodyPr wrap="square">
            <a:spAutoFit/>
          </a:bodyPr>
          <a:lstStyle/>
          <a:p>
            <a:r>
              <a:rPr lang="en-US" sz="2800" b="1" dirty="0"/>
              <a:t>Donor Motivation for a Bargain Sale</a:t>
            </a:r>
          </a:p>
          <a:p>
            <a:r>
              <a:rPr lang="en-US" dirty="0"/>
              <a:t/>
            </a:r>
            <a:br>
              <a:rPr lang="en-US" dirty="0"/>
            </a:br>
            <a:r>
              <a:rPr lang="en-US" dirty="0"/>
              <a:t>Donors may choose to participate in a bargain sale for several </a:t>
            </a:r>
            <a:r>
              <a:rPr lang="en-US" dirty="0" smtClean="0"/>
              <a:t>reasons:</a:t>
            </a:r>
          </a:p>
          <a:p>
            <a:endParaRPr lang="en-US" dirty="0"/>
          </a:p>
          <a:p>
            <a:r>
              <a:rPr lang="en-US" dirty="0" smtClean="0">
                <a:solidFill>
                  <a:srgbClr val="FF0000"/>
                </a:solidFill>
              </a:rPr>
              <a:t>First</a:t>
            </a:r>
            <a:r>
              <a:rPr lang="en-US" dirty="0"/>
              <a:t>, the transaction is very convenient. </a:t>
            </a:r>
            <a:r>
              <a:rPr lang="en-US" dirty="0" smtClean="0"/>
              <a:t> Charities </a:t>
            </a:r>
            <a:r>
              <a:rPr lang="en-US" dirty="0"/>
              <a:t>are willing to make the transaction flow smoothly. </a:t>
            </a:r>
            <a:r>
              <a:rPr lang="en-US" dirty="0" smtClean="0"/>
              <a:t> Staff </a:t>
            </a:r>
            <a:r>
              <a:rPr lang="en-US" dirty="0"/>
              <a:t>members may help locate independent appraisers and assist the donor with the real estate procedures necessary to transfer the property. </a:t>
            </a:r>
            <a:r>
              <a:rPr lang="en-US" dirty="0" smtClean="0"/>
              <a:t> </a:t>
            </a:r>
          </a:p>
          <a:p>
            <a:endParaRPr lang="en-US" dirty="0"/>
          </a:p>
          <a:p>
            <a:r>
              <a:rPr lang="en-US" dirty="0" smtClean="0">
                <a:solidFill>
                  <a:srgbClr val="FF0000"/>
                </a:solidFill>
              </a:rPr>
              <a:t>Second</a:t>
            </a:r>
            <a:r>
              <a:rPr lang="en-US" dirty="0"/>
              <a:t>, it may be possible to reduce real estate transfer costs by saving a real estate agent's fee. </a:t>
            </a:r>
            <a:r>
              <a:rPr lang="en-US" dirty="0" smtClean="0"/>
              <a:t> If </a:t>
            </a:r>
            <a:r>
              <a:rPr lang="en-US" dirty="0"/>
              <a:t>the property has not been previously listed, the charity and the owner may deal directly</a:t>
            </a:r>
            <a:r>
              <a:rPr lang="en-US" dirty="0" smtClean="0"/>
              <a:t>. </a:t>
            </a:r>
          </a:p>
          <a:p>
            <a:endParaRPr lang="en-US" dirty="0"/>
          </a:p>
          <a:p>
            <a:r>
              <a:rPr lang="en-US" dirty="0" smtClean="0">
                <a:solidFill>
                  <a:srgbClr val="FF0000"/>
                </a:solidFill>
              </a:rPr>
              <a:t>Third</a:t>
            </a:r>
            <a:r>
              <a:rPr lang="en-US" dirty="0"/>
              <a:t>, the donor receives the benefit of the full fair market value under the independent appraisal. </a:t>
            </a:r>
          </a:p>
        </p:txBody>
      </p:sp>
    </p:spTree>
    <p:extLst>
      <p:ext uri="{BB962C8B-B14F-4D97-AF65-F5344CB8AC3E}">
        <p14:creationId xmlns:p14="http://schemas.microsoft.com/office/powerpoint/2010/main" val="3501870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8229600" cy="4524315"/>
          </a:xfrm>
          <a:prstGeom prst="rect">
            <a:avLst/>
          </a:prstGeom>
        </p:spPr>
        <p:txBody>
          <a:bodyPr wrap="square">
            <a:spAutoFit/>
          </a:bodyPr>
          <a:lstStyle/>
          <a:p>
            <a:r>
              <a:rPr lang="en-US" dirty="0">
                <a:solidFill>
                  <a:srgbClr val="FF0000"/>
                </a:solidFill>
              </a:rPr>
              <a:t>Fourth</a:t>
            </a:r>
            <a:r>
              <a:rPr lang="en-US" dirty="0"/>
              <a:t>, the donor may receive a cash payment for the full value of the negotiated bargain sale </a:t>
            </a:r>
            <a:r>
              <a:rPr lang="en-US" dirty="0" smtClean="0"/>
              <a:t>price.</a:t>
            </a:r>
          </a:p>
          <a:p>
            <a:endParaRPr lang="en-US" dirty="0"/>
          </a:p>
          <a:p>
            <a:r>
              <a:rPr lang="en-US" dirty="0" smtClean="0">
                <a:solidFill>
                  <a:srgbClr val="FF0000"/>
                </a:solidFill>
              </a:rPr>
              <a:t>Fifth</a:t>
            </a:r>
            <a:r>
              <a:rPr lang="en-US" dirty="0"/>
              <a:t>, the donor may select a convenient date for closing the bargain </a:t>
            </a:r>
            <a:r>
              <a:rPr lang="en-US" dirty="0" smtClean="0"/>
              <a:t>sale.</a:t>
            </a:r>
          </a:p>
          <a:p>
            <a:endParaRPr lang="en-US" dirty="0"/>
          </a:p>
          <a:p>
            <a:r>
              <a:rPr lang="en-US" dirty="0" smtClean="0">
                <a:solidFill>
                  <a:srgbClr val="FF0000"/>
                </a:solidFill>
              </a:rPr>
              <a:t>Sixth</a:t>
            </a:r>
            <a:r>
              <a:rPr lang="en-US" dirty="0"/>
              <a:t>, the combination of being able to bypass gain on the gift portion and receive a charitable tax deduction on that gift will reduce, or in some cases offset, the tax payable on the portion sold</a:t>
            </a:r>
            <a:r>
              <a:rPr lang="en-US" dirty="0" smtClean="0"/>
              <a:t>.  </a:t>
            </a:r>
            <a:r>
              <a:rPr lang="en-US" dirty="0"/>
              <a:t>When the donor considers the convenience and tax benefits of the transaction, he or she still will receive a good return on the initial </a:t>
            </a:r>
            <a:r>
              <a:rPr lang="en-US" dirty="0" smtClean="0"/>
              <a:t>investment.</a:t>
            </a:r>
          </a:p>
          <a:p>
            <a:endParaRPr lang="en-US" dirty="0"/>
          </a:p>
          <a:p>
            <a:r>
              <a:rPr lang="en-US" dirty="0" smtClean="0">
                <a:solidFill>
                  <a:srgbClr val="FF0000"/>
                </a:solidFill>
              </a:rPr>
              <a:t>Seventh</a:t>
            </a:r>
            <a:r>
              <a:rPr lang="en-US" dirty="0"/>
              <a:t>, the donor may feel wonderful for assisting a charity he or she cares </a:t>
            </a:r>
            <a:r>
              <a:rPr lang="en-US" dirty="0" smtClean="0"/>
              <a:t>about.</a:t>
            </a:r>
          </a:p>
          <a:p>
            <a:endParaRPr lang="en-US" dirty="0"/>
          </a:p>
          <a:p>
            <a:r>
              <a:rPr lang="en-US" dirty="0" smtClean="0">
                <a:solidFill>
                  <a:srgbClr val="FF0000"/>
                </a:solidFill>
              </a:rPr>
              <a:t>And </a:t>
            </a:r>
            <a:r>
              <a:rPr lang="en-US" dirty="0">
                <a:solidFill>
                  <a:srgbClr val="FF0000"/>
                </a:solidFill>
              </a:rPr>
              <a:t>finally</a:t>
            </a:r>
            <a:r>
              <a:rPr lang="en-US" dirty="0"/>
              <a:t>, they appreciate the recognition they gain for their gift.</a:t>
            </a:r>
          </a:p>
        </p:txBody>
      </p:sp>
    </p:spTree>
    <p:extLst>
      <p:ext uri="{BB962C8B-B14F-4D97-AF65-F5344CB8AC3E}">
        <p14:creationId xmlns:p14="http://schemas.microsoft.com/office/powerpoint/2010/main" val="34513333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309801"/>
            <a:ext cx="8229601" cy="5786199"/>
          </a:xfrm>
          <a:prstGeom prst="rect">
            <a:avLst/>
          </a:prstGeom>
        </p:spPr>
        <p:txBody>
          <a:bodyPr wrap="square">
            <a:spAutoFit/>
          </a:bodyPr>
          <a:lstStyle/>
          <a:p>
            <a:r>
              <a:rPr lang="en-US" sz="2800" b="1" dirty="0"/>
              <a:t>Bargain Sale of Real Property</a:t>
            </a:r>
          </a:p>
          <a:p>
            <a:r>
              <a:rPr lang="en-US" dirty="0"/>
              <a:t/>
            </a:r>
            <a:br>
              <a:rPr lang="en-US" dirty="0"/>
            </a:br>
            <a:r>
              <a:rPr lang="en-US" dirty="0"/>
              <a:t>There are three important considerations when a charity is purchasing real property, even though it is paying a bargain price</a:t>
            </a:r>
            <a:r>
              <a:rPr lang="en-US" dirty="0" smtClean="0"/>
              <a:t>.</a:t>
            </a:r>
          </a:p>
          <a:p>
            <a:endParaRPr lang="en-US" dirty="0"/>
          </a:p>
          <a:p>
            <a:r>
              <a:rPr lang="en-US" dirty="0" smtClean="0">
                <a:solidFill>
                  <a:srgbClr val="FF0000"/>
                </a:solidFill>
              </a:rPr>
              <a:t>First</a:t>
            </a:r>
            <a:r>
              <a:rPr lang="en-US" dirty="0"/>
              <a:t>, there should be a preliminary check on title to make certain that the donor is the actual owner of the </a:t>
            </a:r>
            <a:r>
              <a:rPr lang="en-US" dirty="0" smtClean="0"/>
              <a:t>property.</a:t>
            </a:r>
          </a:p>
          <a:p>
            <a:endParaRPr lang="en-US" dirty="0"/>
          </a:p>
          <a:p>
            <a:r>
              <a:rPr lang="en-US" dirty="0" smtClean="0">
                <a:solidFill>
                  <a:srgbClr val="FF0000"/>
                </a:solidFill>
              </a:rPr>
              <a:t>Second</a:t>
            </a:r>
            <a:r>
              <a:rPr lang="en-US" dirty="0"/>
              <a:t>, the charity should attempt to determine whether there are any debts or back taxes payable on the </a:t>
            </a:r>
            <a:r>
              <a:rPr lang="en-US" dirty="0" smtClean="0"/>
              <a:t>property.</a:t>
            </a:r>
          </a:p>
          <a:p>
            <a:endParaRPr lang="en-US" dirty="0"/>
          </a:p>
          <a:p>
            <a:r>
              <a:rPr lang="en-US" dirty="0" smtClean="0">
                <a:solidFill>
                  <a:srgbClr val="FF0000"/>
                </a:solidFill>
              </a:rPr>
              <a:t>Third</a:t>
            </a:r>
            <a:r>
              <a:rPr lang="en-US" dirty="0"/>
              <a:t>, if the property is commercial or industrial in use or there is any reason to be concerned about potential environmental risks, then an environmental impact survey should be completed.</a:t>
            </a:r>
            <a:br>
              <a:rPr lang="en-US" dirty="0"/>
            </a:br>
            <a:r>
              <a:rPr lang="en-US" dirty="0"/>
              <a:t/>
            </a:r>
            <a:br>
              <a:rPr lang="en-US" dirty="0"/>
            </a:br>
            <a:r>
              <a:rPr lang="en-US" dirty="0"/>
              <a:t>While these items will normally be completed prior to closing, it is desirable to obtain as much information as possible in all three areas prior to negotiations over price. </a:t>
            </a:r>
            <a:r>
              <a:rPr lang="en-US" dirty="0" smtClean="0"/>
              <a:t> A </a:t>
            </a:r>
            <a:r>
              <a:rPr lang="en-US" dirty="0"/>
              <a:t>cloud on title, the existence of debts or back taxes against the property or environmental problems would clearly affect the value and price paid for real property.</a:t>
            </a:r>
          </a:p>
        </p:txBody>
      </p:sp>
    </p:spTree>
    <p:extLst>
      <p:ext uri="{BB962C8B-B14F-4D97-AF65-F5344CB8AC3E}">
        <p14:creationId xmlns:p14="http://schemas.microsoft.com/office/powerpoint/2010/main" val="2111893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58998"/>
            <a:ext cx="8229600" cy="5232202"/>
          </a:xfrm>
          <a:prstGeom prst="rect">
            <a:avLst/>
          </a:prstGeom>
        </p:spPr>
        <p:txBody>
          <a:bodyPr wrap="square">
            <a:spAutoFit/>
          </a:bodyPr>
          <a:lstStyle/>
          <a:p>
            <a:r>
              <a:rPr lang="en-US" sz="2800" b="1" dirty="0"/>
              <a:t>Zero Tax Bargain Sale</a:t>
            </a:r>
          </a:p>
          <a:p>
            <a:r>
              <a:rPr lang="en-US" dirty="0"/>
              <a:t/>
            </a:r>
            <a:br>
              <a:rPr lang="en-US" dirty="0"/>
            </a:br>
            <a:r>
              <a:rPr lang="en-US" dirty="0"/>
              <a:t>With a bargain sale, the excess of fair market value over the price paid produces a charitable deduction</a:t>
            </a:r>
            <a:r>
              <a:rPr lang="en-US" dirty="0" smtClean="0"/>
              <a:t>.  </a:t>
            </a:r>
            <a:r>
              <a:rPr lang="en-US" dirty="0"/>
              <a:t>Normally, this is an appreciated-type charitable deduction that may be used up to 30% of adjusted gross </a:t>
            </a:r>
            <a:r>
              <a:rPr lang="en-US" dirty="0" smtClean="0"/>
              <a:t>income, </a:t>
            </a:r>
            <a:r>
              <a:rPr lang="en-US" dirty="0">
                <a:hlinkClick r:id="rId2"/>
              </a:rPr>
              <a:t>Sec. 170(b)(1)(C)</a:t>
            </a:r>
            <a:r>
              <a:rPr lang="en-US" dirty="0"/>
              <a:t>. </a:t>
            </a:r>
            <a:r>
              <a:rPr lang="en-US" dirty="0" smtClean="0"/>
              <a:t> If </a:t>
            </a:r>
            <a:r>
              <a:rPr lang="en-US" dirty="0"/>
              <a:t>the asset is a long-term capital gain asset, then the sale price less the prorated basis on that amount will be subject to tax at the reduced capital gain rate. </a:t>
            </a:r>
            <a:br>
              <a:rPr lang="en-US" dirty="0"/>
            </a:br>
            <a:r>
              <a:rPr lang="en-US" dirty="0"/>
              <a:t/>
            </a:r>
            <a:br>
              <a:rPr lang="en-US" dirty="0"/>
            </a:br>
            <a:r>
              <a:rPr lang="en-US" dirty="0"/>
              <a:t>Capital gains taxes are bypassed on the charitable portion and the income tax deduction on that portion saves tax at the donor's top ordinary income rate, which in some cases is nearly double the capital gains rate. </a:t>
            </a:r>
            <a:r>
              <a:rPr lang="en-US" dirty="0" smtClean="0"/>
              <a:t> Thus</a:t>
            </a:r>
            <a:r>
              <a:rPr lang="en-US" dirty="0"/>
              <a:t>, the donor can significantly reduce the total tax payable. </a:t>
            </a:r>
            <a:r>
              <a:rPr lang="en-US" dirty="0" smtClean="0"/>
              <a:t> A </a:t>
            </a:r>
            <a:r>
              <a:rPr lang="en-US" dirty="0"/>
              <a:t>gift of approximately one-third of the asset and a bargain sale for the remaining two-thirds may result in a complete tax offset. The tax savings from the charitable deduction taken against ordinary income may be equal to the tax payable on the long-term capital gain.</a:t>
            </a:r>
            <a:br>
              <a:rPr lang="en-US" dirty="0"/>
            </a:br>
            <a:endParaRPr lang="en-US" dirty="0"/>
          </a:p>
        </p:txBody>
      </p:sp>
    </p:spTree>
    <p:extLst>
      <p:ext uri="{BB962C8B-B14F-4D97-AF65-F5344CB8AC3E}">
        <p14:creationId xmlns:p14="http://schemas.microsoft.com/office/powerpoint/2010/main" val="2373411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077" y="1828800"/>
            <a:ext cx="8229601" cy="3570208"/>
          </a:xfrm>
          <a:prstGeom prst="rect">
            <a:avLst/>
          </a:prstGeom>
        </p:spPr>
        <p:txBody>
          <a:bodyPr wrap="square">
            <a:spAutoFit/>
          </a:bodyPr>
          <a:lstStyle/>
          <a:p>
            <a:r>
              <a:rPr lang="en-US" sz="2800" b="1" u="sng" dirty="0"/>
              <a:t>Example </a:t>
            </a:r>
            <a:r>
              <a:rPr lang="en-US" sz="2800" b="1" u="sng" dirty="0" smtClean="0"/>
              <a:t>2.1.1 A </a:t>
            </a:r>
            <a:r>
              <a:rPr lang="en-US" sz="2800" b="1" u="sng" dirty="0"/>
              <a:t>Real Property Bargain </a:t>
            </a:r>
            <a:r>
              <a:rPr lang="en-US" sz="2800" b="1" u="sng" dirty="0" smtClean="0"/>
              <a:t>Sale</a:t>
            </a:r>
          </a:p>
          <a:p>
            <a:endParaRPr lang="en-US" b="1" u="sng" dirty="0"/>
          </a:p>
          <a:p>
            <a:r>
              <a:rPr lang="en-US" dirty="0"/>
              <a:t>John Donor purchased vacant land for $50,000 several years ago. </a:t>
            </a:r>
            <a:r>
              <a:rPr lang="en-US" dirty="0" smtClean="0"/>
              <a:t> The </a:t>
            </a:r>
            <a:r>
              <a:rPr lang="en-US" dirty="0"/>
              <a:t>land is adjacent to the new community medical center building. </a:t>
            </a:r>
            <a:r>
              <a:rPr lang="en-US" dirty="0" smtClean="0"/>
              <a:t> Since </a:t>
            </a:r>
            <a:r>
              <a:rPr lang="en-US" dirty="0"/>
              <a:t>the medical center would like to acquire the property for future expansion, John has been discussing options with the gift planner from the medical center. </a:t>
            </a:r>
            <a:br>
              <a:rPr lang="en-US" dirty="0"/>
            </a:br>
            <a:r>
              <a:rPr lang="en-US" dirty="0"/>
              <a:t/>
            </a:r>
            <a:br>
              <a:rPr lang="en-US" dirty="0"/>
            </a:br>
            <a:r>
              <a:rPr lang="en-US" dirty="0"/>
              <a:t>The property is currently valued at $200,000. </a:t>
            </a:r>
            <a:r>
              <a:rPr lang="en-US" dirty="0" smtClean="0"/>
              <a:t> With </a:t>
            </a:r>
            <a:r>
              <a:rPr lang="en-US" dirty="0"/>
              <a:t>a cost basis of $50,000, there is approximately 25% basis and 75% gain in the property. </a:t>
            </a:r>
            <a:r>
              <a:rPr lang="en-US" dirty="0" smtClean="0"/>
              <a:t> The </a:t>
            </a:r>
            <a:r>
              <a:rPr lang="en-US" dirty="0"/>
              <a:t>medical center is willing to pay $120,000 for the property. </a:t>
            </a:r>
          </a:p>
        </p:txBody>
      </p:sp>
    </p:spTree>
    <p:extLst>
      <p:ext uri="{BB962C8B-B14F-4D97-AF65-F5344CB8AC3E}">
        <p14:creationId xmlns:p14="http://schemas.microsoft.com/office/powerpoint/2010/main" val="1889567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973282"/>
            <a:ext cx="8229600" cy="3970318"/>
          </a:xfrm>
          <a:prstGeom prst="rect">
            <a:avLst/>
          </a:prstGeom>
        </p:spPr>
        <p:txBody>
          <a:bodyPr wrap="square">
            <a:spAutoFit/>
          </a:bodyPr>
          <a:lstStyle/>
          <a:p>
            <a:r>
              <a:rPr lang="en-US" dirty="0"/>
              <a:t>Since John and his family members have been patients at the medical center, they would like to enter into a transaction that would benefit the center</a:t>
            </a:r>
            <a:r>
              <a:rPr lang="en-US" dirty="0" smtClean="0"/>
              <a:t>.  </a:t>
            </a:r>
            <a:r>
              <a:rPr lang="en-US" dirty="0"/>
              <a:t>He is willing to sell the $200,000 property for $120,000</a:t>
            </a:r>
            <a:r>
              <a:rPr lang="en-US" dirty="0" smtClean="0"/>
              <a:t>.  </a:t>
            </a:r>
            <a:r>
              <a:rPr lang="en-US" dirty="0"/>
              <a:t>This entitles John to a charitable deduction of $80,000 for a gift of appreciated property. </a:t>
            </a:r>
            <a:r>
              <a:rPr lang="en-US" dirty="0" smtClean="0"/>
              <a:t> The </a:t>
            </a:r>
            <a:r>
              <a:rPr lang="en-US" dirty="0"/>
              <a:t>basis is prorated and, with a 25% basis, or $30,000 on the sale portion of the $120,000, John must report a long-term capital gain of $90,000. </a:t>
            </a:r>
            <a:br>
              <a:rPr lang="en-US" dirty="0"/>
            </a:br>
            <a:r>
              <a:rPr lang="en-US" dirty="0"/>
              <a:t/>
            </a:r>
            <a:br>
              <a:rPr lang="en-US" dirty="0"/>
            </a:br>
            <a:r>
              <a:rPr lang="en-US" dirty="0"/>
              <a:t>John will pay a tax on the realized portion of the gain, while avoiding capital gains taxes on the gift portion. </a:t>
            </a:r>
            <a:r>
              <a:rPr lang="en-US" dirty="0" smtClean="0"/>
              <a:t> John </a:t>
            </a:r>
            <a:r>
              <a:rPr lang="en-US" dirty="0"/>
              <a:t>Donor receives the $120,000 cash from the sale, plus an additional net tax savings. </a:t>
            </a:r>
            <a:r>
              <a:rPr lang="en-US" dirty="0" smtClean="0"/>
              <a:t> Note </a:t>
            </a:r>
            <a:r>
              <a:rPr lang="en-US" dirty="0"/>
              <a:t>that the charitable deduction is limited to 30% of AGI, with a five-year carry forward. </a:t>
            </a:r>
            <a:r>
              <a:rPr lang="en-US" dirty="0" smtClean="0"/>
              <a:t> In </a:t>
            </a:r>
            <a:r>
              <a:rPr lang="en-US" dirty="0"/>
              <a:t>some cases, the income tax savings may be spread over one to six years</a:t>
            </a:r>
            <a:r>
              <a:rPr lang="en-US" dirty="0" smtClean="0"/>
              <a:t>.</a:t>
            </a:r>
            <a:endParaRPr lang="en-US" dirty="0"/>
          </a:p>
        </p:txBody>
      </p:sp>
      <p:pic>
        <p:nvPicPr>
          <p:cNvPr id="14355" name="Picture 19" descr="C:\Users\camerong\AppData\Local\Microsoft\Windows\Temporary Internet Files\Content.IE5\FJBQCTOF\peopletalkin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8554" y="228600"/>
            <a:ext cx="2153928" cy="1744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361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14400"/>
            <a:ext cx="8229600" cy="4647426"/>
          </a:xfrm>
          <a:prstGeom prst="rect">
            <a:avLst/>
          </a:prstGeom>
        </p:spPr>
        <p:txBody>
          <a:bodyPr wrap="square">
            <a:spAutoFit/>
          </a:bodyPr>
          <a:lstStyle/>
          <a:p>
            <a:r>
              <a:rPr lang="en-US" sz="2800" b="1" dirty="0">
                <a:solidFill>
                  <a:srgbClr val="00B0F0"/>
                </a:solidFill>
              </a:rPr>
              <a:t>Donor-Advised </a:t>
            </a:r>
            <a:r>
              <a:rPr lang="en-US" sz="2800" b="1" dirty="0" smtClean="0">
                <a:solidFill>
                  <a:srgbClr val="00B0F0"/>
                </a:solidFill>
              </a:rPr>
              <a:t>Funds</a:t>
            </a:r>
          </a:p>
          <a:p>
            <a:endParaRPr lang="en-US" sz="2800" b="1" dirty="0"/>
          </a:p>
          <a:p>
            <a:r>
              <a:rPr lang="en-US" sz="2400" dirty="0"/>
              <a:t>Generally, a donor advised fund is a separately identified fund or account that is maintained and operated </a:t>
            </a:r>
            <a:r>
              <a:rPr lang="en-US" sz="2400" b="1" u="sng" dirty="0"/>
              <a:t>by a section 501(c)(3) organization</a:t>
            </a:r>
            <a:r>
              <a:rPr lang="en-US" sz="2400" dirty="0"/>
              <a:t>, which is called a </a:t>
            </a:r>
            <a:r>
              <a:rPr lang="en-US" sz="2400" i="1" dirty="0"/>
              <a:t>sponsoring organization</a:t>
            </a:r>
            <a:r>
              <a:rPr lang="en-US" sz="2400" dirty="0"/>
              <a:t>. </a:t>
            </a:r>
            <a:r>
              <a:rPr lang="en-US" sz="2400" dirty="0" smtClean="0"/>
              <a:t> Each </a:t>
            </a:r>
            <a:r>
              <a:rPr lang="en-US" sz="2400" dirty="0"/>
              <a:t>account is composed of contributions made by individual donors. </a:t>
            </a:r>
            <a:r>
              <a:rPr lang="en-US" sz="2400" dirty="0" smtClean="0"/>
              <a:t> Once </a:t>
            </a:r>
            <a:r>
              <a:rPr lang="en-US" sz="2400" dirty="0"/>
              <a:t>the donor makes the contribution, the </a:t>
            </a:r>
            <a:r>
              <a:rPr lang="en-US" sz="2400" b="1" u="sng" dirty="0"/>
              <a:t>organization has legal control</a:t>
            </a:r>
            <a:r>
              <a:rPr lang="en-US" sz="2400" dirty="0"/>
              <a:t> over it. </a:t>
            </a:r>
            <a:r>
              <a:rPr lang="en-US" sz="2400" dirty="0" smtClean="0"/>
              <a:t> However</a:t>
            </a:r>
            <a:r>
              <a:rPr lang="en-US" sz="2400" dirty="0"/>
              <a:t>, the donor, or the donor's representative, retains advisory privileges with respect to the distribution of funds and the investment of assets in the account.</a:t>
            </a:r>
            <a:endParaRPr lang="en-US" sz="2400" dirty="0">
              <a:effectLst/>
            </a:endParaRPr>
          </a:p>
        </p:txBody>
      </p:sp>
    </p:spTree>
    <p:extLst>
      <p:ext uri="{BB962C8B-B14F-4D97-AF65-F5344CB8AC3E}">
        <p14:creationId xmlns:p14="http://schemas.microsoft.com/office/powerpoint/2010/main" val="39973665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57200"/>
            <a:ext cx="7848600" cy="5693866"/>
          </a:xfrm>
          <a:prstGeom prst="rect">
            <a:avLst/>
          </a:prstGeom>
        </p:spPr>
        <p:txBody>
          <a:bodyPr wrap="square">
            <a:spAutoFit/>
          </a:bodyPr>
          <a:lstStyle/>
          <a:p>
            <a:r>
              <a:rPr lang="en-US" sz="2800" dirty="0" smtClean="0">
                <a:solidFill>
                  <a:srgbClr val="007FAC"/>
                </a:solidFill>
              </a:rPr>
              <a:t>Donor Advised Fund – definition</a:t>
            </a:r>
            <a:r>
              <a:rPr lang="en-US" sz="2800" dirty="0" smtClean="0"/>
              <a:t>.</a:t>
            </a:r>
          </a:p>
          <a:p>
            <a:endParaRPr lang="en-US" sz="2800" dirty="0"/>
          </a:p>
          <a:p>
            <a:r>
              <a:rPr lang="en-US" sz="2800" dirty="0" smtClean="0"/>
              <a:t>A </a:t>
            </a:r>
            <a:r>
              <a:rPr lang="en-US" sz="2800" dirty="0"/>
              <a:t>donor-advised fund, or DAF, is a philanthropic vehicle established at a public charity. It allows donors to make a charitable contribution, receive an immediate </a:t>
            </a:r>
            <a:r>
              <a:rPr lang="en-US" sz="2800" dirty="0">
                <a:hlinkClick r:id="rId2"/>
              </a:rPr>
              <a:t>tax benefit</a:t>
            </a:r>
            <a:r>
              <a:rPr lang="en-US" sz="2800" dirty="0"/>
              <a:t> and then recommend grants from the fund over time. An easy way to think about a donor-advised fund is like a charitable savings account: a donor contributes to the fund as frequently as they like and then recommends grants to their favorite charity when they are ready</a:t>
            </a:r>
          </a:p>
        </p:txBody>
      </p:sp>
    </p:spTree>
    <p:extLst>
      <p:ext uri="{BB962C8B-B14F-4D97-AF65-F5344CB8AC3E}">
        <p14:creationId xmlns:p14="http://schemas.microsoft.com/office/powerpoint/2010/main" val="2016652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799" y="2667000"/>
            <a:ext cx="7772401" cy="3370153"/>
          </a:xfrm>
          <a:prstGeom prst="rect">
            <a:avLst/>
          </a:prstGeom>
        </p:spPr>
        <p:txBody>
          <a:bodyPr wrap="square">
            <a:spAutoFit/>
          </a:bodyPr>
          <a:lstStyle/>
          <a:p>
            <a:r>
              <a:rPr lang="en-US" sz="2400" b="1" i="0" u="none" strike="noStrike" dirty="0" smtClean="0">
                <a:solidFill>
                  <a:srgbClr val="000000"/>
                </a:solidFill>
                <a:effectLst/>
                <a:latin typeface="Lucida Sans Unicode" panose="020B0602030504020204" pitchFamily="34" charset="0"/>
                <a:cs typeface="Lucida Sans Unicode" panose="020B0602030504020204" pitchFamily="34" charset="0"/>
              </a:rPr>
              <a:t>Description</a:t>
            </a:r>
          </a:p>
          <a:p>
            <a:endParaRPr lang="en-US" b="1" i="0" u="none" strike="noStrike" dirty="0" smtClean="0">
              <a:solidFill>
                <a:srgbClr val="000000"/>
              </a:solidFill>
              <a:effectLst/>
              <a:latin typeface="Lucida Sans Unicode" panose="020B0602030504020204" pitchFamily="34" charset="0"/>
              <a:cs typeface="Lucida Sans Unicode" panose="020B0602030504020204" pitchFamily="34" charset="0"/>
            </a:endParaRPr>
          </a:p>
          <a:p>
            <a:r>
              <a:rPr lang="en-US" sz="1900" i="0" dirty="0" smtClean="0">
                <a:solidFill>
                  <a:srgbClr val="000000"/>
                </a:solidFill>
                <a:effectLst/>
                <a:latin typeface="Lucida Sans Unicode" panose="020B0602030504020204" pitchFamily="34" charset="0"/>
                <a:cs typeface="Lucida Sans Unicode" panose="020B0602030504020204" pitchFamily="34" charset="0"/>
              </a:rPr>
              <a:t>A donor may receive a charitable deduction for the transfer of a remainder interest in a personal residence, farm or ranch. </a:t>
            </a:r>
            <a:r>
              <a:rPr lang="en-US" sz="1900" i="0" u="none" strike="noStrike" dirty="0" smtClean="0">
                <a:solidFill>
                  <a:srgbClr val="000000"/>
                </a:solidFill>
                <a:effectLst/>
                <a:latin typeface="Lucida Sans Unicode" panose="020B0602030504020204" pitchFamily="34" charset="0"/>
                <a:cs typeface="Lucida Sans Unicode" panose="020B0602030504020204" pitchFamily="34" charset="0"/>
                <a:hlinkClick r:id="rId2"/>
              </a:rPr>
              <a:t>Sec. 170(f)(3)(B)(</a:t>
            </a:r>
            <a:r>
              <a:rPr lang="en-US" sz="1900" i="0" u="none" strike="noStrike" dirty="0" err="1" smtClean="0">
                <a:solidFill>
                  <a:srgbClr val="000000"/>
                </a:solidFill>
                <a:effectLst/>
                <a:latin typeface="Lucida Sans Unicode" panose="020B0602030504020204" pitchFamily="34" charset="0"/>
                <a:cs typeface="Lucida Sans Unicode" panose="020B0602030504020204" pitchFamily="34" charset="0"/>
                <a:hlinkClick r:id="rId2"/>
              </a:rPr>
              <a:t>i</a:t>
            </a:r>
            <a:r>
              <a:rPr lang="en-US" sz="1900" i="0" u="none" strike="noStrike" dirty="0" smtClean="0">
                <a:solidFill>
                  <a:srgbClr val="000000"/>
                </a:solidFill>
                <a:effectLst/>
                <a:latin typeface="Lucida Sans Unicode" panose="020B0602030504020204" pitchFamily="34" charset="0"/>
                <a:cs typeface="Lucida Sans Unicode" panose="020B0602030504020204" pitchFamily="34" charset="0"/>
                <a:hlinkClick r:id="rId2"/>
              </a:rPr>
              <a:t>)</a:t>
            </a:r>
            <a:r>
              <a:rPr lang="en-US" sz="1900" i="0" dirty="0" smtClean="0">
                <a:solidFill>
                  <a:srgbClr val="000000"/>
                </a:solidFill>
                <a:effectLst/>
                <a:latin typeface="Lucida Sans Unicode" panose="020B0602030504020204" pitchFamily="34" charset="0"/>
                <a:cs typeface="Lucida Sans Unicode" panose="020B0602030504020204" pitchFamily="34" charset="0"/>
              </a:rPr>
              <a:t>. </a:t>
            </a:r>
            <a:r>
              <a:rPr lang="en-US" sz="1900" b="1" i="0" u="sng" dirty="0" smtClean="0">
                <a:solidFill>
                  <a:srgbClr val="000000"/>
                </a:solidFill>
                <a:effectLst/>
                <a:latin typeface="Lucida Sans Unicode" panose="020B0602030504020204" pitchFamily="34" charset="0"/>
                <a:cs typeface="Lucida Sans Unicode" panose="020B0602030504020204" pitchFamily="34" charset="0"/>
              </a:rPr>
              <a:t>The donor deeds the personal residence or farm to a qualified exempt charity and reserves a life estate. </a:t>
            </a:r>
            <a:r>
              <a:rPr lang="en-US" sz="1900" i="0" dirty="0" smtClean="0">
                <a:solidFill>
                  <a:srgbClr val="000000"/>
                </a:solidFill>
                <a:effectLst/>
                <a:latin typeface="Lucida Sans Unicode" panose="020B0602030504020204" pitchFamily="34" charset="0"/>
                <a:cs typeface="Lucida Sans Unicode" panose="020B0602030504020204" pitchFamily="34" charset="0"/>
              </a:rPr>
              <a:t>The life estate may be a personal right for the donor to use the property, or </a:t>
            </a:r>
            <a:r>
              <a:rPr lang="en-US" sz="1900" b="1" i="1" u="sng" dirty="0" smtClean="0">
                <a:solidFill>
                  <a:srgbClr val="000000"/>
                </a:solidFill>
                <a:effectLst/>
                <a:latin typeface="Lucida Sans Unicode" panose="020B0602030504020204" pitchFamily="34" charset="0"/>
                <a:cs typeface="Lucida Sans Unicode" panose="020B0602030504020204" pitchFamily="34" charset="0"/>
              </a:rPr>
              <a:t>more commonly a right to the use of the property during the donor's lifetime. </a:t>
            </a:r>
            <a:r>
              <a:rPr lang="en-US" sz="1900" i="0" dirty="0" smtClean="0">
                <a:solidFill>
                  <a:srgbClr val="000000"/>
                </a:solidFill>
                <a:effectLst/>
                <a:latin typeface="Lucida Sans Unicode" panose="020B0602030504020204" pitchFamily="34" charset="0"/>
                <a:cs typeface="Lucida Sans Unicode" panose="020B0602030504020204" pitchFamily="34" charset="0"/>
              </a:rPr>
              <a:t>The latter option would allow the donor to lease the property and receive rental payments during his or her lifetime.</a:t>
            </a:r>
            <a:endParaRPr lang="en-US" sz="1900" i="0" dirty="0">
              <a:solidFill>
                <a:srgbClr val="000000"/>
              </a:solidFill>
              <a:effectLst/>
              <a:latin typeface="Lucida Sans Unicode" panose="020B0602030504020204" pitchFamily="34" charset="0"/>
              <a:cs typeface="Lucida Sans Unicode" panose="020B0602030504020204" pitchFamily="34" charset="0"/>
            </a:endParaRPr>
          </a:p>
        </p:txBody>
      </p:sp>
      <p:pic>
        <p:nvPicPr>
          <p:cNvPr id="1026" name="Picture 2" descr="http://upload.wikimedia.org/wikipedia/commons/1/1c/Amish_dairy_farms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18"/>
            <a:ext cx="9144000" cy="2655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3939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Georgia" panose="02040502050405020303" pitchFamily="18" charset="0"/>
              </a:rPr>
              <a:t>Fund (DAF)?</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89700" b="1" i="0" u="none" strike="noStrike" cap="none" normalizeH="0" baseline="0" dirty="0" smtClean="0">
              <a:ln>
                <a:noFill/>
              </a:ln>
              <a:solidFill>
                <a:srgbClr val="75DCEA"/>
              </a:solidFill>
              <a:effectLst/>
              <a:latin typeface="Georgia" panose="02040502050405020303"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89700" b="1" i="0" u="none" strike="noStrike" cap="none" normalizeH="0" baseline="0" dirty="0" smtClean="0">
                <a:ln>
                  <a:noFill/>
                </a:ln>
                <a:solidFill>
                  <a:srgbClr val="75DCEA"/>
                </a:solidFill>
                <a:effectLst/>
                <a:latin typeface="Georgia" panose="02040502050405020303" pitchFamily="18" charset="0"/>
                <a:cs typeface="Arial" panose="020B0604020202020204" pitchFamily="34" charset="0"/>
              </a:rPr>
              <a:t>Overview</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A donor-advised fund, or DAF, is a philanthropic vehicle established at a public charity. It allows donors to make a charitable contribution, receive an immediate </a:t>
            </a:r>
            <a:r>
              <a:rPr kumimoji="0" lang="en-US" altLang="en-US" sz="30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2"/>
              </a:rPr>
              <a:t>tax benefit</a:t>
            </a:r>
            <a:r>
              <a:rPr kumimoji="0" lang="en-US" altLang="en-US" sz="30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 and then recommend grants from the fund over time. An easy way to think about a donor-advised fund is like a charitable savings account: a donor contributes to the fund as frequently as they like and then recommends grants to their favorite charity when they are ready.</a:t>
            </a:r>
            <a:br>
              <a:rPr kumimoji="0" lang="en-US" altLang="en-US" sz="30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br>
            <a:r>
              <a:rPr kumimoji="0" lang="en-US" altLang="en-US" sz="30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 </a:t>
            </a:r>
            <a:endParaRPr kumimoji="0" lang="en-US" altLang="en-US" sz="389700" b="1" i="0" u="none" strike="noStrike" cap="none" normalizeH="0" baseline="0" dirty="0" smtClean="0">
              <a:ln>
                <a:noFill/>
              </a:ln>
              <a:solidFill>
                <a:srgbClr val="75DCEA"/>
              </a:solidFill>
              <a:effectLst/>
              <a:latin typeface="Georgia" panose="02040502050405020303"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89700" b="1" i="0" u="none" strike="noStrike" cap="none" normalizeH="0" baseline="0" dirty="0" smtClean="0">
                <a:ln>
                  <a:noFill/>
                </a:ln>
                <a:solidFill>
                  <a:srgbClr val="75DCEA"/>
                </a:solidFill>
                <a:effectLst/>
                <a:latin typeface="Georgia" panose="02040502050405020303" pitchFamily="18" charset="0"/>
                <a:cs typeface="Arial" panose="020B0604020202020204" pitchFamily="34" charset="0"/>
              </a:rPr>
              <a:t>  </a:t>
            </a:r>
            <a:r>
              <a:rPr kumimoji="0" lang="en-US" altLang="en-US" sz="12200" b="1" i="0" u="none" strike="noStrike" cap="none" normalizeH="0" baseline="0" dirty="0" smtClean="0">
                <a:ln>
                  <a:noFill/>
                </a:ln>
                <a:solidFill>
                  <a:srgbClr val="75DCEA"/>
                </a:solidFill>
                <a:effectLst/>
                <a:latin typeface="Georgia" panose="02040502050405020303" pitchFamily="18" charset="0"/>
                <a:cs typeface="Arial" panose="020B0604020202020204" pitchFamily="34" charset="0"/>
              </a:rPr>
              <a:t/>
            </a:r>
            <a:br>
              <a:rPr kumimoji="0" lang="en-US" altLang="en-US" sz="12200" b="1" i="0" u="none" strike="noStrike" cap="none" normalizeH="0" baseline="0" dirty="0" smtClean="0">
                <a:ln>
                  <a:noFill/>
                </a:ln>
                <a:solidFill>
                  <a:srgbClr val="75DCEA"/>
                </a:solidFill>
                <a:effectLst/>
                <a:latin typeface="Georgia" panose="02040502050405020303" pitchFamily="18" charset="0"/>
                <a:cs typeface="Arial" panose="020B0604020202020204" pitchFamily="34" charset="0"/>
              </a:rPr>
            </a:br>
            <a:r>
              <a:rPr kumimoji="0" lang="en-US" altLang="en-US" sz="389700" b="1" i="0" u="none" strike="noStrike" cap="none" normalizeH="0" baseline="0" dirty="0" smtClean="0">
                <a:ln>
                  <a:noFill/>
                </a:ln>
                <a:solidFill>
                  <a:srgbClr val="75DCEA"/>
                </a:solidFill>
                <a:effectLst/>
                <a:latin typeface="Georgia" panose="02040502050405020303"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1. You make an irrevocable contribution of personal assets.</a:t>
            </a:r>
            <a:br>
              <a:rPr kumimoji="0" lang="en-US" altLang="en-US" sz="30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br>
            <a:r>
              <a:rPr kumimoji="0" lang="en-US" altLang="en-US" sz="30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2. You immediately receive the maximum tax deduction that the IRS allows.</a:t>
            </a:r>
            <a:br>
              <a:rPr kumimoji="0" lang="en-US" altLang="en-US" sz="30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br>
            <a:r>
              <a:rPr kumimoji="0" lang="en-US" altLang="en-US" sz="30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3. You name your donor-advised fund account, advisors, and any successors or charitable beneficiaries.</a:t>
            </a:r>
            <a:br>
              <a:rPr kumimoji="0" lang="en-US" altLang="en-US" sz="30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br>
            <a:r>
              <a:rPr kumimoji="0" lang="en-US" altLang="en-US" sz="30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4. Your contribution is placed into a donor-advised fund account where it can be invested and grow tax free.</a:t>
            </a:r>
            <a:br>
              <a:rPr kumimoji="0" lang="en-US" altLang="en-US" sz="30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br>
            <a:r>
              <a:rPr kumimoji="0" lang="en-US" altLang="en-US" sz="30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5. At any time afterward, you can recommend grants from your account to qualified charities.</a:t>
            </a:r>
            <a:endParaRPr kumimoji="0" lang="en-US" altLang="en-US" sz="389700" b="1" i="0" u="none" strike="noStrike" cap="none" normalizeH="0" baseline="0" dirty="0" smtClean="0">
              <a:ln>
                <a:noFill/>
              </a:ln>
              <a:solidFill>
                <a:srgbClr val="75DCEA"/>
              </a:solidFill>
              <a:effectLst/>
              <a:latin typeface="Georgia" panose="02040502050405020303" pitchFamily="18" charset="0"/>
              <a:cs typeface="Arial" panose="020B0604020202020204" pitchFamily="34" charset="0"/>
            </a:endParaRPr>
          </a:p>
        </p:txBody>
      </p:sp>
      <p:pic>
        <p:nvPicPr>
          <p:cNvPr id="1026" name="Picture 2" descr="http://www.nptrust.org/advisor-forms/How-a-Donor-Advised-Fund-Wor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650" y="175433038"/>
            <a:ext cx="5953125" cy="1943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FFFF"/>
                </a:solidFill>
                <a:effectLst/>
                <a:latin typeface="Georgia" panose="02040502050405020303" pitchFamily="18" charset="0"/>
              </a:rPr>
              <a:t>Fund (DAF)?</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89700" b="1" i="0" u="none" strike="noStrike" cap="none" normalizeH="0" baseline="0" dirty="0" smtClean="0">
              <a:ln>
                <a:noFill/>
              </a:ln>
              <a:solidFill>
                <a:srgbClr val="75DCEA"/>
              </a:solidFill>
              <a:effectLst/>
              <a:latin typeface="Georgia" panose="02040502050405020303"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89700" b="1" i="0" u="none" strike="noStrike" cap="none" normalizeH="0" baseline="0" dirty="0" smtClean="0">
                <a:ln>
                  <a:noFill/>
                </a:ln>
                <a:solidFill>
                  <a:srgbClr val="75DCEA"/>
                </a:solidFill>
                <a:effectLst/>
                <a:latin typeface="Georgia" panose="02040502050405020303" pitchFamily="18" charset="0"/>
                <a:cs typeface="Arial" panose="020B0604020202020204" pitchFamily="34" charset="0"/>
              </a:rPr>
              <a:t>Overview</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A donor-advised fund, or DAF, is a philanthropic vehicle established at a public charity. It allows donors to make a charitable contribution, receive an immediate </a:t>
            </a:r>
            <a:r>
              <a:rPr kumimoji="0" lang="en-US" altLang="en-US" sz="30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2"/>
              </a:rPr>
              <a:t>tax benefit</a:t>
            </a:r>
            <a:r>
              <a:rPr kumimoji="0" lang="en-US" altLang="en-US" sz="30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 and then recommend grants from the fund over time. An easy way to think about a donor-advised fund is like a charitable savings account: a donor contributes to the fund as frequently as they like and then recommends grants to their favorite charity when they are ready.</a:t>
            </a:r>
            <a:br>
              <a:rPr kumimoji="0" lang="en-US" altLang="en-US" sz="30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br>
            <a:r>
              <a:rPr kumimoji="0" lang="en-US" altLang="en-US" sz="30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 </a:t>
            </a:r>
            <a:endParaRPr kumimoji="0" lang="en-US" altLang="en-US" sz="389700" b="1" i="0" u="none" strike="noStrike" cap="none" normalizeH="0" baseline="0" dirty="0" smtClean="0">
              <a:ln>
                <a:noFill/>
              </a:ln>
              <a:solidFill>
                <a:srgbClr val="75DCEA"/>
              </a:solidFill>
              <a:effectLst/>
              <a:latin typeface="Georgia" panose="02040502050405020303"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89700" b="1" i="0" u="none" strike="noStrike" cap="none" normalizeH="0" baseline="0" dirty="0" smtClean="0">
                <a:ln>
                  <a:noFill/>
                </a:ln>
                <a:solidFill>
                  <a:srgbClr val="75DCEA"/>
                </a:solidFill>
                <a:effectLst/>
                <a:latin typeface="Georgia" panose="02040502050405020303" pitchFamily="18" charset="0"/>
                <a:cs typeface="Arial" panose="020B0604020202020204" pitchFamily="34" charset="0"/>
              </a:rPr>
              <a:t>  </a:t>
            </a:r>
            <a:r>
              <a:rPr kumimoji="0" lang="en-US" altLang="en-US" sz="12200" b="1" i="0" u="none" strike="noStrike" cap="none" normalizeH="0" baseline="0" dirty="0" smtClean="0">
                <a:ln>
                  <a:noFill/>
                </a:ln>
                <a:solidFill>
                  <a:srgbClr val="75DCEA"/>
                </a:solidFill>
                <a:effectLst/>
                <a:latin typeface="Georgia" panose="02040502050405020303" pitchFamily="18" charset="0"/>
                <a:cs typeface="Arial" panose="020B0604020202020204" pitchFamily="34" charset="0"/>
              </a:rPr>
              <a:t/>
            </a:r>
            <a:br>
              <a:rPr kumimoji="0" lang="en-US" altLang="en-US" sz="12200" b="1" i="0" u="none" strike="noStrike" cap="none" normalizeH="0" baseline="0" dirty="0" smtClean="0">
                <a:ln>
                  <a:noFill/>
                </a:ln>
                <a:solidFill>
                  <a:srgbClr val="75DCEA"/>
                </a:solidFill>
                <a:effectLst/>
                <a:latin typeface="Georgia" panose="02040502050405020303" pitchFamily="18" charset="0"/>
                <a:cs typeface="Arial" panose="020B0604020202020204" pitchFamily="34" charset="0"/>
              </a:rPr>
            </a:br>
            <a:r>
              <a:rPr kumimoji="0" lang="en-US" altLang="en-US" sz="389700" b="1" i="0" u="none" strike="noStrike" cap="none" normalizeH="0" baseline="0" dirty="0" smtClean="0">
                <a:ln>
                  <a:noFill/>
                </a:ln>
                <a:solidFill>
                  <a:srgbClr val="75DCEA"/>
                </a:solidFill>
                <a:effectLst/>
                <a:latin typeface="Georgia" panose="02040502050405020303"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1. You make an irrevocable contribution of personal assets.</a:t>
            </a:r>
            <a:br>
              <a:rPr kumimoji="0" lang="en-US" altLang="en-US" sz="30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br>
            <a:r>
              <a:rPr kumimoji="0" lang="en-US" altLang="en-US" sz="30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2. You immediately receive the maximum tax deduction that the IRS allows.</a:t>
            </a:r>
            <a:br>
              <a:rPr kumimoji="0" lang="en-US" altLang="en-US" sz="30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br>
            <a:r>
              <a:rPr kumimoji="0" lang="en-US" altLang="en-US" sz="30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3. You name your donor-advised fund account, advisors, and any successors or charitable beneficiaries.</a:t>
            </a:r>
            <a:br>
              <a:rPr kumimoji="0" lang="en-US" altLang="en-US" sz="30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br>
            <a:r>
              <a:rPr kumimoji="0" lang="en-US" altLang="en-US" sz="30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4. Your contribution is placed into a donor-advised fund account where it can be invested and grow tax free.</a:t>
            </a:r>
            <a:br>
              <a:rPr kumimoji="0" lang="en-US" altLang="en-US" sz="30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br>
            <a:r>
              <a:rPr kumimoji="0" lang="en-US" altLang="en-US" sz="30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5. At any time afterward, you can recommend grants from your account to qualified charities.</a:t>
            </a:r>
            <a:endParaRPr kumimoji="0" lang="en-US" altLang="en-US" sz="389700" b="1" i="0" u="none" strike="noStrike" cap="none" normalizeH="0" baseline="0" dirty="0" smtClean="0">
              <a:ln>
                <a:noFill/>
              </a:ln>
              <a:solidFill>
                <a:srgbClr val="75DCEA"/>
              </a:solidFill>
              <a:effectLst/>
              <a:latin typeface="Georgia" panose="02040502050405020303" pitchFamily="18" charset="0"/>
              <a:cs typeface="Arial" panose="020B0604020202020204" pitchFamily="34" charset="0"/>
            </a:endParaRPr>
          </a:p>
        </p:txBody>
      </p:sp>
      <p:pic>
        <p:nvPicPr>
          <p:cNvPr id="1028" name="Picture 4" descr="http://www.nptrust.org/advisor-forms/How-a-Donor-Advised-Fund-Wor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9050" y="175585438"/>
            <a:ext cx="595312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nptrust.org/advisor-forms/How-a-Donor-Advised-Fund-Wor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8415804"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034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8600"/>
            <a:ext cx="8229600" cy="5693866"/>
          </a:xfrm>
          <a:prstGeom prst="rect">
            <a:avLst/>
          </a:prstGeom>
        </p:spPr>
        <p:txBody>
          <a:bodyPr wrap="square">
            <a:spAutoFit/>
          </a:bodyPr>
          <a:lstStyle/>
          <a:p>
            <a:r>
              <a:rPr lang="en-US" sz="2800" b="1" dirty="0"/>
              <a:t>1. You make an irrevocable contribution of personal assets.</a:t>
            </a:r>
            <a:br>
              <a:rPr lang="en-US" sz="2800" b="1" dirty="0"/>
            </a:br>
            <a:r>
              <a:rPr lang="en-US" sz="2800" b="1" dirty="0"/>
              <a:t>2. You immediately receive the maximum tax deduction that the IRS allows.</a:t>
            </a:r>
            <a:br>
              <a:rPr lang="en-US" sz="2800" b="1" dirty="0"/>
            </a:br>
            <a:r>
              <a:rPr lang="en-US" sz="2800" b="1" dirty="0"/>
              <a:t>3. You name your donor-advised fund account, advisors, and any successors or charitable beneficiaries.</a:t>
            </a:r>
            <a:br>
              <a:rPr lang="en-US" sz="2800" b="1" dirty="0"/>
            </a:br>
            <a:r>
              <a:rPr lang="en-US" sz="2800" b="1" dirty="0"/>
              <a:t>4. Your contribution is placed into a donor-advised fund account where it can be invested and grow tax free.</a:t>
            </a:r>
            <a:br>
              <a:rPr lang="en-US" sz="2800" b="1" dirty="0"/>
            </a:br>
            <a:r>
              <a:rPr lang="en-US" sz="2800" b="1" dirty="0"/>
              <a:t>5. At any time afterward, you can recommend grants from your account to qualified charities.</a:t>
            </a:r>
          </a:p>
        </p:txBody>
      </p:sp>
    </p:spTree>
    <p:extLst>
      <p:ext uri="{BB962C8B-B14F-4D97-AF65-F5344CB8AC3E}">
        <p14:creationId xmlns:p14="http://schemas.microsoft.com/office/powerpoint/2010/main" val="20859234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233678"/>
            <a:ext cx="8229600" cy="2862322"/>
          </a:xfrm>
          <a:prstGeom prst="rect">
            <a:avLst/>
          </a:prstGeom>
        </p:spPr>
        <p:txBody>
          <a:bodyPr wrap="square">
            <a:spAutoFit/>
          </a:bodyPr>
          <a:lstStyle/>
          <a:p>
            <a:r>
              <a:rPr lang="en-US" sz="2000" dirty="0"/>
              <a:t>The IRS is aware of a number of organizations that appeared to have abused the basic concepts underlying donor-advised funds. </a:t>
            </a:r>
            <a:r>
              <a:rPr lang="en-US" sz="2000" dirty="0" smtClean="0"/>
              <a:t> These </a:t>
            </a:r>
            <a:r>
              <a:rPr lang="en-US" sz="2000" dirty="0"/>
              <a:t>organizations, promoted as donor-advised funds, appear to be established for the purpose of generating questionable charitable deductions, and providing impermissible economic benefits to donors and their families (including tax-sheltered investment income for the donors) and management fees for promoters</a:t>
            </a:r>
            <a:r>
              <a:rPr lang="en-US" sz="2000" dirty="0" smtClean="0"/>
              <a:t>.</a:t>
            </a:r>
          </a:p>
          <a:p>
            <a:endParaRPr lang="en-US" sz="2000" dirty="0" smtClean="0"/>
          </a:p>
        </p:txBody>
      </p:sp>
      <p:pic>
        <p:nvPicPr>
          <p:cNvPr id="16391" name="Picture 7" descr="C:\Users\camerong\AppData\Local\Microsoft\Windows\Temporary Internet Files\Content.IE5\JBEWPA48\irs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319" y="76200"/>
            <a:ext cx="3509361" cy="285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5729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200400"/>
            <a:ext cx="8229600" cy="2031325"/>
          </a:xfrm>
          <a:prstGeom prst="rect">
            <a:avLst/>
          </a:prstGeom>
        </p:spPr>
        <p:txBody>
          <a:bodyPr wrap="square">
            <a:spAutoFit/>
          </a:bodyPr>
          <a:lstStyle/>
          <a:p>
            <a:r>
              <a:rPr lang="en-US" dirty="0"/>
              <a:t>Examinations of these arrangements may result in the following Service actions in appropriate cases: (a) disallow deductions for charitable contributions under Internal Revenue Code section 170 for payments to the fund; (b) impose </a:t>
            </a:r>
            <a:r>
              <a:rPr lang="en-US" dirty="0">
                <a:hlinkClick r:id="rId2" action="ppaction://hlinkfile"/>
              </a:rPr>
              <a:t>section 4966 excise taxes</a:t>
            </a:r>
            <a:r>
              <a:rPr lang="en-US" dirty="0"/>
              <a:t> on sponsoring organizations and managers of donor-advised funds; (c) </a:t>
            </a:r>
            <a:r>
              <a:rPr lang="en-US" dirty="0">
                <a:hlinkClick r:id="rId3" action="ppaction://hlinkfile"/>
              </a:rPr>
              <a:t>impose section 4958 excise taxes</a:t>
            </a:r>
            <a:r>
              <a:rPr lang="en-US" dirty="0"/>
              <a:t> on donors or managers of donor advised funds; and/or (d) deny or revoke the charity's 501(c)(3) exemption</a:t>
            </a:r>
          </a:p>
        </p:txBody>
      </p:sp>
      <p:pic>
        <p:nvPicPr>
          <p:cNvPr id="5" name="Picture 25" descr="C:\Users\camerong\AppData\Local\Microsoft\Windows\Temporary Internet Files\Content.IE5\1JH6V428\observar_con_lupa[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794878"/>
            <a:ext cx="238125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C:\Users\camerong\AppData\Local\Microsoft\Windows\Temporary Internet Files\Content.IE5\KEZ075HJ\Twitter_Dolla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56865"/>
            <a:ext cx="1752315" cy="1752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295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723293"/>
            <a:ext cx="8229600" cy="4041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02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camerong\AppData\Local\Microsoft\Windows\Temporary Internet Files\Content.IE5\FJBQCTOF\homer2[1].gif"/>
          <p:cNvPicPr>
            <a:picLocks noChangeAspect="1" noChangeArrowheads="1"/>
          </p:cNvPicPr>
          <p:nvPr/>
        </p:nvPicPr>
        <p:blipFill>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71600" y="248493"/>
            <a:ext cx="6477000" cy="5963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717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9777" y="2057400"/>
            <a:ext cx="8229600" cy="3724096"/>
          </a:xfrm>
          <a:prstGeom prst="rect">
            <a:avLst/>
          </a:prstGeom>
        </p:spPr>
        <p:txBody>
          <a:bodyPr wrap="square">
            <a:spAutoFit/>
          </a:bodyPr>
          <a:lstStyle/>
          <a:p>
            <a:r>
              <a:rPr lang="en-US" b="1" dirty="0"/>
              <a:t>Personal Residence or Farm</a:t>
            </a:r>
          </a:p>
          <a:p>
            <a:r>
              <a:rPr lang="en-US" dirty="0"/>
              <a:t/>
            </a:r>
            <a:br>
              <a:rPr lang="en-US" dirty="0"/>
            </a:br>
            <a:r>
              <a:rPr lang="en-US" sz="2000" dirty="0"/>
              <a:t>A remainder interest may be transferred in any property used by the donor as a personal residence. Personal residence is defined as </a:t>
            </a:r>
            <a:r>
              <a:rPr lang="en-US" sz="2000" b="1" u="sng" dirty="0"/>
              <a:t>"any property used by the taxpayer as his personal residence even though it is not used as his principal residence." </a:t>
            </a:r>
            <a:r>
              <a:rPr lang="en-US" sz="2000" dirty="0"/>
              <a:t>This may include the taxpayer's </a:t>
            </a:r>
            <a:r>
              <a:rPr lang="en-US" sz="2000" b="1" dirty="0"/>
              <a:t>vacation or even stock owned by a taxpayer as a tenant-stockholder in a cooperative housing corporation</a:t>
            </a:r>
            <a:r>
              <a:rPr lang="en-US" sz="2000" dirty="0"/>
              <a:t> (as those terms are defined in </a:t>
            </a:r>
            <a:r>
              <a:rPr lang="en-US" sz="2000" dirty="0" smtClean="0"/>
              <a:t>Sec. </a:t>
            </a:r>
            <a:r>
              <a:rPr lang="en-US" sz="2000" dirty="0"/>
              <a:t>216(b)(1) and (2) and </a:t>
            </a:r>
            <a:r>
              <a:rPr lang="en-US" sz="2000" b="1" dirty="0"/>
              <a:t>if the dwelling which the taxpayer is entitled to occupy as such stockholder is used by him as his personal residence</a:t>
            </a:r>
            <a:r>
              <a:rPr lang="en-US" sz="2000" dirty="0"/>
              <a:t>). </a:t>
            </a:r>
            <a:r>
              <a:rPr lang="en-US" sz="2000" dirty="0">
                <a:hlinkClick r:id="rId2"/>
              </a:rPr>
              <a:t>Reg. 1.170A-7(b)(3)</a:t>
            </a:r>
            <a:r>
              <a:rPr lang="en-US" sz="2000" dirty="0"/>
              <a:t>.</a:t>
            </a:r>
          </a:p>
        </p:txBody>
      </p:sp>
      <p:grpSp>
        <p:nvGrpSpPr>
          <p:cNvPr id="3" name="Group 2"/>
          <p:cNvGrpSpPr/>
          <p:nvPr/>
        </p:nvGrpSpPr>
        <p:grpSpPr>
          <a:xfrm>
            <a:off x="0" y="-76200"/>
            <a:ext cx="9144000" cy="1841377"/>
            <a:chOff x="0" y="-4440"/>
            <a:chExt cx="8257986" cy="1841377"/>
          </a:xfrm>
        </p:grpSpPr>
        <p:pic>
          <p:nvPicPr>
            <p:cNvPr id="2050" name="Picture 2" descr="http://ladyofag.files.wordpress.com/2011/10/soybean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752662"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ladyofag.files.wordpress.com/2011/10/soybean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752662" y="-4440"/>
              <a:ext cx="2752662" cy="18332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ladyofag.files.wordpress.com/2011/10/soybean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505324" y="3698"/>
              <a:ext cx="2752662" cy="18332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30827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40101"/>
            <a:ext cx="8229600" cy="3170099"/>
          </a:xfrm>
          <a:prstGeom prst="rect">
            <a:avLst/>
          </a:prstGeom>
        </p:spPr>
        <p:txBody>
          <a:bodyPr wrap="square">
            <a:spAutoFit/>
          </a:bodyPr>
          <a:lstStyle/>
          <a:p>
            <a:r>
              <a:rPr lang="en-US" sz="2000" dirty="0"/>
              <a:t>A remainder interest in a </a:t>
            </a:r>
            <a:r>
              <a:rPr lang="en-US" sz="2000" b="1" i="1" u="sng" dirty="0"/>
              <a:t>farm</a:t>
            </a:r>
            <a:r>
              <a:rPr lang="en-US" sz="2000" dirty="0"/>
              <a:t> also qualifies for a charitable deduction. </a:t>
            </a:r>
            <a:r>
              <a:rPr lang="en-US" sz="2000" dirty="0" smtClean="0"/>
              <a:t> A </a:t>
            </a:r>
            <a:r>
              <a:rPr lang="en-US" sz="2000" dirty="0"/>
              <a:t>farm is property (including the fixtures, buildings, grain bins and other permanent improvements) used by the taxpayer or tenant for the production of crops, fruits, agricultural products or the sustenance of livestock (which includes cattle, hogs, horses, mules, donkeys, sheep, goats, captive fur-bearing animals, chickens, turkeys, pigeons, and other poultry</a:t>
            </a:r>
            <a:r>
              <a:rPr lang="en-US" sz="2000" dirty="0" smtClean="0"/>
              <a:t>), </a:t>
            </a:r>
            <a:r>
              <a:rPr lang="en-US" sz="2000" dirty="0">
                <a:hlinkClick r:id="rId2"/>
              </a:rPr>
              <a:t>Reg. 1.170A-7(b)(4)</a:t>
            </a:r>
            <a:r>
              <a:rPr lang="en-US" sz="2000" dirty="0"/>
              <a:t>. </a:t>
            </a:r>
            <a:r>
              <a:rPr lang="en-US" sz="2000" b="1" u="sng" dirty="0"/>
              <a:t>Nearly any property used as a residence or for agricultural purposes will qualify for a life estate gift</a:t>
            </a:r>
            <a:r>
              <a:rPr lang="en-US" sz="2000" b="1" u="sng" dirty="0" smtClean="0"/>
              <a:t>.</a:t>
            </a:r>
            <a:endParaRPr lang="en-US" sz="2000" b="1" u="sng" dirty="0"/>
          </a:p>
        </p:txBody>
      </p:sp>
      <p:grpSp>
        <p:nvGrpSpPr>
          <p:cNvPr id="3" name="Group 2"/>
          <p:cNvGrpSpPr/>
          <p:nvPr/>
        </p:nvGrpSpPr>
        <p:grpSpPr>
          <a:xfrm>
            <a:off x="0" y="-30332"/>
            <a:ext cx="9144000" cy="1895475"/>
            <a:chOff x="0" y="-30332"/>
            <a:chExt cx="9144000" cy="1895475"/>
          </a:xfrm>
        </p:grpSpPr>
        <p:pic>
          <p:nvPicPr>
            <p:cNvPr id="3074" name="Picture 2" descr="http://sangstersrealtyjamaica.com/images/100_04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30332"/>
              <a:ext cx="285750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acstede-test.co.uk/blackhill/images/stories/blackhill_rubyreds/Blackhill_Ruby_Red_Cattle_1.jpg"/>
            <p:cNvPicPr>
              <a:picLocks noChangeAspect="1" noChangeArrowheads="1"/>
            </p:cNvPicPr>
            <p:nvPr/>
          </p:nvPicPr>
          <p:blipFill rotWithShape="1">
            <a:blip r:embed="rId4">
              <a:extLst>
                <a:ext uri="{28A0092B-C50C-407E-A947-70E740481C1C}">
                  <a14:useLocalDpi xmlns:a14="http://schemas.microsoft.com/office/drawing/2010/main" val="0"/>
                </a:ext>
              </a:extLst>
            </a:blip>
            <a:srcRect l="8223" r="18355"/>
            <a:stretch/>
          </p:blipFill>
          <p:spPr bwMode="auto">
            <a:xfrm>
              <a:off x="2743200" y="-29323"/>
              <a:ext cx="3808520" cy="189446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raisingfreerangechickens.com/wp-content/uploads/2013/05/how-to-start-a-chicken-far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2795025" cy="18651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01755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752600"/>
            <a:ext cx="8001000" cy="4385816"/>
          </a:xfrm>
          <a:prstGeom prst="rect">
            <a:avLst/>
          </a:prstGeom>
        </p:spPr>
        <p:txBody>
          <a:bodyPr wrap="square">
            <a:spAutoFit/>
          </a:bodyPr>
          <a:lstStyle/>
          <a:p>
            <a:r>
              <a:rPr lang="en-US" sz="2200" b="1" dirty="0"/>
              <a:t>Duration</a:t>
            </a:r>
          </a:p>
          <a:p>
            <a:pPr>
              <a:spcBef>
                <a:spcPts val="1800"/>
              </a:spcBef>
            </a:pPr>
            <a:r>
              <a:rPr lang="en-US" sz="2200" dirty="0" smtClean="0"/>
              <a:t>The </a:t>
            </a:r>
            <a:r>
              <a:rPr lang="en-US" sz="2200" dirty="0"/>
              <a:t>qualified transfer of a remainder interest in a personal residence or farm is not subject to any specific limitation on duration in </a:t>
            </a:r>
            <a:r>
              <a:rPr lang="en-US" sz="2200" dirty="0">
                <a:hlinkClick r:id="rId2"/>
              </a:rPr>
              <a:t>Sec. 170(f)(3)(B)(</a:t>
            </a:r>
            <a:r>
              <a:rPr lang="en-US" sz="2200" dirty="0" err="1">
                <a:hlinkClick r:id="rId2"/>
              </a:rPr>
              <a:t>i</a:t>
            </a:r>
            <a:r>
              <a:rPr lang="en-US" sz="2200" dirty="0">
                <a:hlinkClick r:id="rId2"/>
              </a:rPr>
              <a:t>)</a:t>
            </a:r>
            <a:r>
              <a:rPr lang="en-US" sz="2200" dirty="0"/>
              <a:t>, and the </a:t>
            </a:r>
            <a:r>
              <a:rPr lang="en-US" sz="2200" dirty="0">
                <a:hlinkClick r:id="rId3"/>
              </a:rPr>
              <a:t>Reg. 1.170A-7(b)(3)-(4)</a:t>
            </a:r>
            <a:r>
              <a:rPr lang="en-US" sz="2200" dirty="0"/>
              <a:t> </a:t>
            </a:r>
            <a:r>
              <a:rPr lang="en-US" sz="2200" b="1" i="1" u="sng" dirty="0"/>
              <a:t>specifically mentions retention of an estate for life or term of years</a:t>
            </a:r>
            <a:r>
              <a:rPr lang="en-US" sz="2200" dirty="0"/>
              <a:t>. Thus, the transfer can be for a </a:t>
            </a:r>
            <a:r>
              <a:rPr lang="en-US" sz="2200" b="1" i="1" u="sng" dirty="0"/>
              <a:t>life, lives or a term of years</a:t>
            </a:r>
            <a:r>
              <a:rPr lang="en-US" sz="2200" dirty="0"/>
              <a:t>. Since there is no </a:t>
            </a:r>
            <a:r>
              <a:rPr lang="en-US" sz="2200" dirty="0" smtClean="0"/>
              <a:t>minimum 10</a:t>
            </a:r>
            <a:r>
              <a:rPr lang="en-US" sz="2200" dirty="0"/>
              <a:t>% deduction tests, such as applies with a charitable remainder trust or charitable gift annuity, there is </a:t>
            </a:r>
            <a:r>
              <a:rPr lang="en-US" sz="2200" b="1" u="sng" dirty="0"/>
              <a:t>no specific limit on the number of lives used for the life estate. </a:t>
            </a:r>
            <a:r>
              <a:rPr lang="en-US" sz="2200" b="1" u="sng" dirty="0" smtClean="0"/>
              <a:t> However</a:t>
            </a:r>
            <a:r>
              <a:rPr lang="en-US" sz="2200" b="1" u="sng" dirty="0"/>
              <a:t>, the life estate is most commonly created for one or two lives.</a:t>
            </a:r>
          </a:p>
        </p:txBody>
      </p:sp>
      <p:grpSp>
        <p:nvGrpSpPr>
          <p:cNvPr id="3" name="Group 2"/>
          <p:cNvGrpSpPr/>
          <p:nvPr/>
        </p:nvGrpSpPr>
        <p:grpSpPr>
          <a:xfrm>
            <a:off x="3" y="0"/>
            <a:ext cx="9140226" cy="1693508"/>
            <a:chOff x="18109" y="0"/>
            <a:chExt cx="9140226" cy="1693508"/>
          </a:xfrm>
        </p:grpSpPr>
        <p:pic>
          <p:nvPicPr>
            <p:cNvPr id="4098" name="Picture 2" descr="http://static5.businessinsider.com/image/51c31f2569bedd4f46000000-1200/this-home-in-nigeria-was-partially-designed-in-the-shape-of-an-airplane-its-in-the-city-of-abuja-and-was-created-by-a-couple-to-display-their-love-for-traveling-theres-a-kitchen-and-computer-room-in-the-plane-part-of-the-hous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09" y="0"/>
              <a:ext cx="2587026" cy="169350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jetsongreen.com/images/old/6a00d8341c67ce53ef011571540d61970c-800w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2347" y="0"/>
              <a:ext cx="2540260" cy="16935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public-domain-photos.com/free-stock-photos-4/buildings/boat-houses.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665" b="32761"/>
            <a:stretch/>
          </p:blipFill>
          <p:spPr bwMode="auto">
            <a:xfrm>
              <a:off x="5990368" y="0"/>
              <a:ext cx="3167967" cy="16935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13418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40108"/>
            <a:ext cx="8229600" cy="4832092"/>
          </a:xfrm>
          <a:prstGeom prst="rect">
            <a:avLst/>
          </a:prstGeom>
        </p:spPr>
        <p:txBody>
          <a:bodyPr wrap="square">
            <a:spAutoFit/>
          </a:bodyPr>
          <a:lstStyle/>
          <a:p>
            <a:r>
              <a:rPr lang="en-US" sz="2400" b="1" dirty="0"/>
              <a:t>Undivided Interests In Life </a:t>
            </a:r>
            <a:r>
              <a:rPr lang="en-US" sz="2400" b="1" dirty="0" smtClean="0"/>
              <a:t>Estates</a:t>
            </a:r>
          </a:p>
          <a:p>
            <a:endParaRPr lang="en-US" sz="2800" b="1" dirty="0"/>
          </a:p>
          <a:p>
            <a:r>
              <a:rPr lang="en-US" dirty="0"/>
              <a:t>It is also possible to transfer an undivided percentage of the remainder interest. </a:t>
            </a:r>
            <a:r>
              <a:rPr lang="en-US" dirty="0" smtClean="0"/>
              <a:t> For </a:t>
            </a:r>
            <a:r>
              <a:rPr lang="en-US" dirty="0"/>
              <a:t>example, a remainder interest in part of a farm may be transferred to </a:t>
            </a:r>
            <a:r>
              <a:rPr lang="en-US" dirty="0" smtClean="0"/>
              <a:t>charity, </a:t>
            </a:r>
            <a:r>
              <a:rPr lang="en-US" dirty="0">
                <a:hlinkClick r:id="rId2"/>
              </a:rPr>
              <a:t>Rev. Rul. 78-303</a:t>
            </a:r>
            <a:r>
              <a:rPr lang="en-US" dirty="0"/>
              <a:t>. </a:t>
            </a:r>
            <a:r>
              <a:rPr lang="en-US" dirty="0" smtClean="0"/>
              <a:t> Alternatively</a:t>
            </a:r>
            <a:r>
              <a:rPr lang="en-US" dirty="0"/>
              <a:t>, the remainder interest may be divided and a portion of the remainder transferred to family with the balance transferred to </a:t>
            </a:r>
            <a:r>
              <a:rPr lang="en-US" dirty="0" smtClean="0"/>
              <a:t>charity, </a:t>
            </a:r>
            <a:r>
              <a:rPr lang="en-US" dirty="0">
                <a:hlinkClick r:id="rId3"/>
              </a:rPr>
              <a:t>Rev. Rul. 87-37</a:t>
            </a:r>
            <a:r>
              <a:rPr lang="en-US" dirty="0"/>
              <a:t>. </a:t>
            </a:r>
            <a:r>
              <a:rPr lang="en-US" dirty="0" smtClean="0"/>
              <a:t> </a:t>
            </a:r>
            <a:r>
              <a:rPr lang="en-US" b="1" dirty="0" smtClean="0"/>
              <a:t>However</a:t>
            </a:r>
            <a:r>
              <a:rPr lang="en-US" b="1" dirty="0"/>
              <a:t>, </a:t>
            </a:r>
            <a:r>
              <a:rPr lang="en-US" b="1" u="sng" dirty="0"/>
              <a:t>if the charity receives a minority interest in the remainder, it is possible that the minority interest should be subject to a valuation discount.</a:t>
            </a:r>
          </a:p>
          <a:p>
            <a:r>
              <a:rPr lang="en-US" dirty="0"/>
              <a:t>The ability to transfer part of a remainder interest is beneficial if there is debt on the property</a:t>
            </a:r>
            <a:r>
              <a:rPr lang="en-US" dirty="0" smtClean="0"/>
              <a:t>.  </a:t>
            </a:r>
            <a:r>
              <a:rPr lang="en-US" dirty="0"/>
              <a:t>It may be possible to combine a remainder interest gift with a bargain </a:t>
            </a:r>
            <a:r>
              <a:rPr lang="en-US" dirty="0" smtClean="0"/>
              <a:t>sale, </a:t>
            </a:r>
            <a:r>
              <a:rPr lang="en-US" dirty="0">
                <a:hlinkClick r:id="rId4"/>
              </a:rPr>
              <a:t>Sec. 1011(a)</a:t>
            </a:r>
            <a:r>
              <a:rPr lang="en-US" dirty="0"/>
              <a:t>. </a:t>
            </a:r>
            <a:r>
              <a:rPr lang="en-US" dirty="0" smtClean="0"/>
              <a:t> Alternatively</a:t>
            </a:r>
            <a:r>
              <a:rPr lang="en-US" dirty="0"/>
              <a:t>, the </a:t>
            </a:r>
            <a:r>
              <a:rPr lang="en-US" b="1" dirty="0"/>
              <a:t>charity may purchase a portion of the remainder interest sufficient to pay the debt, </a:t>
            </a:r>
            <a:r>
              <a:rPr lang="en-US" dirty="0"/>
              <a:t>and the donor may then give the charity the balance of the remainder interest.</a:t>
            </a:r>
          </a:p>
        </p:txBody>
      </p:sp>
      <p:pic>
        <p:nvPicPr>
          <p:cNvPr id="5122" name="Picture 2" descr="C:\Users\camerong\AppData\Local\Microsoft\Windows\Temporary Internet Files\Content.IE5\JBEWPA48\3d-cartoon-man-percent-symbol-10572526[1].jp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99" y="9619"/>
            <a:ext cx="1680099" cy="12600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camerong\AppData\Local\Microsoft\Windows\Temporary Internet Files\Content.IE5\JBEWPA48\3d-cartoon-man-percent-symbol-10572526[1].jp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7463901" y="1480"/>
            <a:ext cx="1680099" cy="126007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camerong\AppData\Local\Microsoft\Windows\Temporary Internet Files\Content.IE5\1JH6V428\408644-percent-sign[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14058"/>
            <a:ext cx="1219200"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84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3476" y="2743200"/>
            <a:ext cx="8229600" cy="2769989"/>
          </a:xfrm>
          <a:prstGeom prst="rect">
            <a:avLst/>
          </a:prstGeom>
        </p:spPr>
        <p:txBody>
          <a:bodyPr wrap="square">
            <a:spAutoFit/>
          </a:bodyPr>
          <a:lstStyle/>
          <a:p>
            <a:r>
              <a:rPr lang="en-US" sz="2400" b="1" u="sng" dirty="0"/>
              <a:t>Example. </a:t>
            </a:r>
            <a:r>
              <a:rPr lang="en-US" sz="2400" b="1" u="sng" dirty="0" smtClean="0"/>
              <a:t>3.7.1A</a:t>
            </a:r>
          </a:p>
          <a:p>
            <a:endParaRPr lang="en-US" sz="2400" b="1" u="sng" dirty="0"/>
          </a:p>
          <a:p>
            <a:r>
              <a:rPr lang="en-US" dirty="0"/>
              <a:t>Will Jefferson has resided in his modest home on a four acre lot for many years. He now is age 80 and his IRA distributions continue to increase. </a:t>
            </a:r>
            <a:r>
              <a:rPr lang="en-US" dirty="0" smtClean="0"/>
              <a:t> In </a:t>
            </a:r>
            <a:r>
              <a:rPr lang="en-US" dirty="0"/>
              <a:t>order to create a charitable deduction to offset his increased taxable income, Will Jefferson is contemplating transferring the remainder in his home to charity. </a:t>
            </a:r>
            <a:r>
              <a:rPr lang="en-US" dirty="0" smtClean="0"/>
              <a:t> With </a:t>
            </a:r>
            <a:r>
              <a:rPr lang="en-US" dirty="0"/>
              <a:t>his IRA and other assets, he has substantial liquidity and will not need the value of the home for living expenses</a:t>
            </a:r>
            <a:r>
              <a:rPr lang="en-US" dirty="0" smtClean="0"/>
              <a:t>.</a:t>
            </a:r>
            <a:endParaRPr lang="en-US" dirty="0"/>
          </a:p>
        </p:txBody>
      </p:sp>
      <p:pic>
        <p:nvPicPr>
          <p:cNvPr id="6148" name="Picture 4" descr="http://www.hdwallpapers.in/walls/beautiful_village-wid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267" t="21055" b="13450"/>
          <a:stretch/>
        </p:blipFill>
        <p:spPr bwMode="auto">
          <a:xfrm>
            <a:off x="2867535" y="0"/>
            <a:ext cx="3423725"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568128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233678"/>
            <a:ext cx="8001000" cy="2862322"/>
          </a:xfrm>
          <a:prstGeom prst="rect">
            <a:avLst/>
          </a:prstGeom>
        </p:spPr>
        <p:txBody>
          <a:bodyPr wrap="square">
            <a:spAutoFit/>
          </a:bodyPr>
          <a:lstStyle/>
          <a:p>
            <a:r>
              <a:rPr lang="en-US" dirty="0"/>
              <a:t>Will decides to deed the remainder interest in the home to his favorite charity. </a:t>
            </a:r>
            <a:r>
              <a:rPr lang="en-US" dirty="0" smtClean="0"/>
              <a:t> Based </a:t>
            </a:r>
            <a:r>
              <a:rPr lang="en-US" dirty="0"/>
              <a:t>upon his age, he receives a charitable deduction of $201,930. This deduction is an appreciated-type deduction usable to 30% of adjusted gross income. </a:t>
            </a:r>
            <a:r>
              <a:rPr lang="en-US" dirty="0" smtClean="0"/>
              <a:t> Over </a:t>
            </a:r>
            <a:r>
              <a:rPr lang="en-US" dirty="0"/>
              <a:t>a period of four or five years, this charitable deduction will save $70,676 in income taxes. </a:t>
            </a:r>
            <a:r>
              <a:rPr lang="en-US" dirty="0" smtClean="0"/>
              <a:t> The </a:t>
            </a:r>
            <a:r>
              <a:rPr lang="en-US" dirty="0"/>
              <a:t>deduction is based on assumed values for the residence of $50,000 and for the land of $250,000</a:t>
            </a:r>
            <a:r>
              <a:rPr lang="en-US" dirty="0" smtClean="0"/>
              <a:t>.  </a:t>
            </a:r>
            <a:r>
              <a:rPr lang="en-US" dirty="0"/>
              <a:t>While it is unusual for such a modest residence to be on expensive land, Will has lived on that property for many years and the adjoining city has now developed all around his property, thus increasing substantially the value of the land.</a:t>
            </a:r>
          </a:p>
        </p:txBody>
      </p:sp>
      <p:pic>
        <p:nvPicPr>
          <p:cNvPr id="7172" name="Picture 4" descr="http://www.hdwallpapers.in/walls/beautiful_village-wide.jpg"/>
          <p:cNvPicPr>
            <a:picLocks noChangeAspect="1" noChangeArrowheads="1"/>
          </p:cNvPicPr>
          <p:nvPr/>
        </p:nvPicPr>
        <p:blipFill rotWithShape="1">
          <a:blip r:embed="rId3">
            <a:extLst>
              <a:ext uri="{28A0092B-C50C-407E-A947-70E740481C1C}">
                <a14:useLocalDpi xmlns:a14="http://schemas.microsoft.com/office/drawing/2010/main" val="0"/>
              </a:ext>
            </a:extLst>
          </a:blip>
          <a:srcRect r="24772"/>
          <a:stretch/>
        </p:blipFill>
        <p:spPr bwMode="auto">
          <a:xfrm>
            <a:off x="457200" y="0"/>
            <a:ext cx="8229600" cy="3124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7972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1364</TotalTime>
  <Words>1926</Words>
  <Application>Microsoft Office PowerPoint</Application>
  <PresentationFormat>On-screen Show (4:3)</PresentationFormat>
  <Paragraphs>103</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Concourse</vt:lpstr>
      <vt:lpstr>Advanced Planned Giving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S.D.A. Church World Headquarters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Planned Giving Methods</dc:title>
  <dc:creator>Dodge, Gary</dc:creator>
  <cp:lastModifiedBy>Cameron, Gwendolyn J.</cp:lastModifiedBy>
  <cp:revision>60</cp:revision>
  <dcterms:created xsi:type="dcterms:W3CDTF">2013-04-30T17:35:56Z</dcterms:created>
  <dcterms:modified xsi:type="dcterms:W3CDTF">2015-05-21T12:34:58Z</dcterms:modified>
</cp:coreProperties>
</file>